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290" r:id="rId3"/>
    <p:sldId id="382" r:id="rId4"/>
    <p:sldId id="389" r:id="rId5"/>
    <p:sldId id="393" r:id="rId6"/>
    <p:sldId id="394" r:id="rId7"/>
    <p:sldId id="396" r:id="rId8"/>
    <p:sldId id="383" r:id="rId9"/>
    <p:sldId id="397" r:id="rId10"/>
  </p:sldIdLst>
  <p:sldSz cx="9144000" cy="6858000" type="screen4x3"/>
  <p:notesSz cx="6858000" cy="9144000"/>
  <p:custDataLst>
    <p:tags r:id="rId13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A6A"/>
    <a:srgbClr val="2D2F55"/>
    <a:srgbClr val="354B33"/>
    <a:srgbClr val="3B2E20"/>
    <a:srgbClr val="282A4C"/>
    <a:srgbClr val="4C3B36"/>
    <a:srgbClr val="3F312D"/>
    <a:srgbClr val="55433D"/>
    <a:srgbClr val="473737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8034" autoAdjust="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conclusions.  NNQPPQ is the best method for this region, in</a:t>
            </a:r>
            <a:r>
              <a:rPr lang="en-US" baseline="0" dirty="0" smtClean="0"/>
              <a:t> general.  This aligns nicely with its widespread usage.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specific purposes, you would want to target your metrics towards your specific application.  Adaptability!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9890-DAD5-41AA-AA66-BFFCE4FB097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major limitations of this</a:t>
            </a:r>
            <a:r>
              <a:rPr lang="en-US" baseline="0" dirty="0" smtClean="0"/>
              <a:t> work is location.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that in mind, we have begun to explore other regions.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fewer PUB techniques, we replicated our work in Iowa.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conclusions were not dissimilar.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3003-6678-4B58-84F1-F057BADD864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962400"/>
            <a:ext cx="9144000" cy="1143000"/>
          </a:xfrm>
          <a:prstGeom prst="rect">
            <a:avLst/>
          </a:prstGeom>
          <a:solidFill>
            <a:srgbClr val="354B33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763000" cy="533400"/>
          </a:xfrm>
          <a:noFill/>
        </p:spPr>
        <p:txBody>
          <a:bodyPr vert="horz">
            <a:noAutofit/>
          </a:bodyPr>
          <a:lstStyle>
            <a:lvl1pPr algn="l">
              <a:defRPr sz="3200" b="1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282A4C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03860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3" name="Picture 12" descr="green_USGSid.tif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696200" y="6248400"/>
            <a:ext cx="1359408" cy="499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4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6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2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9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9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6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455A-5568-4E48-8174-8FF369F67989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048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67CC-A57E-4CEB-9D36-09DE9860BF49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842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10/27/2014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306-C355-43FA-A7FF-D3D3D1B7AE1F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624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51BA96-E444-4272-BAAC-7F0E39184319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21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53A3-B91F-48A4-A78E-26A3A7D03838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969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DB6-36DC-4EE0-A007-6602A09DA666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8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09A-2CAE-40B4-9D34-AF7CB553EA77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6ACE31-00B1-4143-9521-66566F46E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214A-876C-418D-BDE4-9DAD0539BE2D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27A1AC-9F70-4D7A-8AD1-04371E0FF9A4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46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74A0-9272-44B8-B9AF-8E3F074CF455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9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CBAA-AB48-490A-91B6-DE5625612A28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903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3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8077200" cy="457200"/>
          </a:xfr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04800" y="685800"/>
            <a:ext cx="80772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2D2F55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055378"/>
            <a:ext cx="7239000" cy="533400"/>
          </a:xfrm>
          <a:noFill/>
        </p:spPr>
        <p:txBody>
          <a:bodyPr vert="horz">
            <a:normAutofit/>
          </a:bodyPr>
          <a:lstStyle>
            <a:lvl1pPr algn="l">
              <a:defRPr sz="28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79"/>
            <a:ext cx="9144000" cy="785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2" name="Picture 11" descr="green_USGSid.tif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696200" y="6248400"/>
            <a:ext cx="1359408" cy="49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8077200" cy="457200"/>
          </a:xfr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10/27/2014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685800"/>
            <a:ext cx="80772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8077200" cy="457200"/>
          </a:xfr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3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8077200" cy="457200"/>
          </a:xfr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04800" y="685800"/>
            <a:ext cx="80772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3965448" cy="4572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152400"/>
            <a:ext cx="3965448" cy="4572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886200"/>
            <a:ext cx="3965448" cy="2368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 userDrawn="1"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D346D-A53F-433C-9D37-45A337EA482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3965448" cy="4572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9600" y="152400"/>
            <a:ext cx="3965448" cy="4572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" y="3429000"/>
            <a:ext cx="3965448" cy="4572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282A4C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12" descr="green_USGSid.tif"/>
          <p:cNvPicPr>
            <a:picLocks noChangeAspect="1"/>
          </p:cNvPicPr>
          <p:nvPr userDrawn="1"/>
        </p:nvPicPr>
        <p:blipFill>
          <a:blip r:embed="rId19" cstate="print">
            <a:grayscl/>
          </a:blip>
          <a:stretch>
            <a:fillRect/>
          </a:stretch>
        </p:blipFill>
        <p:spPr>
          <a:xfrm>
            <a:off x="7487056" y="6410528"/>
            <a:ext cx="1075981" cy="3956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b="0" i="0" u="none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F82E37-444D-4E39-89FF-9116F8C76C30}" type="datetime1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6ACE31-00B1-4143-9521-66566F46E710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39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228600" y="4055378"/>
            <a:ext cx="8610600" cy="5334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NWC Project </a:t>
            </a:r>
            <a:r>
              <a:rPr lang="en-US" dirty="0" smtClean="0"/>
              <a:t>Update</a:t>
            </a:r>
            <a:r>
              <a:rPr lang="en-US" dirty="0" smtClean="0"/>
              <a:t>                             October 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3276600"/>
            <a:ext cx="80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83A6A"/>
                </a:solidFill>
              </a:rPr>
              <a:t>Flow estimation in ungaged catchments</a:t>
            </a:r>
            <a:endParaRPr lang="en-US" sz="3600" b="1" dirty="0">
              <a:solidFill>
                <a:srgbClr val="383A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8077200" cy="5867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Southeast region model comparison </a:t>
            </a:r>
            <a:endParaRPr lang="en-US" dirty="0"/>
          </a:p>
          <a:p>
            <a:pPr marL="1200150" lvl="1" indent="-457200"/>
            <a:r>
              <a:rPr lang="en-US" dirty="0" smtClean="0"/>
              <a:t>Report with SPN</a:t>
            </a:r>
          </a:p>
          <a:p>
            <a:pPr marL="1200150" lvl="1" indent="-457200"/>
            <a:r>
              <a:rPr lang="en-US" dirty="0" smtClean="0"/>
              <a:t>Results posted to </a:t>
            </a:r>
            <a:r>
              <a:rPr lang="en-US" dirty="0" err="1" smtClean="0"/>
              <a:t>WaterCensus</a:t>
            </a:r>
            <a:r>
              <a:rPr lang="en-US" dirty="0" smtClean="0"/>
              <a:t> portal</a:t>
            </a:r>
          </a:p>
          <a:p>
            <a:pPr marL="1200150" lvl="1" indent="-457200"/>
            <a:r>
              <a:rPr lang="en-US" dirty="0" smtClean="0"/>
              <a:t>Refinements being finalized </a:t>
            </a:r>
            <a:endParaRPr lang="en-US" dirty="0" smtClean="0"/>
          </a:p>
          <a:p>
            <a:pPr marL="1600200" lvl="2" indent="-457200"/>
            <a:r>
              <a:rPr lang="en-US" dirty="0" smtClean="0"/>
              <a:t>matching </a:t>
            </a:r>
            <a:r>
              <a:rPr lang="en-US" dirty="0" smtClean="0"/>
              <a:t>flows at </a:t>
            </a:r>
            <a:r>
              <a:rPr lang="en-US" dirty="0" smtClean="0"/>
              <a:t>gages </a:t>
            </a:r>
          </a:p>
          <a:p>
            <a:pPr marL="1600200" lvl="2" indent="-457200"/>
            <a:r>
              <a:rPr lang="en-US" dirty="0" smtClean="0"/>
              <a:t>Improved behavior at extremes</a:t>
            </a: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Iowa model comparison</a:t>
            </a:r>
          </a:p>
          <a:p>
            <a:pPr marL="1200150" lvl="1" indent="-457200"/>
            <a:r>
              <a:rPr lang="en-US" dirty="0" smtClean="0"/>
              <a:t>Report in prep (very basic write-up)</a:t>
            </a:r>
          </a:p>
          <a:p>
            <a:pPr marL="120015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/>
            <a:endParaRPr lang="en-US" dirty="0"/>
          </a:p>
          <a:p>
            <a:pPr marL="1085850" lvl="1" indent="-342900"/>
            <a:endParaRPr lang="en-US" dirty="0" smtClean="0"/>
          </a:p>
          <a:p>
            <a:pPr marL="1085850" lvl="1" indent="-34290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Completed comparisons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1000" y="152400"/>
            <a:ext cx="8077200" cy="6019800"/>
            <a:chOff x="1553369" y="1527175"/>
            <a:chExt cx="6000750" cy="4572000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369" y="1527175"/>
              <a:ext cx="6000750" cy="4572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810000" y="4572000"/>
              <a:ext cx="3810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876800" y="2590800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733800" y="3581400"/>
              <a:ext cx="3810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419600" y="3429000"/>
              <a:ext cx="3048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4572000" y="4419600"/>
              <a:ext cx="5715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e 10"/>
            <p:cNvSpPr/>
            <p:nvPr/>
          </p:nvSpPr>
          <p:spPr>
            <a:xfrm>
              <a:off x="3667991" y="4355068"/>
              <a:ext cx="45719" cy="73866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2406134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PRMS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3500" y="4647107"/>
              <a:ext cx="1257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NN-SMS12R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31242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AFINCH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3276600"/>
              <a:ext cx="924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NN-DAR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4355068"/>
              <a:ext cx="1219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NN-SMS12L</a:t>
              </a:r>
            </a:p>
            <a:p>
              <a:r>
                <a:rPr lang="en-US" sz="1400" dirty="0" smtClean="0"/>
                <a:t>NN-SM12</a:t>
              </a:r>
            </a:p>
            <a:p>
              <a:r>
                <a:rPr lang="en-US" sz="1400" dirty="0" smtClean="0"/>
                <a:t>NN-QPPQ</a:t>
              </a:r>
              <a:endParaRPr lang="en-US" sz="1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88567" y="6368534"/>
            <a:ext cx="23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SEMC: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Non-linear spatial interpolation with the use of flow duration curves and the nearest-neighboring index gage (NN-QPPQ) performs best, on average.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 widely-used technique: </a:t>
            </a:r>
            <a:r>
              <a:rPr lang="en-US" dirty="0" err="1" smtClean="0"/>
              <a:t>Fennessey</a:t>
            </a:r>
            <a:r>
              <a:rPr lang="en-US" dirty="0"/>
              <a:t> </a:t>
            </a:r>
            <a:r>
              <a:rPr lang="en-US" dirty="0" smtClean="0"/>
              <a:t>(1994), Hughes and </a:t>
            </a:r>
            <a:r>
              <a:rPr lang="en-US" dirty="0" err="1" smtClean="0"/>
              <a:t>Smakhtin</a:t>
            </a:r>
            <a:r>
              <a:rPr lang="en-US" dirty="0" smtClean="0"/>
              <a:t> (1996), </a:t>
            </a:r>
            <a:r>
              <a:rPr lang="en-US" dirty="0" err="1" smtClean="0"/>
              <a:t>Archfield</a:t>
            </a:r>
            <a:r>
              <a:rPr lang="en-US" dirty="0" smtClean="0"/>
              <a:t> and others (2009), Shu and </a:t>
            </a:r>
            <a:r>
              <a:rPr lang="en-US" dirty="0" err="1" smtClean="0"/>
              <a:t>Ouarda</a:t>
            </a:r>
            <a:r>
              <a:rPr lang="en-US" dirty="0" smtClean="0"/>
              <a:t> (2012), Farmer and Vogel (2013), …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Depending on your application, some other technique might be more useful.</a:t>
            </a:r>
          </a:p>
        </p:txBody>
      </p:sp>
    </p:spTree>
    <p:extLst>
      <p:ext uri="{BB962C8B-B14F-4D97-AF65-F5344CB8AC3E}">
        <p14:creationId xmlns:p14="http://schemas.microsoft.com/office/powerpoint/2010/main" val="1604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4" y="1600200"/>
            <a:ext cx="4240307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SEMC Extensions: Iowa Model Comparison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44 near-natural sites in Iowa River and Des Moines River</a:t>
            </a:r>
          </a:p>
          <a:p>
            <a:r>
              <a:rPr lang="en-US" dirty="0" smtClean="0"/>
              <a:t>Compared PRMS, QPPQ and DAR (NN and MC)</a:t>
            </a:r>
          </a:p>
          <a:p>
            <a:r>
              <a:rPr lang="en-US" dirty="0" smtClean="0"/>
              <a:t>Found generally the same result</a:t>
            </a:r>
          </a:p>
          <a:p>
            <a:r>
              <a:rPr lang="en-US" dirty="0" smtClean="0"/>
              <a:t>For general application, NN-QPPQ was best.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637317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(see Farmer and others, </a:t>
            </a:r>
            <a:r>
              <a:rPr lang="en-US" i="1" dirty="0" smtClean="0">
                <a:solidFill>
                  <a:prstClr val="white"/>
                </a:solidFill>
              </a:rPr>
              <a:t>in prep.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8077200" cy="6172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Southeast region model comparison </a:t>
            </a:r>
            <a:endParaRPr lang="en-US" dirty="0"/>
          </a:p>
          <a:p>
            <a:pPr marL="1200150" lvl="1" indent="-457200"/>
            <a:r>
              <a:rPr lang="en-US" dirty="0" smtClean="0"/>
              <a:t>Report with SPN</a:t>
            </a:r>
          </a:p>
          <a:p>
            <a:pPr marL="1200150" lvl="1" indent="-457200"/>
            <a:r>
              <a:rPr lang="en-US" dirty="0" smtClean="0"/>
              <a:t>Results posted to </a:t>
            </a:r>
            <a:r>
              <a:rPr lang="en-US" dirty="0" err="1" smtClean="0"/>
              <a:t>WaterCensus</a:t>
            </a:r>
            <a:r>
              <a:rPr lang="en-US" dirty="0" smtClean="0"/>
              <a:t> portal</a:t>
            </a:r>
          </a:p>
          <a:p>
            <a:pPr marL="1200150" lvl="1" indent="-457200"/>
            <a:r>
              <a:rPr lang="en-US" dirty="0" smtClean="0"/>
              <a:t>Refinements being finalized </a:t>
            </a:r>
            <a:endParaRPr lang="en-US" dirty="0" smtClean="0"/>
          </a:p>
          <a:p>
            <a:pPr marL="1600200" lvl="2" indent="-457200"/>
            <a:r>
              <a:rPr lang="en-US" dirty="0" smtClean="0"/>
              <a:t>matching </a:t>
            </a:r>
            <a:r>
              <a:rPr lang="en-US" dirty="0" smtClean="0"/>
              <a:t>flows at </a:t>
            </a:r>
            <a:r>
              <a:rPr lang="en-US" dirty="0" smtClean="0"/>
              <a:t>gages </a:t>
            </a:r>
          </a:p>
          <a:p>
            <a:pPr marL="1600200" lvl="2" indent="-457200"/>
            <a:r>
              <a:rPr lang="en-US" dirty="0" smtClean="0"/>
              <a:t>Improved behavior at extremes</a:t>
            </a: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Iowa model comparison</a:t>
            </a:r>
          </a:p>
          <a:p>
            <a:pPr marL="1200150" lvl="1" indent="-457200"/>
            <a:r>
              <a:rPr lang="en-US" dirty="0" smtClean="0"/>
              <a:t>Report in prep (very basic write-up)</a:t>
            </a:r>
          </a:p>
          <a:p>
            <a:pPr marL="120015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National PRMS model setup</a:t>
            </a:r>
          </a:p>
          <a:p>
            <a:pPr marL="1200150" lvl="1" indent="-457200"/>
            <a:r>
              <a:rPr lang="en-US" dirty="0" smtClean="0"/>
              <a:t>Papers in prep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TN River basin – preliminary testing of hybrid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EFlows</a:t>
            </a:r>
            <a:r>
              <a:rPr lang="en-US" dirty="0" smtClean="0"/>
              <a:t> </a:t>
            </a:r>
            <a:r>
              <a:rPr lang="en-US" dirty="0"/>
              <a:t>R </a:t>
            </a:r>
            <a:r>
              <a:rPr lang="en-US" dirty="0" smtClean="0"/>
              <a:t>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Presented work at AGU, EGU, JASM, </a:t>
            </a:r>
            <a:r>
              <a:rPr lang="en-US" dirty="0" smtClean="0"/>
              <a:t>USGS Nat’l WQ </a:t>
            </a:r>
            <a:r>
              <a:rPr lang="en-US" dirty="0" err="1" smtClean="0"/>
              <a:t>Mtg</a:t>
            </a:r>
            <a:r>
              <a:rPr lang="en-US" dirty="0" smtClean="0"/>
              <a:t> </a:t>
            </a:r>
            <a:r>
              <a:rPr lang="en-US" dirty="0" smtClean="0"/>
              <a:t>and                               </a:t>
            </a:r>
            <a:r>
              <a:rPr lang="en-US" dirty="0" smtClean="0"/>
              <a:t>CUAHSI-UCOWR-NIWR (included internal project 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/>
            <a:endParaRPr lang="en-US" dirty="0"/>
          </a:p>
          <a:p>
            <a:pPr marL="1085850" lvl="1" indent="-342900"/>
            <a:endParaRPr lang="en-US" dirty="0" smtClean="0"/>
          </a:p>
          <a:p>
            <a:pPr marL="1085850" lvl="1" indent="-34290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Completed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8077200" cy="6172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National PRMS model </a:t>
            </a:r>
            <a:r>
              <a:rPr lang="en-US" dirty="0" smtClean="0"/>
              <a:t>refinements</a:t>
            </a:r>
            <a:endParaRPr lang="en-US" dirty="0" smtClean="0"/>
          </a:p>
          <a:p>
            <a:pPr marL="1200150" lvl="1" indent="-457200"/>
            <a:r>
              <a:rPr lang="en-US" dirty="0" smtClean="0"/>
              <a:t>Improve base parameters</a:t>
            </a:r>
          </a:p>
          <a:p>
            <a:pPr marL="1200150" lvl="1" indent="-457200"/>
            <a:r>
              <a:rPr lang="en-US" dirty="0" smtClean="0"/>
              <a:t>Establish methods for interpolating from PRMS geospatial modeling fabric to HUC-12s </a:t>
            </a:r>
          </a:p>
          <a:p>
            <a:pPr marL="120015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Gulf Coast region PRMS model </a:t>
            </a:r>
          </a:p>
          <a:p>
            <a:pPr marL="1200150" lvl="1" indent="-457200"/>
            <a:r>
              <a:rPr lang="en-US" dirty="0" smtClean="0"/>
              <a:t>More complete t</a:t>
            </a:r>
            <a:r>
              <a:rPr lang="en-US" dirty="0" smtClean="0"/>
              <a:t>esting </a:t>
            </a:r>
            <a:r>
              <a:rPr lang="en-US" dirty="0" smtClean="0"/>
              <a:t>hybrid approach: calibration with stats model </a:t>
            </a:r>
            <a:r>
              <a:rPr lang="en-US" dirty="0" smtClean="0"/>
              <a:t>input with uncertainty bounds</a:t>
            </a:r>
            <a:endParaRPr lang="en-US" dirty="0" smtClean="0"/>
          </a:p>
          <a:p>
            <a:pPr marL="120015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Uncertainty in statistical </a:t>
            </a:r>
            <a:r>
              <a:rPr lang="en-US" dirty="0" smtClean="0"/>
              <a:t>estimates</a:t>
            </a:r>
            <a:endParaRPr lang="en-US" dirty="0" smtClean="0"/>
          </a:p>
          <a:p>
            <a:pPr marL="1200150" lvl="1" indent="-457200"/>
            <a:r>
              <a:rPr lang="en-US" dirty="0" smtClean="0"/>
              <a:t>Testing bootstrap techniques to derive confidence intervals</a:t>
            </a:r>
          </a:p>
          <a:p>
            <a:pPr marL="120015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Compare regional model statistics to daily flow estimated 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Sparse vs. dense network – differences in model performance </a:t>
            </a:r>
          </a:p>
          <a:p>
            <a:pPr marL="1200150" lvl="1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Getting set up to look </a:t>
            </a:r>
            <a:r>
              <a:rPr lang="en-US" dirty="0" smtClean="0"/>
              <a:t>at performance of models in West, particularly where gap analysis indicates a sparser network with greater </a:t>
            </a:r>
            <a:r>
              <a:rPr lang="en-US" dirty="0" err="1" smtClean="0"/>
              <a:t>interannual</a:t>
            </a:r>
            <a:r>
              <a:rPr lang="en-US" dirty="0" smtClean="0"/>
              <a:t> variability in flow.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0"/>
            <a:ext cx="8283550" cy="6311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6485774"/>
            <a:ext cx="235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WC Project Update                             October  2014&amp;quot;&quot;/&gt;&lt;property id=&quot;20307&quot; value=&quot;290&quot;/&gt;&lt;/object&gt;&lt;object type=&quot;3&quot; unique_id=&quot;11587&quot;&gt;&lt;property id=&quot;20148&quot; value=&quot;5&quot;/&gt;&lt;property id=&quot;20300&quot; value=&quot;Slide 2&quot;/&gt;&lt;property id=&quot;20307&quot; value=&quot;382&quot;/&gt;&lt;/object&gt;&lt;object type=&quot;3&quot; unique_id=&quot;11588&quot;&gt;&lt;property id=&quot;20148&quot; value=&quot;5&quot;/&gt;&lt;property id=&quot;20300&quot; value=&quot;Slide 7&quot;/&gt;&lt;property id=&quot;20307&quot; value=&quot;383&quot;/&gt;&lt;/object&gt;&lt;object type=&quot;3&quot; unique_id=&quot;12111&quot;&gt;&lt;property id=&quot;20148&quot; value=&quot;5&quot;/&gt;&lt;property id=&quot;20300&quot; value=&quot;Slide 3&quot;/&gt;&lt;property id=&quot;20307&quot; value=&quot;389&quot;/&gt;&lt;/object&gt;&lt;object type=&quot;3&quot; unique_id=&quot;12112&quot;&gt;&lt;property id=&quot;20148&quot; value=&quot;5&quot;/&gt;&lt;property id=&quot;20300&quot; value=&quot;Slide 4 - &amp;quot;SEMC: Conclusions&amp;quot;&quot;/&gt;&lt;property id=&quot;20307&quot; value=&quot;393&quot;/&gt;&lt;/object&gt;&lt;object type=&quot;3&quot; unique_id=&quot;12113&quot;&gt;&lt;property id=&quot;20148&quot; value=&quot;5&quot;/&gt;&lt;property id=&quot;20300&quot; value=&quot;Slide 5 - &amp;quot;SEMC Extensions: Iowa Model Comparison&amp;quot;&quot;/&gt;&lt;property id=&quot;20307&quot; value=&quot;394&quot;/&gt;&lt;/object&gt;&lt;object type=&quot;3&quot; unique_id=&quot;12114&quot;&gt;&lt;property id=&quot;20148&quot; value=&quot;5&quot;/&gt;&lt;property id=&quot;20300&quot; value=&quot;Slide 6&quot;/&gt;&lt;property id=&quot;20307&quot; value=&quot;396&quot;/&gt;&lt;/object&gt;&lt;object type=&quot;3&quot; unique_id=&quot;12145&quot;&gt;&lt;property id=&quot;20148&quot; value=&quot;5&quot;/&gt;&lt;property id=&quot;20300&quot; value=&quot;Slide 8&quot;/&gt;&lt;property id=&quot;20307&quot; value=&quot;397&quot;/&gt;&lt;/object&gt;&lt;/object&gt;&lt;object type=&quot;8&quot; unique_id=&quot;10040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On-screen Show (4:3)</PresentationFormat>
  <Paragraphs>84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Pitchbook</vt:lpstr>
      <vt:lpstr>Civic</vt:lpstr>
      <vt:lpstr>NWC Project Update                             October  2014</vt:lpstr>
      <vt:lpstr>PowerPoint Presentation</vt:lpstr>
      <vt:lpstr>PowerPoint Presentation</vt:lpstr>
      <vt:lpstr>SEMC: Conclusions</vt:lpstr>
      <vt:lpstr>SEMC Extensions: Iowa Model Comparison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2011-01-11T16:12:21Z</dcterms:created>
  <dcterms:modified xsi:type="dcterms:W3CDTF">2014-10-28T15:27:52Z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