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5" r:id="rId2"/>
    <p:sldMasterId id="2147483671" r:id="rId3"/>
    <p:sldMasterId id="2147483683" r:id="rId4"/>
  </p:sldMasterIdLst>
  <p:notesMasterIdLst>
    <p:notesMasterId r:id="rId33"/>
  </p:notesMasterIdLst>
  <p:handoutMasterIdLst>
    <p:handoutMasterId r:id="rId34"/>
  </p:handoutMasterIdLst>
  <p:sldIdLst>
    <p:sldId id="685" r:id="rId5"/>
    <p:sldId id="602" r:id="rId6"/>
    <p:sldId id="596" r:id="rId7"/>
    <p:sldId id="751" r:id="rId8"/>
    <p:sldId id="752" r:id="rId9"/>
    <p:sldId id="407" r:id="rId10"/>
    <p:sldId id="754" r:id="rId11"/>
    <p:sldId id="688" r:id="rId12"/>
    <p:sldId id="658" r:id="rId13"/>
    <p:sldId id="675" r:id="rId14"/>
    <p:sldId id="660" r:id="rId15"/>
    <p:sldId id="661" r:id="rId16"/>
    <p:sldId id="758" r:id="rId17"/>
    <p:sldId id="759" r:id="rId18"/>
    <p:sldId id="760" r:id="rId19"/>
    <p:sldId id="665" r:id="rId20"/>
    <p:sldId id="706" r:id="rId21"/>
    <p:sldId id="757" r:id="rId22"/>
    <p:sldId id="705" r:id="rId23"/>
    <p:sldId id="756" r:id="rId24"/>
    <p:sldId id="755" r:id="rId25"/>
    <p:sldId id="672" r:id="rId26"/>
    <p:sldId id="674" r:id="rId27"/>
    <p:sldId id="753" r:id="rId28"/>
    <p:sldId id="627" r:id="rId29"/>
    <p:sldId id="630" r:id="rId30"/>
    <p:sldId id="631" r:id="rId31"/>
    <p:sldId id="749" r:id="rId32"/>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99"/>
    <a:srgbClr val="0000FF"/>
    <a:srgbClr val="FF0066"/>
    <a:srgbClr val="0000CC"/>
    <a:srgbClr val="003399"/>
    <a:srgbClr val="00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39" autoAdjust="0"/>
  </p:normalViewPr>
  <p:slideViewPr>
    <p:cSldViewPr>
      <p:cViewPr varScale="1">
        <p:scale>
          <a:sx n="77" d="100"/>
          <a:sy n="77" d="100"/>
        </p:scale>
        <p:origin x="-30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notesViewPr>
    <p:cSldViewPr>
      <p:cViewPr varScale="1">
        <p:scale>
          <a:sx n="55" d="100"/>
          <a:sy n="55" d="100"/>
        </p:scale>
        <p:origin x="-1806"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1"/>
            <a:ext cx="2984204" cy="463229"/>
          </a:xfrm>
          <a:prstGeom prst="rect">
            <a:avLst/>
          </a:prstGeom>
          <a:noFill/>
          <a:ln w="9525">
            <a:noFill/>
            <a:miter lim="800000"/>
            <a:headEnd/>
            <a:tailEnd/>
          </a:ln>
          <a:effectLst/>
        </p:spPr>
        <p:txBody>
          <a:bodyPr vert="horz" wrap="square" lIns="91504" tIns="45751" rIns="91504" bIns="45751" numCol="1" anchor="t" anchorCtr="0" compatLnSpc="1">
            <a:prstTxWarp prst="textNoShape">
              <a:avLst/>
            </a:prstTxWarp>
          </a:bodyPr>
          <a:lstStyle>
            <a:lvl1pPr defTabSz="915643">
              <a:defRPr sz="1200">
                <a:latin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3896045" y="1"/>
            <a:ext cx="2984204" cy="463229"/>
          </a:xfrm>
          <a:prstGeom prst="rect">
            <a:avLst/>
          </a:prstGeom>
          <a:noFill/>
          <a:ln w="9525">
            <a:noFill/>
            <a:miter lim="800000"/>
            <a:headEnd/>
            <a:tailEnd/>
          </a:ln>
          <a:effectLst/>
        </p:spPr>
        <p:txBody>
          <a:bodyPr vert="horz" wrap="square" lIns="91504" tIns="45751" rIns="91504" bIns="45751" numCol="1" anchor="t" anchorCtr="0" compatLnSpc="1">
            <a:prstTxWarp prst="textNoShape">
              <a:avLst/>
            </a:prstTxWarp>
          </a:bodyPr>
          <a:lstStyle>
            <a:lvl1pPr algn="r" defTabSz="915643">
              <a:defRPr sz="1200">
                <a:latin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0" y="8831581"/>
            <a:ext cx="2984204" cy="463229"/>
          </a:xfrm>
          <a:prstGeom prst="rect">
            <a:avLst/>
          </a:prstGeom>
          <a:noFill/>
          <a:ln w="9525">
            <a:noFill/>
            <a:miter lim="800000"/>
            <a:headEnd/>
            <a:tailEnd/>
          </a:ln>
          <a:effectLst/>
        </p:spPr>
        <p:txBody>
          <a:bodyPr vert="horz" wrap="square" lIns="91504" tIns="45751" rIns="91504" bIns="45751" numCol="1" anchor="b" anchorCtr="0" compatLnSpc="1">
            <a:prstTxWarp prst="textNoShape">
              <a:avLst/>
            </a:prstTxWarp>
          </a:bodyPr>
          <a:lstStyle>
            <a:lvl1pPr defTabSz="915643">
              <a:defRPr sz="1200">
                <a:latin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3896045" y="8831581"/>
            <a:ext cx="2984204" cy="463229"/>
          </a:xfrm>
          <a:prstGeom prst="rect">
            <a:avLst/>
          </a:prstGeom>
          <a:noFill/>
          <a:ln w="9525">
            <a:noFill/>
            <a:miter lim="800000"/>
            <a:headEnd/>
            <a:tailEnd/>
          </a:ln>
          <a:effectLst/>
        </p:spPr>
        <p:txBody>
          <a:bodyPr vert="horz" wrap="square" lIns="91504" tIns="45751" rIns="91504" bIns="45751" numCol="1" anchor="b" anchorCtr="0" compatLnSpc="1">
            <a:prstTxWarp prst="textNoShape">
              <a:avLst/>
            </a:prstTxWarp>
          </a:bodyPr>
          <a:lstStyle>
            <a:lvl1pPr algn="r" defTabSz="915643">
              <a:defRPr sz="1200">
                <a:latin typeface="Arial" charset="0"/>
              </a:defRPr>
            </a:lvl1pPr>
          </a:lstStyle>
          <a:p>
            <a:pPr>
              <a:defRPr/>
            </a:pPr>
            <a:fld id="{6DB57292-6264-4BAE-8909-274908FF6D81}" type="slidenum">
              <a:rPr lang="en-US"/>
              <a:pPr>
                <a:defRPr/>
              </a:pPr>
              <a:t>‹#›</a:t>
            </a:fld>
            <a:endParaRPr lang="en-US" dirty="0"/>
          </a:p>
        </p:txBody>
      </p:sp>
    </p:spTree>
    <p:extLst>
      <p:ext uri="{BB962C8B-B14F-4D97-AF65-F5344CB8AC3E}">
        <p14:creationId xmlns:p14="http://schemas.microsoft.com/office/powerpoint/2010/main" val="324731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82641" cy="4648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idx="1"/>
          </p:nvPr>
        </p:nvSpPr>
        <p:spPr bwMode="auto">
          <a:xfrm>
            <a:off x="3897609" y="0"/>
            <a:ext cx="2982641" cy="46482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17600" y="696913"/>
            <a:ext cx="4646613" cy="348615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6" name="Rectangle 6"/>
          <p:cNvSpPr>
            <a:spLocks noGrp="1" noChangeArrowheads="1"/>
          </p:cNvSpPr>
          <p:nvPr>
            <p:ph type="ftr" sz="quarter" idx="4"/>
          </p:nvPr>
        </p:nvSpPr>
        <p:spPr bwMode="auto">
          <a:xfrm>
            <a:off x="0" y="8829989"/>
            <a:ext cx="2982641"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defRPr sz="1200">
                <a:latin typeface="Arial" charset="0"/>
              </a:defRPr>
            </a:lvl1pPr>
          </a:lstStyle>
          <a:p>
            <a:pPr>
              <a:defRPr/>
            </a:pPr>
            <a:endParaRPr lang="en-US"/>
          </a:p>
        </p:txBody>
      </p:sp>
      <p:sp>
        <p:nvSpPr>
          <p:cNvPr id="61447" name="Rectangle 7"/>
          <p:cNvSpPr>
            <a:spLocks noGrp="1" noChangeArrowheads="1"/>
          </p:cNvSpPr>
          <p:nvPr>
            <p:ph type="sldNum" sz="quarter" idx="5"/>
          </p:nvPr>
        </p:nvSpPr>
        <p:spPr bwMode="auto">
          <a:xfrm>
            <a:off x="3897609" y="8829989"/>
            <a:ext cx="2982641" cy="46482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a:defRPr sz="1200">
                <a:latin typeface="Arial" charset="0"/>
              </a:defRPr>
            </a:lvl1pPr>
          </a:lstStyle>
          <a:p>
            <a:pPr>
              <a:defRPr/>
            </a:pPr>
            <a:fld id="{CC7ECBB4-0688-4528-B3B4-5BA24F9F1B57}" type="slidenum">
              <a:rPr lang="en-US"/>
              <a:pPr>
                <a:defRPr/>
              </a:pPr>
              <a:t>‹#›</a:t>
            </a:fld>
            <a:endParaRPr lang="en-US" dirty="0"/>
          </a:p>
        </p:txBody>
      </p:sp>
    </p:spTree>
    <p:extLst>
      <p:ext uri="{BB962C8B-B14F-4D97-AF65-F5344CB8AC3E}">
        <p14:creationId xmlns:p14="http://schemas.microsoft.com/office/powerpoint/2010/main" val="1881540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037D95-8561-4228-9557-713BECE49CF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surface water team has also completed a </a:t>
            </a:r>
            <a:r>
              <a:rPr lang="en-US" dirty="0" err="1" smtClean="0"/>
              <a:t>streamflow</a:t>
            </a:r>
            <a:r>
              <a:rPr lang="en-US" dirty="0" smtClean="0"/>
              <a:t> network gap analysis, specifically looking at the ability of our </a:t>
            </a:r>
            <a:r>
              <a:rPr lang="en-US" dirty="0" err="1" smtClean="0"/>
              <a:t>streamgaging</a:t>
            </a:r>
            <a:r>
              <a:rPr lang="en-US" dirty="0" smtClean="0"/>
              <a:t> network to support</a:t>
            </a:r>
            <a:r>
              <a:rPr lang="en-US" baseline="0" dirty="0" smtClean="0"/>
              <a:t> the applications of these models for estimating flows at </a:t>
            </a:r>
            <a:r>
              <a:rPr lang="en-US" baseline="0" dirty="0" err="1" smtClean="0"/>
              <a:t>ungaged</a:t>
            </a:r>
            <a:r>
              <a:rPr lang="en-US" baseline="0" dirty="0" smtClean="0"/>
              <a:t> locations. Not surprisingly, there were gaps noted in the Western US.</a:t>
            </a:r>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10</a:t>
            </a:fld>
            <a:endParaRPr lang="en-US" dirty="0"/>
          </a:p>
        </p:txBody>
      </p:sp>
    </p:spTree>
    <p:extLst>
      <p:ext uri="{BB962C8B-B14F-4D97-AF65-F5344CB8AC3E}">
        <p14:creationId xmlns:p14="http://schemas.microsoft.com/office/powerpoint/2010/main" val="2889188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estimating ET,</a:t>
            </a:r>
            <a:r>
              <a:rPr lang="en-US" baseline="0" dirty="0" smtClean="0"/>
              <a:t> both as a feature for the landscape (depicted on the right side of this slide) and as ET is enhanced by irrigation of agriculture crops (depicted on the left side of this slide)</a:t>
            </a:r>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11</a:t>
            </a:fld>
            <a:endParaRPr lang="en-US" dirty="0"/>
          </a:p>
        </p:txBody>
      </p:sp>
    </p:spTree>
    <p:extLst>
      <p:ext uri="{BB962C8B-B14F-4D97-AF65-F5344CB8AC3E}">
        <p14:creationId xmlns:p14="http://schemas.microsoft.com/office/powerpoint/2010/main" val="427513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now constructed a time series of monthly ET for the </a:t>
            </a:r>
            <a:r>
              <a:rPr lang="en-US" dirty="0" err="1" smtClean="0"/>
              <a:t>coterminus</a:t>
            </a:r>
            <a:r>
              <a:rPr lang="en-US" dirty="0" smtClean="0"/>
              <a:t> 48 states going back to 2000 and we are looking for opportunities to go back further in time, by</a:t>
            </a:r>
            <a:r>
              <a:rPr lang="en-US" baseline="0" dirty="0" smtClean="0"/>
              <a:t> using older LANDSAT images, and to go to a sub-monthly </a:t>
            </a:r>
            <a:r>
              <a:rPr lang="en-US" baseline="0" dirty="0" err="1" smtClean="0"/>
              <a:t>timestep</a:t>
            </a:r>
            <a:r>
              <a:rPr lang="en-US" baseline="0" dirty="0" smtClean="0"/>
              <a:t>. All of this is part of our commitment to providing long-term data streams of ET data for water availability analysis.</a:t>
            </a:r>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12</a:t>
            </a:fld>
            <a:endParaRPr lang="en-US" dirty="0"/>
          </a:p>
        </p:txBody>
      </p:sp>
    </p:spTree>
    <p:extLst>
      <p:ext uri="{BB962C8B-B14F-4D97-AF65-F5344CB8AC3E}">
        <p14:creationId xmlns:p14="http://schemas.microsoft.com/office/powerpoint/2010/main" val="1716556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We will invest resources in expanding our work through the Survey’s Groundwater Resources Program. This program assesses groundwater availability through studies of principal aquifer systems. We will concentrate on those systems that account for the greatest groundwater use. The new resources planned in the initiative will give us the ability to double the number of studies starting in 2011. From these studies, we will obtain the information we need about recharge, yields, changes in storage, etc. for the Water Census.</a:t>
            </a:r>
          </a:p>
          <a:p>
            <a:endParaRPr lang="en-US" smtClean="0"/>
          </a:p>
        </p:txBody>
      </p:sp>
      <p:sp>
        <p:nvSpPr>
          <p:cNvPr id="52228" name="Slide Number Placeholder 3"/>
          <p:cNvSpPr>
            <a:spLocks noGrp="1"/>
          </p:cNvSpPr>
          <p:nvPr>
            <p:ph type="sldNum" sz="quarter" idx="5"/>
          </p:nvPr>
        </p:nvSpPr>
        <p:spPr>
          <a:noFill/>
        </p:spPr>
        <p:txBody>
          <a:bodyPr/>
          <a:lstStyle/>
          <a:p>
            <a:fld id="{CED1AB68-B117-462B-B244-BCA8B4999AB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smtClean="0"/>
              <a:t>We will invest resources in expanding our work through the Survey’s Groundwater Resources Program. This program assesses groundwater availability through studies of principal aquifer systems. We will concentrate on those systems that account for the greatest groundwater use. The new resources planned in the initiative will give us the ability to double the number of studies starting in 2011. From these studies, we will obtain the information we need about recharge, yields, changes in storage, etc. for the Water Census.</a:t>
            </a:r>
          </a:p>
          <a:p>
            <a:endParaRPr lang="en-US" smtClean="0"/>
          </a:p>
        </p:txBody>
      </p:sp>
      <p:sp>
        <p:nvSpPr>
          <p:cNvPr id="52228" name="Slide Number Placeholder 3"/>
          <p:cNvSpPr>
            <a:spLocks noGrp="1"/>
          </p:cNvSpPr>
          <p:nvPr>
            <p:ph type="sldNum" sz="quarter" idx="5"/>
          </p:nvPr>
        </p:nvSpPr>
        <p:spPr>
          <a:noFill/>
        </p:spPr>
        <p:txBody>
          <a:bodyPr/>
          <a:lstStyle/>
          <a:p>
            <a:fld id="{CED1AB68-B117-462B-B244-BCA8B4999AB4}"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1117600" y="696913"/>
            <a:ext cx="4648200" cy="3487737"/>
          </a:xfrm>
          <a:ln/>
        </p:spPr>
      </p:sp>
      <p:sp>
        <p:nvSpPr>
          <p:cNvPr id="24578" name="Rectangle 3"/>
          <p:cNvSpPr>
            <a:spLocks noGrp="1" noChangeArrowheads="1"/>
          </p:cNvSpPr>
          <p:nvPr>
            <p:ph type="body" idx="1"/>
          </p:nvPr>
        </p:nvSpPr>
        <p:spPr>
          <a:xfrm>
            <a:off x="688481" y="4416099"/>
            <a:ext cx="5504853" cy="4183995"/>
          </a:xfrm>
          <a:noFill/>
          <a:ln w="9525"/>
        </p:spPr>
        <p:txBody>
          <a:bodyPr/>
          <a:lstStyle/>
          <a:p>
            <a:r>
              <a:rPr lang="en-US" smtClean="0">
                <a:ea typeface="ＭＳ Ｐゴシック" charset="-128"/>
              </a:rPr>
              <a:t>This also is an opportunity to explain that the SOGW had extensive discussions on this concept.  We determined that given the objective of the network, we needed to focus on Principal and Major aquifers.  So the Network is based on Principal Aquifer, and the Major Aquifers identified in the Ground-Water Atlas (right).  </a:t>
            </a:r>
          </a:p>
          <a:p>
            <a:endParaRPr lang="en-US" smtClean="0">
              <a:ea typeface="ＭＳ Ｐゴシック" charset="-128"/>
            </a:endParaRPr>
          </a:p>
          <a:p>
            <a:r>
              <a:rPr lang="en-US" smtClean="0">
                <a:ea typeface="ＭＳ Ｐゴシック" charset="-128"/>
              </a:rPr>
              <a:t>We also acknowledge that in some cases, the data provider may justify other aquifers, so there is a process identified in the framework for including other important aquifers as well.</a:t>
            </a:r>
          </a:p>
          <a:p>
            <a:endParaRPr lang="en-US"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USGS has been conducting work</a:t>
            </a:r>
            <a:r>
              <a:rPr lang="en-US" baseline="0" dirty="0" smtClean="0"/>
              <a:t> on water use for a long time. This image depicts the eight principal sectors of “out-of-channel” water use. Thermoelectric, irrigation, and public supply account for over 90% of the water use.</a:t>
            </a:r>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16</a:t>
            </a:fld>
            <a:endParaRPr lang="en-US" dirty="0"/>
          </a:p>
        </p:txBody>
      </p:sp>
    </p:spTree>
    <p:extLst>
      <p:ext uri="{BB962C8B-B14F-4D97-AF65-F5344CB8AC3E}">
        <p14:creationId xmlns:p14="http://schemas.microsoft.com/office/powerpoint/2010/main" val="203462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98102" y="8829967"/>
            <a:ext cx="2982119" cy="464820"/>
          </a:xfrm>
          <a:prstGeom prst="rect">
            <a:avLst/>
          </a:prstGeom>
          <a:noFill/>
          <a:ln w="9525">
            <a:noFill/>
            <a:miter lim="800000"/>
            <a:headEnd/>
            <a:tailEnd/>
          </a:ln>
        </p:spPr>
        <p:txBody>
          <a:bodyPr lIns="93173" tIns="46586" rIns="93173" bIns="46586" anchor="b"/>
          <a:lstStyle/>
          <a:p>
            <a:pPr algn="r"/>
            <a:fld id="{2DC81A6B-3D55-4C30-B1AD-14C82BD765ED}" type="slidenum">
              <a:rPr lang="en-US" sz="1200"/>
              <a:pPr algn="r"/>
              <a:t>19</a:t>
            </a:fld>
            <a:endParaRPr lang="en-US" sz="1200" dirty="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dirty="0" smtClean="0"/>
              <a:t>We are investing in the science of ecological flows to classify our streams for analysis, systematically examine the ecological effects of flow alteration, and from this, develop a relationship between flow alteration and ecological response for each class of stream. From this information, state water managers can establish ecological flow goals in their respective states. </a:t>
            </a:r>
            <a:endParaRPr lang="en-US" dirty="0"/>
          </a:p>
        </p:txBody>
      </p:sp>
      <p:sp>
        <p:nvSpPr>
          <p:cNvPr id="4" name="Slide Number Placeholder 3"/>
          <p:cNvSpPr>
            <a:spLocks noGrp="1"/>
          </p:cNvSpPr>
          <p:nvPr>
            <p:ph type="sldNum" sz="quarter" idx="10"/>
          </p:nvPr>
        </p:nvSpPr>
        <p:spPr/>
        <p:txBody>
          <a:bodyPr/>
          <a:lstStyle/>
          <a:p>
            <a:pPr>
              <a:defRPr/>
            </a:pPr>
            <a:fld id="{C8037D95-8561-4228-9557-713BECE49CF5}" type="slidenum">
              <a:rPr lang="en-US" smtClean="0"/>
              <a:pPr>
                <a:defRPr/>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principal product here is the journal article,</a:t>
            </a:r>
            <a:r>
              <a:rPr lang="en-US" baseline="0" dirty="0" smtClean="0"/>
              <a:t> published last year, laying out a logical approach to classification of natural flow regimes at the continental scale.</a:t>
            </a:r>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23</a:t>
            </a:fld>
            <a:endParaRPr lang="en-US" dirty="0"/>
          </a:p>
        </p:txBody>
      </p:sp>
    </p:spTree>
    <p:extLst>
      <p:ext uri="{BB962C8B-B14F-4D97-AF65-F5344CB8AC3E}">
        <p14:creationId xmlns:p14="http://schemas.microsoft.com/office/powerpoint/2010/main" val="203413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CDE7EA66-FF0B-4A21-AF5C-5937D737B51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principal product here is the journal article,</a:t>
            </a:r>
            <a:r>
              <a:rPr lang="en-US" baseline="0" dirty="0" smtClean="0"/>
              <a:t> published last year, laying out a logical approach to classification of natural flow regimes at the continental scale.</a:t>
            </a:r>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24</a:t>
            </a:fld>
            <a:endParaRPr lang="en-US" dirty="0"/>
          </a:p>
        </p:txBody>
      </p:sp>
    </p:spTree>
    <p:extLst>
      <p:ext uri="{BB962C8B-B14F-4D97-AF65-F5344CB8AC3E}">
        <p14:creationId xmlns:p14="http://schemas.microsoft.com/office/powerpoint/2010/main" val="2034131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25</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C7ECBB4-0688-4528-B3B4-5BA24F9F1B57}"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CDE7EA66-FF0B-4A21-AF5C-5937D737B51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CDE7EA66-FF0B-4A21-AF5C-5937D737B51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CDE7EA66-FF0B-4A21-AF5C-5937D737B51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p>
        </p:txBody>
      </p:sp>
      <p:sp>
        <p:nvSpPr>
          <p:cNvPr id="44036" name="Slide Number Placeholder 3"/>
          <p:cNvSpPr>
            <a:spLocks noGrp="1"/>
          </p:cNvSpPr>
          <p:nvPr>
            <p:ph type="sldNum" sz="quarter" idx="5"/>
          </p:nvPr>
        </p:nvSpPr>
        <p:spPr>
          <a:noFill/>
        </p:spPr>
        <p:txBody>
          <a:bodyPr/>
          <a:lstStyle/>
          <a:p>
            <a:fld id="{89980547-259B-44A2-9ED9-B9588E925AEB}"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smtClean="0"/>
          </a:p>
        </p:txBody>
      </p:sp>
      <p:sp>
        <p:nvSpPr>
          <p:cNvPr id="44036" name="Slide Number Placeholder 3"/>
          <p:cNvSpPr>
            <a:spLocks noGrp="1"/>
          </p:cNvSpPr>
          <p:nvPr>
            <p:ph type="sldNum" sz="quarter" idx="5"/>
          </p:nvPr>
        </p:nvSpPr>
        <p:spPr>
          <a:noFill/>
        </p:spPr>
        <p:txBody>
          <a:bodyPr/>
          <a:lstStyle/>
          <a:p>
            <a:fld id="{89980547-259B-44A2-9ED9-B9588E925AE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page, each of the tiles represents a set of functionality.</a:t>
            </a:r>
            <a:endParaRPr lang="en-US" dirty="0"/>
          </a:p>
        </p:txBody>
      </p:sp>
      <p:sp>
        <p:nvSpPr>
          <p:cNvPr id="4" name="Slide Number Placeholder 3"/>
          <p:cNvSpPr>
            <a:spLocks noGrp="1"/>
          </p:cNvSpPr>
          <p:nvPr>
            <p:ph type="sldNum" sz="quarter" idx="10"/>
          </p:nvPr>
        </p:nvSpPr>
        <p:spPr/>
        <p:txBody>
          <a:bodyPr/>
          <a:lstStyle/>
          <a:p>
            <a:fld id="{8831F0AD-E9EB-7442-A96A-042279044AC1}" type="slidenum">
              <a:rPr lang="en-US" smtClean="0"/>
              <a:pPr/>
              <a:t>8</a:t>
            </a:fld>
            <a:endParaRPr lang="en-US"/>
          </a:p>
        </p:txBody>
      </p:sp>
    </p:spTree>
    <p:extLst>
      <p:ext uri="{BB962C8B-B14F-4D97-AF65-F5344CB8AC3E}">
        <p14:creationId xmlns:p14="http://schemas.microsoft.com/office/powerpoint/2010/main" val="327344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5FA6972-D002-4EB5-9699-F4877DADB5B2}" type="slidenum">
              <a:rPr lang="en-US" smtClean="0"/>
              <a:pPr/>
              <a:t>9</a:t>
            </a:fld>
            <a:endParaRPr lang="en-US" dirty="0" smtClean="0"/>
          </a:p>
        </p:txBody>
      </p:sp>
      <p:sp>
        <p:nvSpPr>
          <p:cNvPr id="46083" name="Rectangle 2"/>
          <p:cNvSpPr>
            <a:spLocks noGrp="1" noRot="1" noChangeAspect="1" noChangeArrowheads="1" noTextEdit="1"/>
          </p:cNvSpPr>
          <p:nvPr>
            <p:ph type="sldImg"/>
          </p:nvPr>
        </p:nvSpPr>
        <p:spPr>
          <a:xfrm>
            <a:off x="1119188" y="698500"/>
            <a:ext cx="4645025" cy="3484563"/>
          </a:xfrm>
          <a:solidFill>
            <a:srgbClr val="FFFFFF"/>
          </a:solidFill>
          <a:ln/>
        </p:spPr>
      </p:sp>
      <p:sp>
        <p:nvSpPr>
          <p:cNvPr id="333827" name="Rectangle 3"/>
          <p:cNvSpPr>
            <a:spLocks noGrp="1" noChangeArrowheads="1"/>
          </p:cNvSpPr>
          <p:nvPr>
            <p:ph type="body" idx="1"/>
          </p:nvPr>
        </p:nvSpPr>
        <p:spPr>
          <a:xfrm>
            <a:off x="918097" y="4415790"/>
            <a:ext cx="5045620" cy="4183380"/>
          </a:xfrm>
          <a:solidFill>
            <a:srgbClr val="FFFFFF"/>
          </a:solidFill>
          <a:ln>
            <a:solidFill>
              <a:srgbClr val="000000"/>
            </a:solidFill>
          </a:ln>
        </p:spPr>
        <p:txBody>
          <a:bodyPr/>
          <a:lstStyle/>
          <a:p>
            <a:pPr algn="l">
              <a:defRPr/>
            </a:pPr>
            <a:r>
              <a:rPr lang="en-US" sz="1600" dirty="0" smtClean="0">
                <a:effectLst>
                  <a:outerShdw blurRad="38100" dist="38100" dir="2700000" algn="tl">
                    <a:srgbClr val="C0C0C0"/>
                  </a:outerShdw>
                </a:effectLst>
                <a:latin typeface="Lucida Bright" pitchFamily="18" charset="0"/>
              </a:rPr>
              <a:t>We are testing various models throughout the Nation to see which models provide the best means of estimating daily</a:t>
            </a:r>
            <a:r>
              <a:rPr lang="en-US" sz="1600" baseline="0" dirty="0" smtClean="0">
                <a:effectLst>
                  <a:outerShdw blurRad="38100" dist="38100" dir="2700000" algn="tl">
                    <a:srgbClr val="C0C0C0"/>
                  </a:outerShdw>
                </a:effectLst>
                <a:latin typeface="Lucida Bright" pitchFamily="18" charset="0"/>
              </a:rPr>
              <a:t> flows at </a:t>
            </a:r>
            <a:r>
              <a:rPr lang="en-US" sz="1600" baseline="0" dirty="0" err="1" smtClean="0">
                <a:effectLst>
                  <a:outerShdw blurRad="38100" dist="38100" dir="2700000" algn="tl">
                    <a:srgbClr val="C0C0C0"/>
                  </a:outerShdw>
                </a:effectLst>
                <a:latin typeface="Lucida Bright" pitchFamily="18" charset="0"/>
              </a:rPr>
              <a:t>ungaged</a:t>
            </a:r>
            <a:r>
              <a:rPr lang="en-US" sz="1600" baseline="0" dirty="0" smtClean="0">
                <a:effectLst>
                  <a:outerShdw blurRad="38100" dist="38100" dir="2700000" algn="tl">
                    <a:srgbClr val="C0C0C0"/>
                  </a:outerShdw>
                </a:effectLst>
                <a:latin typeface="Lucida Bright" pitchFamily="18" charset="0"/>
              </a:rPr>
              <a:t> locations. The estimated flows which you just saw in the SE US are a direct result of this work. Additional testing is going on in the </a:t>
            </a:r>
            <a:r>
              <a:rPr lang="en-US" sz="1600" baseline="0" dirty="0" err="1" smtClean="0">
                <a:effectLst>
                  <a:outerShdw blurRad="38100" dist="38100" dir="2700000" algn="tl">
                    <a:srgbClr val="C0C0C0"/>
                  </a:outerShdw>
                </a:effectLst>
                <a:latin typeface="Lucida Bright" pitchFamily="18" charset="0"/>
              </a:rPr>
              <a:t>midwest</a:t>
            </a:r>
            <a:r>
              <a:rPr lang="en-US" sz="1600" baseline="0" dirty="0" smtClean="0">
                <a:effectLst>
                  <a:outerShdw blurRad="38100" dist="38100" dir="2700000" algn="tl">
                    <a:srgbClr val="C0C0C0"/>
                  </a:outerShdw>
                </a:effectLst>
                <a:latin typeface="Lucida Bright" pitchFamily="18" charset="0"/>
              </a:rPr>
              <a:t>, around Iowa, and will be conducted in the mountains and deserts of the west and southwest. We plant to have this model testing complete and implemented by the conclusion of calendar year 2015.</a:t>
            </a:r>
            <a:endParaRPr lang="en-US" sz="1600" dirty="0">
              <a:effectLst>
                <a:outerShdw blurRad="38100" dist="38100" dir="2700000" algn="tl">
                  <a:srgbClr val="C0C0C0"/>
                </a:outerShdw>
              </a:effectLst>
              <a:latin typeface="Lucida Bright"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C3CD24-673C-45CD-B2F8-529DFBD368E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7A211-9C5F-43D5-BB62-6A168A01B1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4B176B-2504-4584-8C2D-33920726F59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ABB7E1-BA4F-49A0-9AFF-5A67748F2BA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0263D-F2E0-406F-874A-E10D125661D4}"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526FF-23FE-4E47-9D65-BD3BE08BC45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407F30-8135-4230-ACCC-149A66F82FAF}"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BAA2BC-8E67-4714-BA72-3F54A52DADC0}"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EC613-6E4B-45C0-9F51-C8BFED48A40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D46620-5C9C-4620-8871-B1BC53BDA55C}"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9D0CE3-9CA6-4A9C-9C6F-9602AD480222}" type="datetimeFigureOut">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7698A-B5D0-4511-8F45-E07207441A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FF8524-68EB-45A6-B262-17754D3D21E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7EAC79-FADC-469C-9D16-C60DF0A69AC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FE2040-6FA8-4B49-B106-0D247050732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CF06BE-F3C0-40EB-8388-CEE02E8B78C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065CF9-E412-413F-89DF-4839169DD8E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2B1EE28-5FEE-42EB-BA1A-203DF872BA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0263D-F2E0-406F-874A-E10D125661D4}"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526FF-23FE-4E47-9D65-BD3BE08BC45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AA2BC-8E67-4714-BA72-3F54A52DADC0}"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EC613-6E4B-45C0-9F51-C8BFED48A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D0CE3-9CA6-4A9C-9C6F-9602AD480222}" type="datetimeFigureOut">
              <a:rPr lang="en-US" smtClean="0"/>
              <a:pPr/>
              <a:t>10/28/2014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7698A-B5D0-4511-8F45-E07207441A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1600200"/>
            <a:ext cx="8305800" cy="3810000"/>
          </a:xfrm>
        </p:spPr>
        <p:txBody>
          <a:bodyPr/>
          <a:lstStyle/>
          <a:p>
            <a:r>
              <a:rPr lang="en-US" sz="3600" dirty="0" smtClean="0">
                <a:solidFill>
                  <a:srgbClr val="FFFF99"/>
                </a:solidFill>
              </a:rPr>
              <a:t>The National Water Census</a:t>
            </a:r>
            <a:br>
              <a:rPr lang="en-US" sz="3600" dirty="0" smtClean="0">
                <a:solidFill>
                  <a:srgbClr val="FFFF99"/>
                </a:solidFill>
              </a:rPr>
            </a:br>
            <a:r>
              <a:rPr lang="en-US" sz="3600" dirty="0" smtClean="0">
                <a:solidFill>
                  <a:srgbClr val="FFFF99"/>
                </a:solidFill>
              </a:rPr>
              <a:t>Leadership Team Meeting</a:t>
            </a:r>
            <a:br>
              <a:rPr lang="en-US" sz="3600" dirty="0" smtClean="0">
                <a:solidFill>
                  <a:srgbClr val="FFFF99"/>
                </a:solidFill>
              </a:rPr>
            </a:br>
            <a:r>
              <a:rPr lang="en-US" sz="3600" dirty="0" smtClean="0">
                <a:solidFill>
                  <a:srgbClr val="FFFF99"/>
                </a:solidFill>
              </a:rPr>
              <a:t/>
            </a:r>
            <a:br>
              <a:rPr lang="en-US" sz="3600" dirty="0" smtClean="0">
                <a:solidFill>
                  <a:srgbClr val="FFFF99"/>
                </a:solidFill>
              </a:rPr>
            </a:br>
            <a:r>
              <a:rPr lang="en-US" sz="3600" dirty="0" smtClean="0">
                <a:solidFill>
                  <a:srgbClr val="FFFF99"/>
                </a:solidFill>
              </a:rPr>
              <a:t>WELCOME TO NEW JERSEY !!</a:t>
            </a:r>
            <a:br>
              <a:rPr lang="en-US" sz="3600" dirty="0" smtClean="0">
                <a:solidFill>
                  <a:srgbClr val="FFFF99"/>
                </a:solidFill>
              </a:rPr>
            </a:br>
            <a:r>
              <a:rPr lang="en-US" sz="3600" dirty="0">
                <a:solidFill>
                  <a:srgbClr val="FFFF99"/>
                </a:solidFill>
              </a:rPr>
              <a:t/>
            </a:r>
            <a:br>
              <a:rPr lang="en-US" sz="3600" dirty="0">
                <a:solidFill>
                  <a:srgbClr val="FFFF99"/>
                </a:solidFill>
              </a:rPr>
            </a:br>
            <a:r>
              <a:rPr lang="en-US" sz="2800" dirty="0" smtClean="0">
                <a:solidFill>
                  <a:srgbClr val="FFFF99"/>
                </a:solidFill>
              </a:rPr>
              <a:t>* Part of the                  Initiative</a:t>
            </a:r>
          </a:p>
        </p:txBody>
      </p:sp>
      <p:pic>
        <p:nvPicPr>
          <p:cNvPr id="2051" name="Picture 3" descr="Image of large USGS Identifier"/>
          <p:cNvPicPr>
            <a:picLocks noChangeAspect="1" noChangeArrowheads="1"/>
          </p:cNvPicPr>
          <p:nvPr/>
        </p:nvPicPr>
        <p:blipFill>
          <a:blip r:embed="rId3" cstate="email">
            <a:lum bright="100000"/>
            <a:extLst>
              <a:ext uri="{28A0092B-C50C-407E-A947-70E740481C1C}">
                <a14:useLocalDpi xmlns:a14="http://schemas.microsoft.com/office/drawing/2010/main"/>
              </a:ext>
            </a:extLst>
          </a:blip>
          <a:srcRect/>
          <a:stretch>
            <a:fillRect/>
          </a:stretch>
        </p:blipFill>
        <p:spPr bwMode="black">
          <a:xfrm>
            <a:off x="304800" y="381000"/>
            <a:ext cx="2057400" cy="757238"/>
          </a:xfrm>
          <a:prstGeom prst="rect">
            <a:avLst/>
          </a:prstGeom>
          <a:noFill/>
          <a:ln w="9525">
            <a:noFill/>
            <a:miter lim="800000"/>
            <a:headEnd/>
            <a:tailEnd/>
          </a:ln>
        </p:spPr>
      </p:pic>
      <p:sp>
        <p:nvSpPr>
          <p:cNvPr id="2052" name="Rectangle 5"/>
          <p:cNvSpPr>
            <a:spLocks noChangeArrowheads="1"/>
          </p:cNvSpPr>
          <p:nvPr/>
        </p:nvSpPr>
        <p:spPr bwMode="auto">
          <a:xfrm>
            <a:off x="404813" y="6057900"/>
            <a:ext cx="1897062" cy="393700"/>
          </a:xfrm>
          <a:prstGeom prst="rect">
            <a:avLst/>
          </a:prstGeom>
          <a:noFill/>
          <a:ln w="12700">
            <a:noFill/>
            <a:miter lim="800000"/>
            <a:headEnd/>
            <a:tailEnd/>
          </a:ln>
        </p:spPr>
        <p:txBody>
          <a:bodyPr wrap="none" lIns="88900" tIns="44450" rIns="88900" bIns="44450">
            <a:spAutoFit/>
          </a:bodyPr>
          <a:lstStyle/>
          <a:p>
            <a:pPr defTabSz="885825" eaLnBrk="0" hangingPunct="0"/>
            <a:r>
              <a:rPr lang="en-US" sz="1000">
                <a:solidFill>
                  <a:schemeClr val="bg1"/>
                </a:solidFill>
              </a:rPr>
              <a:t>U.S. Department of the Interior</a:t>
            </a:r>
          </a:p>
          <a:p>
            <a:pPr defTabSz="885825" eaLnBrk="0" hangingPunct="0"/>
            <a:r>
              <a:rPr lang="en-US" sz="1000">
                <a:solidFill>
                  <a:schemeClr val="bg1"/>
                </a:solidFill>
              </a:rPr>
              <a:t>U.S. Geological Survey</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26186" y="4595015"/>
            <a:ext cx="1576387" cy="566514"/>
          </a:xfrm>
          <a:prstGeom prst="rect">
            <a:avLst/>
          </a:prstGeom>
          <a:noFill/>
          <a:ln w="9525">
            <a:noFill/>
            <a:miter lim="800000"/>
            <a:headEnd/>
            <a:tailEnd/>
          </a:ln>
        </p:spPr>
      </p:pic>
    </p:spTree>
    <p:extLst>
      <p:ext uri="{BB962C8B-B14F-4D97-AF65-F5344CB8AC3E}">
        <p14:creationId xmlns:p14="http://schemas.microsoft.com/office/powerpoint/2010/main" val="183052344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0" y="0"/>
            <a:ext cx="528563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ample_cropclass"/>
          <p:cNvPicPr/>
          <p:nvPr/>
        </p:nvPicPr>
        <p:blipFill>
          <a:blip r:embed="rId3" cstate="email"/>
          <a:srcRect/>
          <a:stretch>
            <a:fillRect/>
          </a:stretch>
        </p:blipFill>
        <p:spPr bwMode="auto">
          <a:xfrm>
            <a:off x="228600" y="609600"/>
            <a:ext cx="3733800" cy="2133600"/>
          </a:xfrm>
          <a:prstGeom prst="rect">
            <a:avLst/>
          </a:prstGeom>
          <a:noFill/>
          <a:ln w="9525">
            <a:noFill/>
            <a:miter lim="800000"/>
            <a:headEnd/>
            <a:tailEnd/>
          </a:ln>
        </p:spPr>
      </p:pic>
      <p:pic>
        <p:nvPicPr>
          <p:cNvPr id="1026" name="Picture 2"/>
          <p:cNvPicPr>
            <a:picLocks noChangeAspect="1" noChangeArrowheads="1"/>
          </p:cNvPicPr>
          <p:nvPr/>
        </p:nvPicPr>
        <p:blipFill>
          <a:blip r:embed="rId4" cstate="email"/>
          <a:srcRect/>
          <a:stretch>
            <a:fillRect/>
          </a:stretch>
        </p:blipFill>
        <p:spPr bwMode="auto">
          <a:xfrm>
            <a:off x="5867400" y="152399"/>
            <a:ext cx="3162300" cy="4042037"/>
          </a:xfrm>
          <a:prstGeom prst="rect">
            <a:avLst/>
          </a:prstGeom>
          <a:noFill/>
          <a:ln w="9525">
            <a:noFill/>
            <a:miter lim="800000"/>
            <a:headEnd/>
            <a:tailEnd/>
          </a:ln>
        </p:spPr>
      </p:pic>
      <p:pic>
        <p:nvPicPr>
          <p:cNvPr id="7" name="Picture 2"/>
          <p:cNvPicPr>
            <a:picLocks noChangeAspect="1" noChangeArrowheads="1"/>
          </p:cNvPicPr>
          <p:nvPr/>
        </p:nvPicPr>
        <p:blipFill>
          <a:blip r:embed="rId5" cstate="email"/>
          <a:srcRect/>
          <a:stretch>
            <a:fillRect/>
          </a:stretch>
        </p:blipFill>
        <p:spPr bwMode="auto">
          <a:xfrm>
            <a:off x="3810000" y="4191000"/>
            <a:ext cx="1690688" cy="1190625"/>
          </a:xfrm>
          <a:prstGeom prst="rect">
            <a:avLst/>
          </a:prstGeom>
          <a:noFill/>
          <a:ln w="9525">
            <a:noFill/>
            <a:miter lim="800000"/>
            <a:headEnd/>
            <a:tailEnd/>
          </a:ln>
        </p:spPr>
      </p:pic>
      <p:sp>
        <p:nvSpPr>
          <p:cNvPr id="5" name="Arc 4"/>
          <p:cNvSpPr/>
          <p:nvPr/>
        </p:nvSpPr>
        <p:spPr>
          <a:xfrm>
            <a:off x="457200" y="1524000"/>
            <a:ext cx="4191000" cy="5486400"/>
          </a:xfrm>
          <a:prstGeom prst="arc">
            <a:avLst/>
          </a:prstGeom>
          <a:ln w="63500">
            <a:solidFill>
              <a:schemeClr val="bg1"/>
            </a:solidFill>
            <a:head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flipH="1">
            <a:off x="4953000" y="1676400"/>
            <a:ext cx="5334000" cy="5181600"/>
          </a:xfrm>
          <a:prstGeom prst="arc">
            <a:avLst/>
          </a:prstGeom>
          <a:ln w="63500">
            <a:solidFill>
              <a:schemeClr val="bg1"/>
            </a:solidFill>
            <a:headEnd type="triangle"/>
          </a:ln>
          <a:effectLst>
            <a:outerShdw blurRad="50800" dist="50800" dir="5400000" algn="ctr" rotWithShape="0">
              <a:schemeClr val="tx1"/>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088746" y="5334000"/>
            <a:ext cx="3374450" cy="461665"/>
          </a:xfrm>
          <a:prstGeom prst="rect">
            <a:avLst/>
          </a:prstGeom>
          <a:noFill/>
        </p:spPr>
        <p:txBody>
          <a:bodyPr wrap="none" rtlCol="0">
            <a:spAutoFit/>
          </a:bodyPr>
          <a:lstStyle/>
          <a:p>
            <a:pPr algn="ctr"/>
            <a:r>
              <a:rPr lang="en-US" sz="2400" dirty="0" smtClean="0">
                <a:solidFill>
                  <a:schemeClr val="bg1"/>
                </a:solidFill>
              </a:rPr>
              <a:t>Small Watershed Scale</a:t>
            </a:r>
            <a:endParaRPr lang="en-US" sz="2400" dirty="0">
              <a:solidFill>
                <a:schemeClr val="bg1"/>
              </a:solidFill>
            </a:endParaRPr>
          </a:p>
        </p:txBody>
      </p:sp>
      <p:sp>
        <p:nvSpPr>
          <p:cNvPr id="9" name="TextBox 8"/>
          <p:cNvSpPr txBox="1"/>
          <p:nvPr/>
        </p:nvSpPr>
        <p:spPr>
          <a:xfrm>
            <a:off x="4419600" y="533400"/>
            <a:ext cx="838691" cy="707886"/>
          </a:xfrm>
          <a:prstGeom prst="rect">
            <a:avLst/>
          </a:prstGeom>
          <a:noFill/>
        </p:spPr>
        <p:txBody>
          <a:bodyPr wrap="none" rtlCol="0">
            <a:spAutoFit/>
          </a:bodyPr>
          <a:lstStyle/>
          <a:p>
            <a:r>
              <a:rPr lang="en-US" sz="4000" dirty="0" smtClean="0">
                <a:solidFill>
                  <a:schemeClr val="bg1"/>
                </a:solidFill>
              </a:rPr>
              <a:t>ET</a:t>
            </a:r>
            <a:endParaRPr lang="en-US" sz="4000" dirty="0">
              <a:solidFill>
                <a:schemeClr val="bg1"/>
              </a:solidFill>
            </a:endParaRPr>
          </a:p>
        </p:txBody>
      </p:sp>
      <p:sp>
        <p:nvSpPr>
          <p:cNvPr id="10" name="TextBox 9"/>
          <p:cNvSpPr txBox="1"/>
          <p:nvPr/>
        </p:nvSpPr>
        <p:spPr>
          <a:xfrm>
            <a:off x="457200" y="3048000"/>
            <a:ext cx="3429000" cy="1077218"/>
          </a:xfrm>
          <a:prstGeom prst="rect">
            <a:avLst/>
          </a:prstGeom>
          <a:noFill/>
        </p:spPr>
        <p:txBody>
          <a:bodyPr wrap="square" rtlCol="0">
            <a:spAutoFit/>
          </a:bodyPr>
          <a:lstStyle/>
          <a:p>
            <a:r>
              <a:rPr lang="en-US" sz="2400" dirty="0" smtClean="0">
                <a:solidFill>
                  <a:schemeClr val="bg1"/>
                </a:solidFill>
              </a:rPr>
              <a:t>Water Use Effort:</a:t>
            </a:r>
          </a:p>
          <a:p>
            <a:r>
              <a:rPr lang="en-US" sz="2000" dirty="0" smtClean="0">
                <a:solidFill>
                  <a:schemeClr val="bg1"/>
                </a:solidFill>
              </a:rPr>
              <a:t>For irrigation water use to estimate consumptive use.</a:t>
            </a:r>
            <a:endParaRPr lang="en-US" sz="2000" dirty="0">
              <a:solidFill>
                <a:schemeClr val="bg1"/>
              </a:solidFill>
            </a:endParaRPr>
          </a:p>
        </p:txBody>
      </p:sp>
      <p:sp>
        <p:nvSpPr>
          <p:cNvPr id="11" name="TextBox 10"/>
          <p:cNvSpPr txBox="1"/>
          <p:nvPr/>
        </p:nvSpPr>
        <p:spPr>
          <a:xfrm>
            <a:off x="5867400" y="4267200"/>
            <a:ext cx="3276600" cy="1077218"/>
          </a:xfrm>
          <a:prstGeom prst="rect">
            <a:avLst/>
          </a:prstGeom>
          <a:noFill/>
        </p:spPr>
        <p:txBody>
          <a:bodyPr wrap="square" rtlCol="0">
            <a:spAutoFit/>
          </a:bodyPr>
          <a:lstStyle/>
          <a:p>
            <a:r>
              <a:rPr lang="en-US" sz="2400" dirty="0" smtClean="0">
                <a:solidFill>
                  <a:schemeClr val="bg1"/>
                </a:solidFill>
              </a:rPr>
              <a:t>Water Budget Effort:</a:t>
            </a:r>
          </a:p>
          <a:p>
            <a:r>
              <a:rPr lang="en-US" sz="2000" dirty="0" smtClean="0">
                <a:solidFill>
                  <a:schemeClr val="bg1"/>
                </a:solidFill>
              </a:rPr>
              <a:t>Total ET as a component of the water budget.</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a:blip r:embed="rId3" cstate="email"/>
          <a:srcRect/>
          <a:stretch>
            <a:fillRect/>
          </a:stretch>
        </p:blipFill>
        <p:spPr bwMode="auto">
          <a:xfrm>
            <a:off x="188913" y="1225550"/>
            <a:ext cx="8763000" cy="4381500"/>
          </a:xfrm>
          <a:prstGeom prst="rect">
            <a:avLst/>
          </a:prstGeom>
          <a:noFill/>
          <a:ln w="9525">
            <a:noFill/>
            <a:miter lim="800000"/>
            <a:headEnd/>
            <a:tailEnd/>
          </a:ln>
        </p:spPr>
      </p:pic>
      <p:sp>
        <p:nvSpPr>
          <p:cNvPr id="20483" name="TextBox 2"/>
          <p:cNvSpPr txBox="1">
            <a:spLocks noChangeArrowheads="1"/>
          </p:cNvSpPr>
          <p:nvPr/>
        </p:nvSpPr>
        <p:spPr bwMode="auto">
          <a:xfrm>
            <a:off x="0" y="304800"/>
            <a:ext cx="8991051" cy="646331"/>
          </a:xfrm>
          <a:prstGeom prst="rect">
            <a:avLst/>
          </a:prstGeom>
          <a:noFill/>
          <a:ln w="9525">
            <a:noFill/>
            <a:miter lim="800000"/>
            <a:headEnd/>
            <a:tailEnd/>
          </a:ln>
        </p:spPr>
        <p:txBody>
          <a:bodyPr wrap="none">
            <a:spAutoFit/>
          </a:bodyPr>
          <a:lstStyle/>
          <a:p>
            <a:r>
              <a:rPr lang="en-US" sz="3600" dirty="0">
                <a:solidFill>
                  <a:schemeClr val="bg1"/>
                </a:solidFill>
              </a:rPr>
              <a:t>Annual </a:t>
            </a:r>
            <a:r>
              <a:rPr lang="en-US" sz="3600" dirty="0" smtClean="0">
                <a:solidFill>
                  <a:schemeClr val="bg1"/>
                </a:solidFill>
              </a:rPr>
              <a:t>and Monthly ET </a:t>
            </a:r>
            <a:r>
              <a:rPr lang="en-US" sz="3600" dirty="0">
                <a:solidFill>
                  <a:schemeClr val="bg1"/>
                </a:solidFill>
              </a:rPr>
              <a:t>Totals from MODIS</a:t>
            </a:r>
          </a:p>
        </p:txBody>
      </p:sp>
      <p:sp>
        <p:nvSpPr>
          <p:cNvPr id="4" name="TextBox 3"/>
          <p:cNvSpPr txBox="1"/>
          <p:nvPr/>
        </p:nvSpPr>
        <p:spPr>
          <a:xfrm>
            <a:off x="381000" y="5780782"/>
            <a:ext cx="8305800" cy="1077218"/>
          </a:xfrm>
          <a:prstGeom prst="rect">
            <a:avLst/>
          </a:prstGeom>
          <a:noFill/>
        </p:spPr>
        <p:txBody>
          <a:bodyPr wrap="square" rtlCol="0">
            <a:spAutoFit/>
          </a:bodyPr>
          <a:lstStyle/>
          <a:p>
            <a:r>
              <a:rPr lang="en-US" sz="1600" dirty="0" err="1" smtClean="0">
                <a:solidFill>
                  <a:schemeClr val="bg1"/>
                </a:solidFill>
              </a:rPr>
              <a:t>Senay</a:t>
            </a:r>
            <a:r>
              <a:rPr lang="en-US" sz="1600" dirty="0" smtClean="0">
                <a:solidFill>
                  <a:schemeClr val="bg1"/>
                </a:solidFill>
              </a:rPr>
              <a:t>, Gabriel B., Stefanie </a:t>
            </a:r>
            <a:r>
              <a:rPr lang="en-US" sz="1600" dirty="0" err="1" smtClean="0">
                <a:solidFill>
                  <a:schemeClr val="bg1"/>
                </a:solidFill>
              </a:rPr>
              <a:t>Bohms</a:t>
            </a:r>
            <a:r>
              <a:rPr lang="en-US" sz="1600" dirty="0" smtClean="0">
                <a:solidFill>
                  <a:schemeClr val="bg1"/>
                </a:solidFill>
              </a:rPr>
              <a:t>, </a:t>
            </a:r>
            <a:r>
              <a:rPr lang="en-US" sz="1600" dirty="0" err="1" smtClean="0">
                <a:solidFill>
                  <a:schemeClr val="bg1"/>
                </a:solidFill>
              </a:rPr>
              <a:t>Ramesh</a:t>
            </a:r>
            <a:r>
              <a:rPr lang="en-US" sz="1600" dirty="0" smtClean="0">
                <a:solidFill>
                  <a:schemeClr val="bg1"/>
                </a:solidFill>
              </a:rPr>
              <a:t> K. Singh, </a:t>
            </a:r>
            <a:r>
              <a:rPr lang="en-US" sz="1600" dirty="0" err="1" smtClean="0">
                <a:solidFill>
                  <a:schemeClr val="bg1"/>
                </a:solidFill>
              </a:rPr>
              <a:t>Prasanna</a:t>
            </a:r>
            <a:r>
              <a:rPr lang="en-US" sz="1600" dirty="0" smtClean="0">
                <a:solidFill>
                  <a:schemeClr val="bg1"/>
                </a:solidFill>
              </a:rPr>
              <a:t> H. </a:t>
            </a:r>
            <a:r>
              <a:rPr lang="en-US" sz="1600" dirty="0" err="1" smtClean="0">
                <a:solidFill>
                  <a:schemeClr val="bg1"/>
                </a:solidFill>
              </a:rPr>
              <a:t>Gowda</a:t>
            </a:r>
            <a:r>
              <a:rPr lang="en-US" sz="1600" dirty="0" smtClean="0">
                <a:solidFill>
                  <a:schemeClr val="bg1"/>
                </a:solidFill>
              </a:rPr>
              <a:t>, Naga M. </a:t>
            </a:r>
            <a:r>
              <a:rPr lang="en-US" sz="1600" dirty="0" err="1" smtClean="0">
                <a:solidFill>
                  <a:schemeClr val="bg1"/>
                </a:solidFill>
              </a:rPr>
              <a:t>Velpuri</a:t>
            </a:r>
            <a:r>
              <a:rPr lang="en-US" sz="1600" dirty="0" smtClean="0">
                <a:solidFill>
                  <a:schemeClr val="bg1"/>
                </a:solidFill>
              </a:rPr>
              <a:t>, </a:t>
            </a:r>
            <a:r>
              <a:rPr lang="en-US" sz="1600" dirty="0" err="1" smtClean="0">
                <a:solidFill>
                  <a:schemeClr val="bg1"/>
                </a:solidFill>
              </a:rPr>
              <a:t>Henok</a:t>
            </a:r>
            <a:r>
              <a:rPr lang="en-US" sz="1600" dirty="0" smtClean="0">
                <a:solidFill>
                  <a:schemeClr val="bg1"/>
                </a:solidFill>
              </a:rPr>
              <a:t> </a:t>
            </a:r>
            <a:r>
              <a:rPr lang="en-US" sz="1600" dirty="0" err="1" smtClean="0">
                <a:solidFill>
                  <a:schemeClr val="bg1"/>
                </a:solidFill>
              </a:rPr>
              <a:t>Alemu</a:t>
            </a:r>
            <a:r>
              <a:rPr lang="en-US" sz="1600" dirty="0" smtClean="0">
                <a:solidFill>
                  <a:schemeClr val="bg1"/>
                </a:solidFill>
              </a:rPr>
              <a:t>, James P. </a:t>
            </a:r>
            <a:r>
              <a:rPr lang="en-US" sz="1600" dirty="0" err="1" smtClean="0">
                <a:solidFill>
                  <a:schemeClr val="bg1"/>
                </a:solidFill>
              </a:rPr>
              <a:t>Verdin</a:t>
            </a:r>
            <a:r>
              <a:rPr lang="en-US" sz="1600" dirty="0" smtClean="0">
                <a:solidFill>
                  <a:schemeClr val="bg1"/>
                </a:solidFill>
              </a:rPr>
              <a:t>. 2013. Operational </a:t>
            </a:r>
            <a:r>
              <a:rPr lang="en-US" sz="1600" dirty="0" err="1" smtClean="0">
                <a:solidFill>
                  <a:schemeClr val="bg1"/>
                </a:solidFill>
              </a:rPr>
              <a:t>Evapotranspiration</a:t>
            </a:r>
            <a:r>
              <a:rPr lang="en-US" sz="1600" dirty="0" smtClean="0">
                <a:solidFill>
                  <a:schemeClr val="bg1"/>
                </a:solidFill>
              </a:rPr>
              <a:t> Mapping Using Remote Sensing and Weather Datasets: A New Parameterization for the SSEB Approach. Journal of the American Water Resources Association (JAWRA). 49(3):577-591</a:t>
            </a:r>
            <a:endParaRPr lang="en-US" sz="16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600200"/>
            <a:ext cx="3198311" cy="2862322"/>
          </a:xfrm>
          <a:prstGeom prst="rect">
            <a:avLst/>
          </a:prstGeom>
          <a:noFill/>
        </p:spPr>
        <p:txBody>
          <a:bodyPr wrap="none">
            <a:spAutoFit/>
          </a:bodyPr>
          <a:lstStyle/>
          <a:p>
            <a:pPr>
              <a:defRPr/>
            </a:pPr>
            <a:r>
              <a:rPr lang="en-US" dirty="0">
                <a:solidFill>
                  <a:schemeClr val="bg1"/>
                </a:solidFill>
              </a:rPr>
              <a:t>Use the strength of and</a:t>
            </a:r>
          </a:p>
          <a:p>
            <a:pPr>
              <a:defRPr/>
            </a:pPr>
            <a:r>
              <a:rPr lang="en-US" dirty="0">
                <a:solidFill>
                  <a:schemeClr val="bg1"/>
                </a:solidFill>
              </a:rPr>
              <a:t>enhance the resources</a:t>
            </a:r>
          </a:p>
          <a:p>
            <a:pPr>
              <a:defRPr/>
            </a:pPr>
            <a:r>
              <a:rPr lang="en-US" dirty="0">
                <a:solidFill>
                  <a:schemeClr val="bg1"/>
                </a:solidFill>
              </a:rPr>
              <a:t>within this program to provide</a:t>
            </a:r>
          </a:p>
          <a:p>
            <a:pPr>
              <a:defRPr/>
            </a:pPr>
            <a:r>
              <a:rPr lang="en-US" dirty="0">
                <a:solidFill>
                  <a:schemeClr val="bg1"/>
                </a:solidFill>
              </a:rPr>
              <a:t>the information on:</a:t>
            </a:r>
          </a:p>
          <a:p>
            <a:pPr>
              <a:defRPr/>
            </a:pPr>
            <a:endParaRPr lang="en-US" dirty="0">
              <a:solidFill>
                <a:schemeClr val="bg1"/>
              </a:solidFill>
            </a:endParaRPr>
          </a:p>
          <a:p>
            <a:pPr indent="234950">
              <a:buFont typeface="Arial" pitchFamily="34" charset="0"/>
              <a:buChar char="•"/>
              <a:defRPr/>
            </a:pPr>
            <a:r>
              <a:rPr lang="en-US" dirty="0">
                <a:solidFill>
                  <a:schemeClr val="bg1"/>
                </a:solidFill>
              </a:rPr>
              <a:t>Recharge</a:t>
            </a:r>
          </a:p>
          <a:p>
            <a:pPr indent="234950">
              <a:buFont typeface="Arial" pitchFamily="34" charset="0"/>
              <a:buChar char="•"/>
              <a:defRPr/>
            </a:pPr>
            <a:r>
              <a:rPr lang="en-US" dirty="0">
                <a:solidFill>
                  <a:schemeClr val="bg1"/>
                </a:solidFill>
              </a:rPr>
              <a:t>GW yields</a:t>
            </a:r>
          </a:p>
          <a:p>
            <a:pPr indent="234950">
              <a:buFont typeface="Arial" pitchFamily="34" charset="0"/>
              <a:buChar char="•"/>
              <a:defRPr/>
            </a:pPr>
            <a:r>
              <a:rPr lang="en-US" dirty="0">
                <a:solidFill>
                  <a:schemeClr val="bg1"/>
                </a:solidFill>
              </a:rPr>
              <a:t>Changes in storage.</a:t>
            </a:r>
          </a:p>
          <a:p>
            <a:pPr indent="234950">
              <a:buFont typeface="Arial" pitchFamily="34" charset="0"/>
              <a:buChar char="•"/>
              <a:defRPr/>
            </a:pPr>
            <a:r>
              <a:rPr lang="en-US" dirty="0" smtClean="0">
                <a:solidFill>
                  <a:schemeClr val="bg1"/>
                </a:solidFill>
              </a:rPr>
              <a:t>Trends </a:t>
            </a:r>
            <a:r>
              <a:rPr lang="en-US" dirty="0">
                <a:solidFill>
                  <a:schemeClr val="bg1"/>
                </a:solidFill>
              </a:rPr>
              <a:t>in GW Indices</a:t>
            </a:r>
          </a:p>
          <a:p>
            <a:pPr indent="234950">
              <a:buFont typeface="Arial" pitchFamily="34" charset="0"/>
              <a:buChar char="•"/>
              <a:defRPr/>
            </a:pPr>
            <a:r>
              <a:rPr lang="en-US" dirty="0" smtClean="0">
                <a:solidFill>
                  <a:schemeClr val="bg1"/>
                </a:solidFill>
              </a:rPr>
              <a:t>GW/SW </a:t>
            </a:r>
            <a:r>
              <a:rPr lang="en-US" dirty="0">
                <a:solidFill>
                  <a:schemeClr val="bg1"/>
                </a:solidFill>
              </a:rPr>
              <a:t>Interactions</a:t>
            </a:r>
          </a:p>
        </p:txBody>
      </p:sp>
      <p:pic>
        <p:nvPicPr>
          <p:cNvPr id="17411" name="Picture 2"/>
          <p:cNvPicPr>
            <a:picLocks noChangeAspect="1" noChangeArrowheads="1"/>
          </p:cNvPicPr>
          <p:nvPr/>
        </p:nvPicPr>
        <p:blipFill>
          <a:blip r:embed="rId3" cstate="email"/>
          <a:srcRect/>
          <a:stretch>
            <a:fillRect/>
          </a:stretch>
        </p:blipFill>
        <p:spPr bwMode="auto">
          <a:xfrm>
            <a:off x="3429000" y="1447800"/>
            <a:ext cx="5362575" cy="4953000"/>
          </a:xfrm>
          <a:prstGeom prst="rect">
            <a:avLst/>
          </a:prstGeom>
          <a:noFill/>
          <a:ln w="9525">
            <a:noFill/>
            <a:miter lim="800000"/>
            <a:headEnd/>
            <a:tailEnd/>
          </a:ln>
        </p:spPr>
      </p:pic>
      <p:sp>
        <p:nvSpPr>
          <p:cNvPr id="17412" name="Title 1"/>
          <p:cNvSpPr>
            <a:spLocks noGrp="1"/>
          </p:cNvSpPr>
          <p:nvPr>
            <p:ph type="title"/>
          </p:nvPr>
        </p:nvSpPr>
        <p:spPr>
          <a:xfrm>
            <a:off x="0" y="274638"/>
            <a:ext cx="9144000" cy="1143000"/>
          </a:xfrm>
        </p:spPr>
        <p:txBody>
          <a:bodyPr/>
          <a:lstStyle/>
          <a:p>
            <a:r>
              <a:rPr lang="en-US" sz="3200" smtClean="0">
                <a:solidFill>
                  <a:srgbClr val="FFFF99"/>
                </a:solidFill>
              </a:rPr>
              <a:t>Assess Groundwater’s role in Water Availability</a:t>
            </a:r>
          </a:p>
        </p:txBody>
      </p:sp>
    </p:spTree>
    <p:extLst>
      <p:ext uri="{BB962C8B-B14F-4D97-AF65-F5344CB8AC3E}">
        <p14:creationId xmlns:p14="http://schemas.microsoft.com/office/powerpoint/2010/main" val="17217130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447800"/>
            <a:ext cx="3018775" cy="369332"/>
          </a:xfrm>
          <a:prstGeom prst="rect">
            <a:avLst/>
          </a:prstGeom>
          <a:noFill/>
        </p:spPr>
        <p:txBody>
          <a:bodyPr wrap="none">
            <a:spAutoFit/>
          </a:bodyPr>
          <a:lstStyle/>
          <a:p>
            <a:pPr>
              <a:defRPr/>
            </a:pPr>
            <a:r>
              <a:rPr lang="en-US" dirty="0" smtClean="0">
                <a:solidFill>
                  <a:schemeClr val="bg1"/>
                </a:solidFill>
              </a:rPr>
              <a:t>Study of the Glacial System</a:t>
            </a:r>
            <a:endParaRPr lang="en-US" dirty="0">
              <a:solidFill>
                <a:schemeClr val="bg1"/>
              </a:solidFill>
            </a:endParaRPr>
          </a:p>
        </p:txBody>
      </p:sp>
      <p:pic>
        <p:nvPicPr>
          <p:cNvPr id="17411" name="Picture 2"/>
          <p:cNvPicPr>
            <a:picLocks noChangeAspect="1" noChangeArrowheads="1"/>
          </p:cNvPicPr>
          <p:nvPr/>
        </p:nvPicPr>
        <p:blipFill>
          <a:blip r:embed="rId3" cstate="email"/>
          <a:srcRect/>
          <a:stretch>
            <a:fillRect/>
          </a:stretch>
        </p:blipFill>
        <p:spPr bwMode="auto">
          <a:xfrm>
            <a:off x="7163972" y="3200400"/>
            <a:ext cx="1980028" cy="1828800"/>
          </a:xfrm>
          <a:prstGeom prst="rect">
            <a:avLst/>
          </a:prstGeom>
          <a:noFill/>
          <a:ln w="9525">
            <a:noFill/>
            <a:miter lim="800000"/>
            <a:headEnd/>
            <a:tailEnd/>
          </a:ln>
        </p:spPr>
      </p:pic>
      <p:sp>
        <p:nvSpPr>
          <p:cNvPr id="17412" name="Title 1"/>
          <p:cNvSpPr>
            <a:spLocks noGrp="1"/>
          </p:cNvSpPr>
          <p:nvPr>
            <p:ph type="title"/>
          </p:nvPr>
        </p:nvSpPr>
        <p:spPr>
          <a:xfrm>
            <a:off x="0" y="274638"/>
            <a:ext cx="9144000" cy="1143000"/>
          </a:xfrm>
        </p:spPr>
        <p:txBody>
          <a:bodyPr/>
          <a:lstStyle/>
          <a:p>
            <a:r>
              <a:rPr lang="en-US" sz="3200" smtClean="0">
                <a:solidFill>
                  <a:srgbClr val="FFFF99"/>
                </a:solidFill>
              </a:rPr>
              <a:t>Assess Groundwater’s role in Water Availability</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5589" y="1817132"/>
            <a:ext cx="6589023" cy="4583668"/>
          </a:xfrm>
          <a:prstGeom prst="rect">
            <a:avLst/>
          </a:prstGeom>
        </p:spPr>
      </p:pic>
    </p:spTree>
    <p:extLst>
      <p:ext uri="{BB962C8B-B14F-4D97-AF65-F5344CB8AC3E}">
        <p14:creationId xmlns:p14="http://schemas.microsoft.com/office/powerpoint/2010/main" val="310041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a:xfrm>
            <a:off x="457200" y="224595"/>
            <a:ext cx="8226425" cy="1320874"/>
          </a:xfrm>
        </p:spPr>
        <p:txBody>
          <a:bodyPr/>
          <a:lstStyle/>
          <a:p>
            <a:pPr>
              <a:lnSpc>
                <a:spcPct val="100000"/>
              </a:lnSpc>
              <a:defRPr/>
            </a:pPr>
            <a:r>
              <a:rPr lang="en-US" sz="4000" b="1" dirty="0" smtClean="0">
                <a:solidFill>
                  <a:srgbClr val="FFFF00"/>
                </a:solidFill>
                <a:effectLst>
                  <a:outerShdw blurRad="38100" dist="38100" dir="2700000" algn="tl">
                    <a:srgbClr val="000000"/>
                  </a:outerShdw>
                </a:effectLst>
                <a:ea typeface="+mj-ea"/>
                <a:cs typeface="+mj-cs"/>
              </a:rPr>
              <a:t>Network Design </a:t>
            </a:r>
            <a:r>
              <a:rPr lang="en-US" sz="4000" b="1" dirty="0" smtClean="0">
                <a:solidFill>
                  <a:srgbClr val="FFFF00"/>
                </a:solidFill>
                <a:ea typeface="+mj-ea"/>
                <a:cs typeface="+mj-cs"/>
              </a:rPr>
              <a:t/>
            </a:r>
            <a:br>
              <a:rPr lang="en-US" sz="4000" b="1" dirty="0" smtClean="0">
                <a:solidFill>
                  <a:srgbClr val="FFFF00"/>
                </a:solidFill>
                <a:ea typeface="+mj-ea"/>
                <a:cs typeface="+mj-cs"/>
              </a:rPr>
            </a:br>
            <a:r>
              <a:rPr lang="en-US" sz="4000" b="1" dirty="0" smtClean="0">
                <a:solidFill>
                  <a:srgbClr val="FFFF00"/>
                </a:solidFill>
                <a:ea typeface="+mj-ea"/>
                <a:cs typeface="+mj-cs"/>
                <a:sym typeface="Wingdings" pitchFamily="2" charset="2"/>
              </a:rPr>
              <a:t></a:t>
            </a:r>
            <a:r>
              <a:rPr lang="en-US" sz="2800" b="1" i="1" dirty="0" smtClean="0">
                <a:solidFill>
                  <a:srgbClr val="FFFF00"/>
                </a:solidFill>
                <a:ea typeface="+mj-ea"/>
                <a:cs typeface="+mj-cs"/>
              </a:rPr>
              <a:t>Principal and Major Aquifers</a:t>
            </a:r>
          </a:p>
        </p:txBody>
      </p:sp>
      <p:pic>
        <p:nvPicPr>
          <p:cNvPr id="23555" name="Picture 3" descr="figure2N_PrincipalAquifers_sl"/>
          <p:cNvPicPr>
            <a:picLocks noGrp="1" noChangeAspect="1" noChangeArrowheads="1"/>
          </p:cNvPicPr>
          <p:nvPr>
            <p:ph type="body" idx="1"/>
          </p:nvPr>
        </p:nvPicPr>
        <p:blipFill>
          <a:blip r:embed="rId3" cstate="email">
            <a:extLst>
              <a:ext uri="{28A0092B-C50C-407E-A947-70E740481C1C}">
                <a14:useLocalDpi xmlns:a14="http://schemas.microsoft.com/office/drawing/2010/main"/>
              </a:ext>
            </a:extLst>
          </a:blip>
          <a:srcRect/>
          <a:stretch>
            <a:fillRect/>
          </a:stretch>
        </p:blipFill>
        <p:spPr>
          <a:xfrm>
            <a:off x="1000125" y="1466850"/>
            <a:ext cx="7100888" cy="5264150"/>
          </a:xfrm>
          <a:noFill/>
        </p:spPr>
      </p:pic>
      <p:pic>
        <p:nvPicPr>
          <p:cNvPr id="23556" name="Picture 4" descr="cover_gwatl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89763" y="4165600"/>
            <a:ext cx="2028825" cy="2592388"/>
          </a:xfrm>
          <a:prstGeom prst="rect">
            <a:avLst/>
          </a:prstGeom>
          <a:noFill/>
          <a:ln w="9525">
            <a:noFill/>
            <a:miter lim="800000"/>
            <a:headEnd/>
            <a:tailEnd/>
          </a:ln>
        </p:spPr>
      </p:pic>
    </p:spTree>
    <p:extLst>
      <p:ext uri="{BB962C8B-B14F-4D97-AF65-F5344CB8AC3E}">
        <p14:creationId xmlns:p14="http://schemas.microsoft.com/office/powerpoint/2010/main" val="818007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Water Use</a:t>
            </a:r>
            <a:endParaRPr lang="en-US" dirty="0">
              <a:solidFill>
                <a:schemeClr val="bg1"/>
              </a:solidFill>
            </a:endParaRPr>
          </a:p>
        </p:txBody>
      </p:sp>
      <p:grpSp>
        <p:nvGrpSpPr>
          <p:cNvPr id="3" name="Group 77"/>
          <p:cNvGrpSpPr>
            <a:grpSpLocks/>
          </p:cNvGrpSpPr>
          <p:nvPr/>
        </p:nvGrpSpPr>
        <p:grpSpPr bwMode="auto">
          <a:xfrm>
            <a:off x="457200" y="1295400"/>
            <a:ext cx="8288337" cy="5105400"/>
            <a:chOff x="251" y="528"/>
            <a:chExt cx="5221" cy="3216"/>
          </a:xfrm>
        </p:grpSpPr>
        <p:sp>
          <p:nvSpPr>
            <p:cNvPr id="7" name="Rectangle 20"/>
            <p:cNvSpPr>
              <a:spLocks noChangeArrowheads="1"/>
            </p:cNvSpPr>
            <p:nvPr/>
          </p:nvSpPr>
          <p:spPr bwMode="auto">
            <a:xfrm>
              <a:off x="4464" y="3552"/>
              <a:ext cx="582"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Irrigation</a:t>
              </a:r>
            </a:p>
          </p:txBody>
        </p:sp>
        <p:sp>
          <p:nvSpPr>
            <p:cNvPr id="8" name="Rectangle 17"/>
            <p:cNvSpPr>
              <a:spLocks noChangeArrowheads="1"/>
            </p:cNvSpPr>
            <p:nvPr/>
          </p:nvSpPr>
          <p:spPr bwMode="auto">
            <a:xfrm>
              <a:off x="251" y="3554"/>
              <a:ext cx="430"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Mining</a:t>
              </a:r>
            </a:p>
          </p:txBody>
        </p:sp>
        <p:sp>
          <p:nvSpPr>
            <p:cNvPr id="9" name="Rectangle 14"/>
            <p:cNvSpPr>
              <a:spLocks noChangeArrowheads="1"/>
            </p:cNvSpPr>
            <p:nvPr/>
          </p:nvSpPr>
          <p:spPr bwMode="auto">
            <a:xfrm>
              <a:off x="2880" y="3552"/>
              <a:ext cx="1304"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Self-Supplied Industrial</a:t>
              </a:r>
            </a:p>
          </p:txBody>
        </p:sp>
        <p:sp>
          <p:nvSpPr>
            <p:cNvPr id="10" name="Rectangle 18"/>
            <p:cNvSpPr>
              <a:spLocks noChangeArrowheads="1"/>
            </p:cNvSpPr>
            <p:nvPr/>
          </p:nvSpPr>
          <p:spPr bwMode="auto">
            <a:xfrm>
              <a:off x="1581" y="3554"/>
              <a:ext cx="717"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Aquaculture</a:t>
              </a:r>
            </a:p>
          </p:txBody>
        </p:sp>
        <p:grpSp>
          <p:nvGrpSpPr>
            <p:cNvPr id="4" name="Group 76"/>
            <p:cNvGrpSpPr>
              <a:grpSpLocks/>
            </p:cNvGrpSpPr>
            <p:nvPr/>
          </p:nvGrpSpPr>
          <p:grpSpPr bwMode="auto">
            <a:xfrm>
              <a:off x="251" y="528"/>
              <a:ext cx="5221" cy="2990"/>
              <a:chOff x="251" y="528"/>
              <a:chExt cx="5221" cy="2990"/>
            </a:xfrm>
          </p:grpSpPr>
          <p:pic>
            <p:nvPicPr>
              <p:cNvPr id="12" name="Picture 16" descr="barwithlines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2" y="1728"/>
                <a:ext cx="4238" cy="812"/>
              </a:xfrm>
              <a:prstGeom prst="rect">
                <a:avLst/>
              </a:prstGeom>
              <a:noFill/>
              <a:ln w="9525">
                <a:noFill/>
                <a:miter lim="800000"/>
                <a:headEnd/>
                <a:tailEnd/>
              </a:ln>
            </p:spPr>
          </p:pic>
          <p:sp>
            <p:nvSpPr>
              <p:cNvPr id="13" name="Rectangle 11"/>
              <p:cNvSpPr>
                <a:spLocks noChangeArrowheads="1"/>
              </p:cNvSpPr>
              <p:nvPr/>
            </p:nvSpPr>
            <p:spPr bwMode="auto">
              <a:xfrm>
                <a:off x="4266" y="2550"/>
                <a:ext cx="669"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31 percent</a:t>
                </a:r>
              </a:p>
            </p:txBody>
          </p:sp>
          <p:pic>
            <p:nvPicPr>
              <p:cNvPr id="14" name="Picture 48" descr="centerpivot125dpi"/>
              <p:cNvPicPr>
                <a:picLocks noChangeAspect="1" noChangeArrowheads="1"/>
              </p:cNvPicPr>
              <p:nvPr/>
            </p:nvPicPr>
            <p:blipFill>
              <a:blip r:embed="rId4" cstate="email"/>
              <a:srcRect/>
              <a:stretch>
                <a:fillRect/>
              </a:stretch>
            </p:blipFill>
            <p:spPr bwMode="auto">
              <a:xfrm>
                <a:off x="4266" y="2761"/>
                <a:ext cx="1198" cy="757"/>
              </a:xfrm>
              <a:prstGeom prst="rect">
                <a:avLst/>
              </a:prstGeom>
              <a:noFill/>
              <a:ln w="9525">
                <a:noFill/>
                <a:miter lim="800000"/>
                <a:headEnd/>
                <a:tailEnd/>
              </a:ln>
            </p:spPr>
          </p:pic>
          <p:pic>
            <p:nvPicPr>
              <p:cNvPr id="15" name="Picture 50" descr="fig1_mine125dpi"/>
              <p:cNvPicPr>
                <a:picLocks noChangeAspect="1" noChangeArrowheads="1"/>
              </p:cNvPicPr>
              <p:nvPr/>
            </p:nvPicPr>
            <p:blipFill>
              <a:blip r:embed="rId5" cstate="email"/>
              <a:srcRect/>
              <a:stretch>
                <a:fillRect/>
              </a:stretch>
            </p:blipFill>
            <p:spPr bwMode="auto">
              <a:xfrm>
                <a:off x="251" y="2762"/>
                <a:ext cx="1198" cy="756"/>
              </a:xfrm>
              <a:prstGeom prst="rect">
                <a:avLst/>
              </a:prstGeom>
              <a:noFill/>
              <a:ln w="9525">
                <a:noFill/>
                <a:miter lim="800000"/>
                <a:headEnd/>
                <a:tailEnd/>
              </a:ln>
            </p:spPr>
          </p:pic>
          <p:pic>
            <p:nvPicPr>
              <p:cNvPr id="16" name="Picture 53" descr="NRCSNM02011_sheep125dpi"/>
              <p:cNvPicPr>
                <a:picLocks noChangeAspect="1" noChangeArrowheads="1"/>
              </p:cNvPicPr>
              <p:nvPr/>
            </p:nvPicPr>
            <p:blipFill>
              <a:blip r:embed="rId6" cstate="email"/>
              <a:srcRect/>
              <a:stretch>
                <a:fillRect/>
              </a:stretch>
            </p:blipFill>
            <p:spPr bwMode="auto">
              <a:xfrm>
                <a:off x="251" y="762"/>
                <a:ext cx="1198" cy="756"/>
              </a:xfrm>
              <a:prstGeom prst="rect">
                <a:avLst/>
              </a:prstGeom>
              <a:noFill/>
              <a:ln w="9525">
                <a:noFill/>
                <a:miter lim="800000"/>
                <a:headEnd/>
                <a:tailEnd/>
              </a:ln>
            </p:spPr>
          </p:pic>
          <p:sp>
            <p:nvSpPr>
              <p:cNvPr id="17" name="Rectangle 8"/>
              <p:cNvSpPr>
                <a:spLocks noChangeArrowheads="1"/>
              </p:cNvSpPr>
              <p:nvPr/>
            </p:nvSpPr>
            <p:spPr bwMode="auto">
              <a:xfrm>
                <a:off x="251" y="2550"/>
                <a:ext cx="1148"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1 percent</a:t>
                </a:r>
              </a:p>
            </p:txBody>
          </p:sp>
          <p:sp>
            <p:nvSpPr>
              <p:cNvPr id="18" name="Rectangle 4"/>
              <p:cNvSpPr>
                <a:spLocks noChangeArrowheads="1"/>
              </p:cNvSpPr>
              <p:nvPr/>
            </p:nvSpPr>
            <p:spPr bwMode="auto">
              <a:xfrm>
                <a:off x="251" y="1546"/>
                <a:ext cx="1147"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Less than 1 percent</a:t>
                </a:r>
              </a:p>
            </p:txBody>
          </p:sp>
          <p:sp>
            <p:nvSpPr>
              <p:cNvPr id="19" name="Rectangle 15"/>
              <p:cNvSpPr>
                <a:spLocks noChangeArrowheads="1"/>
              </p:cNvSpPr>
              <p:nvPr/>
            </p:nvSpPr>
            <p:spPr bwMode="auto">
              <a:xfrm>
                <a:off x="251" y="542"/>
                <a:ext cx="622"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Livestock</a:t>
                </a:r>
              </a:p>
            </p:txBody>
          </p:sp>
          <p:sp>
            <p:nvSpPr>
              <p:cNvPr id="20" name="Rectangle 6"/>
              <p:cNvSpPr>
                <a:spLocks noChangeArrowheads="1"/>
              </p:cNvSpPr>
              <p:nvPr/>
            </p:nvSpPr>
            <p:spPr bwMode="auto">
              <a:xfrm>
                <a:off x="2898" y="1546"/>
                <a:ext cx="669"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11 percent</a:t>
                </a:r>
              </a:p>
            </p:txBody>
          </p:sp>
          <p:sp>
            <p:nvSpPr>
              <p:cNvPr id="21" name="Rectangle 13"/>
              <p:cNvSpPr>
                <a:spLocks noChangeArrowheads="1"/>
              </p:cNvSpPr>
              <p:nvPr/>
            </p:nvSpPr>
            <p:spPr bwMode="auto">
              <a:xfrm>
                <a:off x="2948" y="542"/>
                <a:ext cx="1147"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Public Supply</a:t>
                </a:r>
              </a:p>
            </p:txBody>
          </p:sp>
          <p:sp>
            <p:nvSpPr>
              <p:cNvPr id="22" name="Rectangle 7"/>
              <p:cNvSpPr>
                <a:spLocks noChangeArrowheads="1"/>
              </p:cNvSpPr>
              <p:nvPr/>
            </p:nvSpPr>
            <p:spPr bwMode="auto">
              <a:xfrm>
                <a:off x="4266" y="1546"/>
                <a:ext cx="669"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49 percent</a:t>
                </a:r>
              </a:p>
            </p:txBody>
          </p:sp>
          <p:sp>
            <p:nvSpPr>
              <p:cNvPr id="23" name="Rectangle 12"/>
              <p:cNvSpPr>
                <a:spLocks noChangeArrowheads="1"/>
              </p:cNvSpPr>
              <p:nvPr/>
            </p:nvSpPr>
            <p:spPr bwMode="auto">
              <a:xfrm>
                <a:off x="4176" y="542"/>
                <a:ext cx="1296" cy="194"/>
              </a:xfrm>
              <a:prstGeom prst="rect">
                <a:avLst/>
              </a:prstGeom>
              <a:noFill/>
              <a:ln w="12700">
                <a:noFill/>
                <a:miter lim="800000"/>
                <a:headEnd/>
                <a:tailEnd/>
              </a:ln>
            </p:spPr>
            <p:txBody>
              <a:bodyPr wrap="none">
                <a:spAutoFit/>
              </a:bodyPr>
              <a:lstStyle/>
              <a:p>
                <a:r>
                  <a:rPr lang="en-US" sz="1400" dirty="0">
                    <a:solidFill>
                      <a:schemeClr val="bg1"/>
                    </a:solidFill>
                  </a:rPr>
                  <a:t>Thermoelectric Power</a:t>
                </a:r>
              </a:p>
            </p:txBody>
          </p:sp>
          <p:pic>
            <p:nvPicPr>
              <p:cNvPr id="24" name="Picture 59" descr="shiport4125dpi"/>
              <p:cNvPicPr>
                <a:picLocks noChangeAspect="1" noChangeArrowheads="1"/>
              </p:cNvPicPr>
              <p:nvPr/>
            </p:nvPicPr>
            <p:blipFill>
              <a:blip r:embed="rId7" cstate="email"/>
              <a:srcRect/>
              <a:stretch>
                <a:fillRect/>
              </a:stretch>
            </p:blipFill>
            <p:spPr bwMode="auto">
              <a:xfrm>
                <a:off x="4266" y="762"/>
                <a:ext cx="1198" cy="756"/>
              </a:xfrm>
              <a:prstGeom prst="rect">
                <a:avLst/>
              </a:prstGeom>
              <a:noFill/>
              <a:ln w="9525">
                <a:noFill/>
                <a:miter lim="800000"/>
                <a:headEnd/>
                <a:tailEnd/>
              </a:ln>
            </p:spPr>
          </p:pic>
          <p:sp>
            <p:nvSpPr>
              <p:cNvPr id="25" name="Rectangle 10"/>
              <p:cNvSpPr>
                <a:spLocks noChangeArrowheads="1"/>
              </p:cNvSpPr>
              <p:nvPr/>
            </p:nvSpPr>
            <p:spPr bwMode="auto">
              <a:xfrm>
                <a:off x="2880" y="2550"/>
                <a:ext cx="574"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4 percent</a:t>
                </a:r>
              </a:p>
            </p:txBody>
          </p:sp>
          <p:pic>
            <p:nvPicPr>
              <p:cNvPr id="26" name="Picture 60" descr="union_camp125dpi"/>
              <p:cNvPicPr>
                <a:picLocks noChangeAspect="1" noChangeArrowheads="1"/>
              </p:cNvPicPr>
              <p:nvPr/>
            </p:nvPicPr>
            <p:blipFill>
              <a:blip r:embed="rId8" cstate="email"/>
              <a:srcRect/>
              <a:stretch>
                <a:fillRect/>
              </a:stretch>
            </p:blipFill>
            <p:spPr bwMode="auto">
              <a:xfrm>
                <a:off x="2930" y="2762"/>
                <a:ext cx="1198" cy="756"/>
              </a:xfrm>
              <a:prstGeom prst="rect">
                <a:avLst/>
              </a:prstGeom>
              <a:noFill/>
              <a:ln w="9525">
                <a:noFill/>
                <a:miter lim="800000"/>
                <a:headEnd/>
                <a:tailEnd/>
              </a:ln>
            </p:spPr>
          </p:pic>
          <p:sp>
            <p:nvSpPr>
              <p:cNvPr id="27" name="Rectangle 9"/>
              <p:cNvSpPr>
                <a:spLocks noChangeArrowheads="1"/>
              </p:cNvSpPr>
              <p:nvPr/>
            </p:nvSpPr>
            <p:spPr bwMode="auto">
              <a:xfrm>
                <a:off x="1581" y="2550"/>
                <a:ext cx="1196"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2 percent</a:t>
                </a:r>
              </a:p>
            </p:txBody>
          </p:sp>
          <p:pic>
            <p:nvPicPr>
              <p:cNvPr id="28" name="Picture 61" descr="MS-fish_BCF10125dpi"/>
              <p:cNvPicPr>
                <a:picLocks noChangeAspect="1" noChangeArrowheads="1"/>
              </p:cNvPicPr>
              <p:nvPr/>
            </p:nvPicPr>
            <p:blipFill>
              <a:blip r:embed="rId9" cstate="email"/>
              <a:srcRect/>
              <a:stretch>
                <a:fillRect/>
              </a:stretch>
            </p:blipFill>
            <p:spPr bwMode="auto">
              <a:xfrm>
                <a:off x="1581" y="2765"/>
                <a:ext cx="1203" cy="753"/>
              </a:xfrm>
              <a:prstGeom prst="rect">
                <a:avLst/>
              </a:prstGeom>
              <a:noFill/>
              <a:ln w="9525">
                <a:noFill/>
                <a:miter lim="800000"/>
                <a:headEnd/>
                <a:tailEnd/>
              </a:ln>
            </p:spPr>
          </p:pic>
          <p:sp>
            <p:nvSpPr>
              <p:cNvPr id="29" name="Rectangle 5"/>
              <p:cNvSpPr>
                <a:spLocks noChangeArrowheads="1"/>
              </p:cNvSpPr>
              <p:nvPr/>
            </p:nvSpPr>
            <p:spPr bwMode="auto">
              <a:xfrm>
                <a:off x="1583" y="1546"/>
                <a:ext cx="1147"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1 percent</a:t>
                </a:r>
              </a:p>
            </p:txBody>
          </p:sp>
          <p:sp>
            <p:nvSpPr>
              <p:cNvPr id="30" name="Rectangle 19"/>
              <p:cNvSpPr>
                <a:spLocks noChangeArrowheads="1"/>
              </p:cNvSpPr>
              <p:nvPr/>
            </p:nvSpPr>
            <p:spPr bwMode="auto">
              <a:xfrm>
                <a:off x="1488" y="528"/>
                <a:ext cx="1392"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dirty="0">
                    <a:solidFill>
                      <a:schemeClr val="bg1"/>
                    </a:solidFill>
                  </a:rPr>
                  <a:t>Self-Supplied Domestic</a:t>
                </a:r>
              </a:p>
            </p:txBody>
          </p:sp>
          <p:pic>
            <p:nvPicPr>
              <p:cNvPr id="31" name="Picture 62" descr="bed_well125dpi"/>
              <p:cNvPicPr>
                <a:picLocks noChangeAspect="1" noChangeArrowheads="1"/>
              </p:cNvPicPr>
              <p:nvPr/>
            </p:nvPicPr>
            <p:blipFill>
              <a:blip r:embed="rId10" cstate="email"/>
              <a:srcRect/>
              <a:stretch>
                <a:fillRect/>
              </a:stretch>
            </p:blipFill>
            <p:spPr bwMode="auto">
              <a:xfrm>
                <a:off x="1583" y="762"/>
                <a:ext cx="1198" cy="757"/>
              </a:xfrm>
              <a:prstGeom prst="rect">
                <a:avLst/>
              </a:prstGeom>
              <a:noFill/>
              <a:ln w="9525">
                <a:noFill/>
                <a:miter lim="800000"/>
                <a:headEnd/>
                <a:tailEnd/>
              </a:ln>
            </p:spPr>
          </p:pic>
          <p:pic>
            <p:nvPicPr>
              <p:cNvPr id="32" name="Picture 74" descr="river04125dpi"/>
              <p:cNvPicPr>
                <a:picLocks noChangeAspect="1" noChangeArrowheads="1"/>
              </p:cNvPicPr>
              <p:nvPr/>
            </p:nvPicPr>
            <p:blipFill>
              <a:blip r:embed="rId11" cstate="email">
                <a:extLst>
                  <a:ext uri="{28A0092B-C50C-407E-A947-70E740481C1C}">
                    <a14:useLocalDpi xmlns:a14="http://schemas.microsoft.com/office/drawing/2010/main"/>
                  </a:ext>
                </a:extLst>
              </a:blip>
              <a:srcRect l="5214" t="5052" r="5214" b="6569"/>
              <a:stretch>
                <a:fillRect/>
              </a:stretch>
            </p:blipFill>
            <p:spPr bwMode="auto">
              <a:xfrm>
                <a:off x="2880" y="765"/>
                <a:ext cx="1255" cy="762"/>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18"/>
            <a:ext cx="529451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99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25"/>
            <a:ext cx="5277147" cy="6831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91550" y="699649"/>
            <a:ext cx="868564" cy="338554"/>
          </a:xfrm>
          <a:prstGeom prst="rect">
            <a:avLst/>
          </a:prstGeom>
          <a:solidFill>
            <a:schemeClr val="bg1"/>
          </a:solidFill>
        </p:spPr>
        <p:txBody>
          <a:bodyPr wrap="square" rtlCol="0">
            <a:spAutoFit/>
          </a:bodyPr>
          <a:lstStyle/>
          <a:p>
            <a:r>
              <a:rPr lang="en-US" sz="1600" dirty="0"/>
              <a:t>i</a:t>
            </a:r>
            <a:r>
              <a:rPr lang="en-US" sz="1600" dirty="0" smtClean="0"/>
              <a:t>n 2010</a:t>
            </a:r>
            <a:endParaRPr lang="en-US" sz="1600" dirty="0"/>
          </a:p>
        </p:txBody>
      </p:sp>
    </p:spTree>
    <p:extLst>
      <p:ext uri="{BB962C8B-B14F-4D97-AF65-F5344CB8AC3E}">
        <p14:creationId xmlns:p14="http://schemas.microsoft.com/office/powerpoint/2010/main" val="4060388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z="4000" smtClean="0"/>
              <a:t/>
            </a:r>
            <a:br>
              <a:rPr lang="en-US" sz="4000" smtClean="0"/>
            </a:br>
            <a:r>
              <a:rPr lang="en-US" sz="4000" smtClean="0"/>
              <a:t/>
            </a:r>
            <a:br>
              <a:rPr lang="en-US" sz="4000" smtClean="0"/>
            </a:br>
            <a:endParaRPr lang="en-US" sz="3200" smtClean="0"/>
          </a:p>
        </p:txBody>
      </p:sp>
      <p:sp>
        <p:nvSpPr>
          <p:cNvPr id="46083" name="Rectangle 3"/>
          <p:cNvSpPr>
            <a:spLocks noGrp="1" noChangeArrowheads="1"/>
          </p:cNvSpPr>
          <p:nvPr>
            <p:ph type="body" idx="4294967295"/>
          </p:nvPr>
        </p:nvSpPr>
        <p:spPr/>
        <p:txBody>
          <a:bodyPr/>
          <a:lstStyle/>
          <a:p>
            <a:pPr eaLnBrk="1" hangingPunct="1"/>
            <a:endParaRPr lang="en-US" smtClean="0">
              <a:solidFill>
                <a:srgbClr val="003399"/>
              </a:solidFill>
            </a:endParaRPr>
          </a:p>
          <a:p>
            <a:pPr lvl="1" eaLnBrk="1" hangingPunct="1"/>
            <a:endParaRPr lang="en-US" smtClean="0"/>
          </a:p>
          <a:p>
            <a:pPr eaLnBrk="1" hangingPunct="1">
              <a:buFont typeface="Arial" pitchFamily="34" charset="0"/>
              <a:buNone/>
            </a:pPr>
            <a:endParaRPr lang="en-US" smtClean="0"/>
          </a:p>
        </p:txBody>
      </p:sp>
      <p:pic>
        <p:nvPicPr>
          <p:cNvPr id="46086" name="Picture 5" descr="cap_152941.jpg"/>
          <p:cNvPicPr>
            <a:picLocks noChangeAspect="1"/>
          </p:cNvPicPr>
          <p:nvPr/>
        </p:nvPicPr>
        <p:blipFill>
          <a:blip r:embed="rId3" cstate="email"/>
          <a:srcRect/>
          <a:stretch>
            <a:fillRect/>
          </a:stretch>
        </p:blipFill>
        <p:spPr bwMode="auto">
          <a:xfrm>
            <a:off x="-3545" y="-3988"/>
            <a:ext cx="9126279" cy="6844709"/>
          </a:xfrm>
          <a:prstGeom prst="rect">
            <a:avLst/>
          </a:prstGeom>
          <a:noFill/>
          <a:ln w="9525">
            <a:noFill/>
            <a:miter lim="800000"/>
            <a:headEnd/>
            <a:tailEnd/>
          </a:ln>
        </p:spPr>
      </p:pic>
      <p:sp>
        <p:nvSpPr>
          <p:cNvPr id="7" name="Title 1"/>
          <p:cNvSpPr txBox="1">
            <a:spLocks/>
          </p:cNvSpPr>
          <p:nvPr/>
        </p:nvSpPr>
        <p:spPr bwMode="auto">
          <a:xfrm>
            <a:off x="1447800" y="1066800"/>
            <a:ext cx="7162800" cy="1066800"/>
          </a:xfrm>
          <a:prstGeom prst="rect">
            <a:avLst/>
          </a:prstGeom>
          <a:noFill/>
          <a:ln w="9525">
            <a:noFill/>
            <a:miter lim="800000"/>
            <a:headEnd/>
            <a:tailEnd/>
          </a:ln>
        </p:spPr>
        <p:txBody>
          <a:bodyPr anchor="ctr"/>
          <a:lstStyle/>
          <a:p>
            <a:pPr algn="ctr">
              <a:defRPr/>
            </a:pPr>
            <a:r>
              <a:rPr lang="en-US" sz="4800" b="1" dirty="0" smtClean="0">
                <a:solidFill>
                  <a:srgbClr val="3366FF"/>
                </a:solidFill>
                <a:effectLst>
                  <a:outerShdw blurRad="38100" dist="38100" dir="2700000" algn="tl">
                    <a:srgbClr val="000000">
                      <a:alpha val="43137"/>
                    </a:srgbClr>
                  </a:outerShdw>
                </a:effectLst>
                <a:latin typeface="+mj-lt"/>
                <a:ea typeface="+mj-ea"/>
                <a:cs typeface="+mj-cs"/>
              </a:rPr>
              <a:t>Thermoelectric Withdrawals</a:t>
            </a:r>
            <a:endParaRPr lang="en-US" sz="4800" b="1" dirty="0">
              <a:solidFill>
                <a:srgbClr val="3366FF"/>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039863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533400" y="2514600"/>
            <a:ext cx="8077200" cy="1981200"/>
          </a:xfrm>
        </p:spPr>
        <p:txBody>
          <a:bodyPr anchor="t"/>
          <a:lstStyle/>
          <a:p>
            <a:pPr marL="365125" algn="l"/>
            <a:r>
              <a:rPr lang="en-US" sz="2800" dirty="0" smtClean="0">
                <a:solidFill>
                  <a:schemeClr val="bg1"/>
                </a:solidFill>
              </a:rPr>
              <a:t>To place technical information and tools in the hands of our stakeholders, allowing them to answer questions they face about water availability.</a:t>
            </a:r>
            <a:r>
              <a:rPr lang="en-US" sz="2800" dirty="0">
                <a:solidFill>
                  <a:schemeClr val="bg1"/>
                </a:solidFill>
              </a:rPr>
              <a:t/>
            </a:r>
            <a:br>
              <a:rPr lang="en-US" sz="2800" dirty="0">
                <a:solidFill>
                  <a:schemeClr val="bg1"/>
                </a:solidFill>
              </a:rPr>
            </a:br>
            <a:endParaRPr lang="en-US" sz="2800" dirty="0" smtClean="0"/>
          </a:p>
        </p:txBody>
      </p:sp>
      <p:sp>
        <p:nvSpPr>
          <p:cNvPr id="3" name="TextBox 2"/>
          <p:cNvSpPr txBox="1"/>
          <p:nvPr/>
        </p:nvSpPr>
        <p:spPr>
          <a:xfrm>
            <a:off x="685800" y="457200"/>
            <a:ext cx="7772400" cy="1323439"/>
          </a:xfrm>
          <a:prstGeom prst="rect">
            <a:avLst/>
          </a:prstGeom>
          <a:noFill/>
        </p:spPr>
        <p:txBody>
          <a:bodyPr wrap="square" rtlCol="0">
            <a:spAutoFit/>
          </a:bodyPr>
          <a:lstStyle/>
          <a:p>
            <a:r>
              <a:rPr lang="en-US" sz="4000" dirty="0">
                <a:solidFill>
                  <a:schemeClr val="bg1"/>
                </a:solidFill>
              </a:rPr>
              <a:t>Our objective for the Water Census</a:t>
            </a:r>
            <a:endParaRPr lang="en-US" sz="40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5000" y="21096"/>
            <a:ext cx="5257800" cy="6836904"/>
          </a:xfrm>
          <a:prstGeom prst="rect">
            <a:avLst/>
          </a:prstGeom>
          <a:noFill/>
          <a:ln w="9525">
            <a:noFill/>
            <a:miter lim="800000"/>
            <a:headEnd/>
            <a:tailEnd/>
          </a:ln>
        </p:spPr>
      </p:pic>
    </p:spTree>
    <p:extLst>
      <p:ext uri="{BB962C8B-B14F-4D97-AF65-F5344CB8AC3E}">
        <p14:creationId xmlns:p14="http://schemas.microsoft.com/office/powerpoint/2010/main" val="3493529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0"/>
            <a:ext cx="528841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5709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04800"/>
            <a:ext cx="8229600" cy="1143000"/>
          </a:xfrm>
        </p:spPr>
        <p:txBody>
          <a:bodyPr/>
          <a:lstStyle/>
          <a:p>
            <a:r>
              <a:rPr lang="en-US" sz="2800" smtClean="0">
                <a:solidFill>
                  <a:schemeClr val="bg1"/>
                </a:solidFill>
              </a:rPr>
              <a:t> Flows Needs for Wildlife and Habitat</a:t>
            </a:r>
          </a:p>
        </p:txBody>
      </p:sp>
      <p:sp>
        <p:nvSpPr>
          <p:cNvPr id="23555" name="Text Box 3"/>
          <p:cNvSpPr txBox="1">
            <a:spLocks noChangeArrowheads="1"/>
          </p:cNvSpPr>
          <p:nvPr/>
        </p:nvSpPr>
        <p:spPr bwMode="auto">
          <a:xfrm>
            <a:off x="609600" y="1600200"/>
            <a:ext cx="7696200" cy="923330"/>
          </a:xfrm>
          <a:prstGeom prst="rect">
            <a:avLst/>
          </a:prstGeom>
          <a:noFill/>
          <a:ln w="9525">
            <a:noFill/>
            <a:miter lim="800000"/>
            <a:headEnd/>
            <a:tailEnd/>
          </a:ln>
        </p:spPr>
        <p:txBody>
          <a:bodyPr wrap="square">
            <a:spAutoFit/>
          </a:bodyPr>
          <a:lstStyle/>
          <a:p>
            <a:pPr marL="231775" indent="-231775">
              <a:buFontTx/>
              <a:buChar char="•"/>
            </a:pPr>
            <a:r>
              <a:rPr lang="en-US" dirty="0" smtClean="0">
                <a:solidFill>
                  <a:schemeClr val="bg1"/>
                </a:solidFill>
              </a:rPr>
              <a:t>Classify streams - hydro-ecological </a:t>
            </a:r>
            <a:r>
              <a:rPr lang="en-US" dirty="0">
                <a:solidFill>
                  <a:schemeClr val="bg1"/>
                </a:solidFill>
              </a:rPr>
              <a:t>type</a:t>
            </a:r>
          </a:p>
          <a:p>
            <a:pPr marL="231775" indent="-231775">
              <a:buFontTx/>
              <a:buChar char="•"/>
            </a:pPr>
            <a:r>
              <a:rPr lang="en-US" dirty="0" smtClean="0">
                <a:solidFill>
                  <a:schemeClr val="bg1"/>
                </a:solidFill>
              </a:rPr>
              <a:t>Tools to systematically assess ecological </a:t>
            </a:r>
            <a:r>
              <a:rPr lang="en-US" dirty="0">
                <a:solidFill>
                  <a:schemeClr val="bg1"/>
                </a:solidFill>
              </a:rPr>
              <a:t>affects of hydrologic alteration</a:t>
            </a:r>
          </a:p>
          <a:p>
            <a:pPr marL="231775" indent="-231775">
              <a:buFontTx/>
              <a:buChar char="•"/>
            </a:pPr>
            <a:r>
              <a:rPr lang="en-US" dirty="0">
                <a:solidFill>
                  <a:schemeClr val="bg1"/>
                </a:solidFill>
              </a:rPr>
              <a:t>Develop flow alteration – ecological response relationships </a:t>
            </a:r>
            <a:r>
              <a:rPr lang="en-US" dirty="0" smtClean="0">
                <a:solidFill>
                  <a:schemeClr val="bg1"/>
                </a:solidFill>
              </a:rPr>
              <a:t>by “h-e” type</a:t>
            </a:r>
            <a:endParaRPr lang="en-US" dirty="0">
              <a:solidFill>
                <a:schemeClr val="bg1"/>
              </a:solidFill>
            </a:endParaRPr>
          </a:p>
        </p:txBody>
      </p:sp>
      <p:pic>
        <p:nvPicPr>
          <p:cNvPr id="23556" name="Picture 8" descr="stshively2lrsucker"/>
          <p:cNvPicPr>
            <a:picLocks noChangeAspect="1" noChangeArrowheads="1"/>
          </p:cNvPicPr>
          <p:nvPr/>
        </p:nvPicPr>
        <p:blipFill>
          <a:blip r:embed="rId3" cstate="email"/>
          <a:srcRect/>
          <a:stretch>
            <a:fillRect/>
          </a:stretch>
        </p:blipFill>
        <p:spPr bwMode="auto">
          <a:xfrm>
            <a:off x="304800" y="3429000"/>
            <a:ext cx="3949700" cy="3073400"/>
          </a:xfrm>
          <a:prstGeom prst="rect">
            <a:avLst/>
          </a:prstGeom>
          <a:noFill/>
          <a:ln w="9525">
            <a:noFill/>
            <a:miter lim="800000"/>
            <a:headEnd/>
            <a:tailEnd/>
          </a:ln>
        </p:spPr>
      </p:pic>
      <p:pic>
        <p:nvPicPr>
          <p:cNvPr id="23557" name="Picture 4" descr="river 2125"/>
          <p:cNvPicPr>
            <a:picLocks noChangeAspect="1" noChangeArrowheads="1"/>
          </p:cNvPicPr>
          <p:nvPr/>
        </p:nvPicPr>
        <p:blipFill>
          <a:blip r:embed="rId4" cstate="email"/>
          <a:srcRect/>
          <a:stretch>
            <a:fillRect/>
          </a:stretch>
        </p:blipFill>
        <p:spPr bwMode="auto">
          <a:xfrm>
            <a:off x="4419600" y="3429000"/>
            <a:ext cx="45720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200150"/>
            <a:ext cx="9143999" cy="3527940"/>
          </a:xfrm>
          <a:prstGeom prst="rect">
            <a:avLst/>
          </a:prstGeom>
          <a:noFill/>
          <a:ln w="9525">
            <a:noFill/>
            <a:miter lim="800000"/>
            <a:headEnd/>
            <a:tailEnd/>
          </a:ln>
        </p:spPr>
      </p:pic>
      <p:sp>
        <p:nvSpPr>
          <p:cNvPr id="4" name="TextBox 3"/>
          <p:cNvSpPr txBox="1"/>
          <p:nvPr/>
        </p:nvSpPr>
        <p:spPr>
          <a:xfrm>
            <a:off x="1066800" y="5181600"/>
            <a:ext cx="7040710" cy="369332"/>
          </a:xfrm>
          <a:prstGeom prst="rect">
            <a:avLst/>
          </a:prstGeom>
          <a:noFill/>
        </p:spPr>
        <p:txBody>
          <a:bodyPr wrap="none" rtlCol="0">
            <a:spAutoFit/>
          </a:bodyPr>
          <a:lstStyle/>
          <a:p>
            <a:r>
              <a:rPr lang="en-US" dirty="0" smtClean="0">
                <a:solidFill>
                  <a:schemeClr val="bg1"/>
                </a:solidFill>
              </a:rPr>
              <a:t>Article first published online: 30 Sept. 2013 | DOI: 10.1002/rra.2710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4876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83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04" y="1066800"/>
            <a:ext cx="9142696" cy="5624513"/>
            <a:chOff x="0" y="609600"/>
            <a:chExt cx="9142696" cy="5624513"/>
          </a:xfrm>
        </p:grpSpPr>
        <p:pic>
          <p:nvPicPr>
            <p:cNvPr id="8" name="Picture 2"/>
            <p:cNvPicPr>
              <a:picLocks noChangeAspect="1" noChangeArrowheads="1"/>
            </p:cNvPicPr>
            <p:nvPr/>
          </p:nvPicPr>
          <p:blipFill>
            <a:blip r:embed="rId3" cstate="email"/>
            <a:srcRect/>
            <a:stretch>
              <a:fillRect/>
            </a:stretch>
          </p:blipFill>
          <p:spPr bwMode="auto">
            <a:xfrm>
              <a:off x="0" y="609600"/>
              <a:ext cx="9142696" cy="5624513"/>
            </a:xfrm>
            <a:prstGeom prst="rect">
              <a:avLst/>
            </a:prstGeom>
            <a:noFill/>
            <a:ln w="9525">
              <a:noFill/>
              <a:miter lim="800000"/>
              <a:headEnd/>
              <a:tailEnd/>
            </a:ln>
          </p:spPr>
        </p:pic>
        <p:pic>
          <p:nvPicPr>
            <p:cNvPr id="9" name="Picture 34" descr="ACF_basemap_lanier"/>
            <p:cNvPicPr>
              <a:picLocks noChangeAspect="1" noChangeArrowheads="1"/>
            </p:cNvPicPr>
            <p:nvPr/>
          </p:nvPicPr>
          <p:blipFill>
            <a:blip r:embed="rId4" cstate="email">
              <a:clrChange>
                <a:clrFrom>
                  <a:srgbClr val="EDE4DA"/>
                </a:clrFrom>
                <a:clrTo>
                  <a:srgbClr val="EDE4DA">
                    <a:alpha val="0"/>
                  </a:srgbClr>
                </a:clrTo>
              </a:clrChange>
              <a:duotone>
                <a:prstClr val="black"/>
                <a:srgbClr val="FF0000">
                  <a:tint val="45000"/>
                  <a:satMod val="400000"/>
                </a:srgbClr>
              </a:duotone>
              <a:lum contrast="100000"/>
              <a:extLst>
                <a:ext uri="{28A0092B-C50C-407E-A947-70E740481C1C}">
                  <a14:useLocalDpi xmlns:a14="http://schemas.microsoft.com/office/drawing/2010/main"/>
                </a:ext>
              </a:extLst>
            </a:blip>
            <a:srcRect l="1035" t="449" r="1035" b="568"/>
            <a:stretch>
              <a:fillRect/>
            </a:stretch>
          </p:blipFill>
          <p:spPr bwMode="auto">
            <a:xfrm rot="21217392">
              <a:off x="6386748" y="4102094"/>
              <a:ext cx="460673" cy="115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04800" y="381000"/>
            <a:ext cx="8426217" cy="523220"/>
          </a:xfrm>
          <a:prstGeom prst="rect">
            <a:avLst/>
          </a:prstGeom>
          <a:noFill/>
        </p:spPr>
        <p:txBody>
          <a:bodyPr wrap="square" rtlCol="0">
            <a:spAutoFit/>
          </a:bodyPr>
          <a:lstStyle/>
          <a:p>
            <a:r>
              <a:rPr lang="en-US" sz="2800" dirty="0" smtClean="0">
                <a:solidFill>
                  <a:schemeClr val="bg1"/>
                </a:solidFill>
              </a:rPr>
              <a:t>Focus Area Studies within Water Resource Regions</a:t>
            </a:r>
            <a:endParaRPr lang="en-US" sz="2800" dirty="0">
              <a:solidFill>
                <a:schemeClr val="bg1"/>
              </a:solidFill>
            </a:endParaRPr>
          </a:p>
        </p:txBody>
      </p:sp>
      <p:sp>
        <p:nvSpPr>
          <p:cNvPr id="11" name="TextBox 10"/>
          <p:cNvSpPr txBox="1"/>
          <p:nvPr/>
        </p:nvSpPr>
        <p:spPr>
          <a:xfrm>
            <a:off x="4876800" y="4114800"/>
            <a:ext cx="3916457" cy="369332"/>
          </a:xfrm>
          <a:prstGeom prst="rect">
            <a:avLst/>
          </a:prstGeom>
          <a:solidFill>
            <a:schemeClr val="bg1"/>
          </a:solidFill>
        </p:spPr>
        <p:txBody>
          <a:bodyPr wrap="none" rtlCol="0">
            <a:spAutoFit/>
          </a:bodyPr>
          <a:lstStyle/>
          <a:p>
            <a:r>
              <a:rPr lang="en-US" b="1" dirty="0" smtClean="0">
                <a:solidFill>
                  <a:srgbClr val="0000FF"/>
                </a:solidFill>
              </a:rPr>
              <a:t>Apalachicola-Chattahoochee-Flint</a:t>
            </a:r>
            <a:endParaRPr lang="en-US" b="1" dirty="0">
              <a:solidFill>
                <a:srgbClr val="0000FF"/>
              </a:solidFill>
            </a:endParaRPr>
          </a:p>
        </p:txBody>
      </p:sp>
      <p:sp>
        <p:nvSpPr>
          <p:cNvPr id="12" name="TextBox 11"/>
          <p:cNvSpPr txBox="1"/>
          <p:nvPr/>
        </p:nvSpPr>
        <p:spPr>
          <a:xfrm>
            <a:off x="3124200" y="4495800"/>
            <a:ext cx="3098925" cy="1384995"/>
          </a:xfrm>
          <a:prstGeom prst="rect">
            <a:avLst/>
          </a:prstGeom>
          <a:solidFill>
            <a:schemeClr val="bg1"/>
          </a:solidFill>
          <a:ln>
            <a:solidFill>
              <a:srgbClr val="0066FF"/>
            </a:solidFill>
          </a:ln>
        </p:spPr>
        <p:txBody>
          <a:bodyPr wrap="none" rtlCol="0">
            <a:spAutoFit/>
          </a:bodyPr>
          <a:lstStyle/>
          <a:p>
            <a:r>
              <a:rPr lang="en-US" sz="2800" b="1" dirty="0" smtClean="0">
                <a:solidFill>
                  <a:srgbClr val="0000FF"/>
                </a:solidFill>
              </a:rPr>
              <a:t>Water Use</a:t>
            </a:r>
          </a:p>
          <a:p>
            <a:r>
              <a:rPr lang="en-US" sz="2800" b="1" dirty="0" smtClean="0">
                <a:solidFill>
                  <a:srgbClr val="0000FF"/>
                </a:solidFill>
              </a:rPr>
              <a:t>GW/SW Model</a:t>
            </a:r>
          </a:p>
          <a:p>
            <a:r>
              <a:rPr lang="en-US" sz="2800" b="1" dirty="0" smtClean="0">
                <a:solidFill>
                  <a:srgbClr val="0000FF"/>
                </a:solidFill>
              </a:rPr>
              <a:t>Ecological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1066800"/>
            <a:ext cx="9144000" cy="5630579"/>
            <a:chOff x="0" y="613710"/>
            <a:chExt cx="9144000" cy="5630579"/>
          </a:xfrm>
        </p:grpSpPr>
        <p:pic>
          <p:nvPicPr>
            <p:cNvPr id="10" name="Picture 9" descr="Water Resources Regions - Colorado.jpg"/>
            <p:cNvPicPr>
              <a:picLocks noChangeAspect="1"/>
            </p:cNvPicPr>
            <p:nvPr/>
          </p:nvPicPr>
          <p:blipFill>
            <a:blip r:embed="rId3" cstate="email"/>
            <a:stretch>
              <a:fillRect/>
            </a:stretch>
          </p:blipFill>
          <p:spPr>
            <a:xfrm>
              <a:off x="0" y="613710"/>
              <a:ext cx="9144000" cy="5630579"/>
            </a:xfrm>
            <a:prstGeom prst="rect">
              <a:avLst/>
            </a:prstGeom>
          </p:spPr>
        </p:pic>
        <p:pic>
          <p:nvPicPr>
            <p:cNvPr id="11" name="Picture 34" descr="ACF_basemap_lanier"/>
            <p:cNvPicPr>
              <a:picLocks noChangeAspect="1" noChangeArrowheads="1"/>
            </p:cNvPicPr>
            <p:nvPr/>
          </p:nvPicPr>
          <p:blipFill>
            <a:blip r:embed="rId4" cstate="email">
              <a:clrChange>
                <a:clrFrom>
                  <a:srgbClr val="EDE4DA"/>
                </a:clrFrom>
                <a:clrTo>
                  <a:srgbClr val="EDE4DA">
                    <a:alpha val="0"/>
                  </a:srgbClr>
                </a:clrTo>
              </a:clrChange>
              <a:duotone>
                <a:prstClr val="black"/>
                <a:srgbClr val="FF0000">
                  <a:tint val="45000"/>
                  <a:satMod val="400000"/>
                </a:srgbClr>
              </a:duotone>
              <a:lum contrast="100000"/>
              <a:extLst>
                <a:ext uri="{28A0092B-C50C-407E-A947-70E740481C1C}">
                  <a14:useLocalDpi xmlns:a14="http://schemas.microsoft.com/office/drawing/2010/main"/>
                </a:ext>
              </a:extLst>
            </a:blip>
            <a:srcRect l="1035" t="449" r="1035" b="568"/>
            <a:stretch>
              <a:fillRect/>
            </a:stretch>
          </p:blipFill>
          <p:spPr bwMode="auto">
            <a:xfrm rot="21217392">
              <a:off x="6386748" y="4111427"/>
              <a:ext cx="460673" cy="115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304800" y="381000"/>
            <a:ext cx="8426217" cy="523220"/>
          </a:xfrm>
          <a:prstGeom prst="rect">
            <a:avLst/>
          </a:prstGeom>
          <a:noFill/>
        </p:spPr>
        <p:txBody>
          <a:bodyPr wrap="square" rtlCol="0">
            <a:spAutoFit/>
          </a:bodyPr>
          <a:lstStyle/>
          <a:p>
            <a:r>
              <a:rPr lang="en-US" sz="2800" dirty="0" smtClean="0">
                <a:solidFill>
                  <a:schemeClr val="bg1"/>
                </a:solidFill>
              </a:rPr>
              <a:t>Focus Area Studies within Water Resource Regions</a:t>
            </a:r>
            <a:endParaRPr lang="en-US" sz="2800" dirty="0">
              <a:solidFill>
                <a:schemeClr val="bg1"/>
              </a:solidFill>
            </a:endParaRPr>
          </a:p>
        </p:txBody>
      </p:sp>
      <p:sp>
        <p:nvSpPr>
          <p:cNvPr id="13" name="TextBox 12"/>
          <p:cNvSpPr txBox="1"/>
          <p:nvPr/>
        </p:nvSpPr>
        <p:spPr>
          <a:xfrm>
            <a:off x="4876800" y="4114800"/>
            <a:ext cx="3916457" cy="369332"/>
          </a:xfrm>
          <a:prstGeom prst="rect">
            <a:avLst/>
          </a:prstGeom>
          <a:solidFill>
            <a:schemeClr val="bg1"/>
          </a:solidFill>
        </p:spPr>
        <p:txBody>
          <a:bodyPr wrap="none" rtlCol="0">
            <a:spAutoFit/>
          </a:bodyPr>
          <a:lstStyle/>
          <a:p>
            <a:r>
              <a:rPr lang="en-US" b="1" dirty="0" smtClean="0">
                <a:solidFill>
                  <a:srgbClr val="0000FF"/>
                </a:solidFill>
              </a:rPr>
              <a:t>Apalachicola-Chattahoochee-Flint</a:t>
            </a:r>
            <a:endParaRPr lang="en-US" b="1" dirty="0">
              <a:solidFill>
                <a:srgbClr val="0000FF"/>
              </a:solidFill>
            </a:endParaRPr>
          </a:p>
        </p:txBody>
      </p:sp>
      <p:sp>
        <p:nvSpPr>
          <p:cNvPr id="15" name="TextBox 14"/>
          <p:cNvSpPr txBox="1"/>
          <p:nvPr/>
        </p:nvSpPr>
        <p:spPr>
          <a:xfrm>
            <a:off x="1524000" y="3886200"/>
            <a:ext cx="1197764" cy="369332"/>
          </a:xfrm>
          <a:prstGeom prst="rect">
            <a:avLst/>
          </a:prstGeom>
          <a:noFill/>
        </p:spPr>
        <p:txBody>
          <a:bodyPr wrap="none" rtlCol="0">
            <a:spAutoFit/>
          </a:bodyPr>
          <a:lstStyle/>
          <a:p>
            <a:r>
              <a:rPr lang="en-US" b="1" dirty="0" smtClean="0">
                <a:solidFill>
                  <a:schemeClr val="bg1"/>
                </a:solidFill>
              </a:rPr>
              <a:t>Colorado</a:t>
            </a:r>
            <a:endParaRPr lang="en-US" b="1" dirty="0">
              <a:solidFill>
                <a:schemeClr val="bg1"/>
              </a:solidFill>
            </a:endParaRPr>
          </a:p>
        </p:txBody>
      </p:sp>
      <p:sp>
        <p:nvSpPr>
          <p:cNvPr id="16" name="TextBox 15"/>
          <p:cNvSpPr txBox="1"/>
          <p:nvPr/>
        </p:nvSpPr>
        <p:spPr>
          <a:xfrm>
            <a:off x="1066800" y="1219200"/>
            <a:ext cx="5562600" cy="1384995"/>
          </a:xfrm>
          <a:prstGeom prst="rect">
            <a:avLst/>
          </a:prstGeom>
          <a:solidFill>
            <a:schemeClr val="bg1"/>
          </a:solidFill>
          <a:ln>
            <a:solidFill>
              <a:srgbClr val="0066FF"/>
            </a:solidFill>
          </a:ln>
        </p:spPr>
        <p:txBody>
          <a:bodyPr wrap="square" rtlCol="0">
            <a:spAutoFit/>
          </a:bodyPr>
          <a:lstStyle/>
          <a:p>
            <a:r>
              <a:rPr lang="en-US" sz="2800" b="1" dirty="0" smtClean="0">
                <a:solidFill>
                  <a:srgbClr val="0000FF"/>
                </a:solidFill>
              </a:rPr>
              <a:t>Water Use</a:t>
            </a:r>
          </a:p>
          <a:p>
            <a:r>
              <a:rPr lang="en-US" sz="2800" b="1" dirty="0" smtClean="0">
                <a:solidFill>
                  <a:srgbClr val="0000FF"/>
                </a:solidFill>
              </a:rPr>
              <a:t>ET and Snowpack Dynamics</a:t>
            </a:r>
          </a:p>
          <a:p>
            <a:r>
              <a:rPr lang="en-US" sz="2800" b="1" dirty="0" smtClean="0">
                <a:solidFill>
                  <a:srgbClr val="0000FF"/>
                </a:solidFill>
              </a:rPr>
              <a:t>GW </a:t>
            </a:r>
            <a:r>
              <a:rPr lang="en-US" sz="2800" b="1" dirty="0" err="1" smtClean="0">
                <a:solidFill>
                  <a:srgbClr val="0000FF"/>
                </a:solidFill>
              </a:rPr>
              <a:t>Contrib</a:t>
            </a:r>
            <a:r>
              <a:rPr lang="en-US" sz="2800" b="1" dirty="0" smtClean="0">
                <a:solidFill>
                  <a:srgbClr val="0000FF"/>
                </a:solidFill>
              </a:rPr>
              <a:t> to </a:t>
            </a:r>
            <a:r>
              <a:rPr lang="en-US" sz="2800" b="1" dirty="0" err="1" smtClean="0">
                <a:solidFill>
                  <a:srgbClr val="0000FF"/>
                </a:solidFill>
              </a:rPr>
              <a:t>Baseflow</a:t>
            </a:r>
            <a:endParaRPr lang="en-US" sz="28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066800"/>
            <a:ext cx="9144000" cy="5630579"/>
            <a:chOff x="0" y="613710"/>
            <a:chExt cx="9144000" cy="5630579"/>
          </a:xfrm>
        </p:grpSpPr>
        <p:pic>
          <p:nvPicPr>
            <p:cNvPr id="9" name="Picture 8" descr="Water Resources Regions - Colorado.jpg"/>
            <p:cNvPicPr>
              <a:picLocks noChangeAspect="1"/>
            </p:cNvPicPr>
            <p:nvPr/>
          </p:nvPicPr>
          <p:blipFill>
            <a:blip r:embed="rId3" cstate="email"/>
            <a:stretch>
              <a:fillRect/>
            </a:stretch>
          </p:blipFill>
          <p:spPr>
            <a:xfrm>
              <a:off x="0" y="613710"/>
              <a:ext cx="9144000" cy="5630579"/>
            </a:xfrm>
            <a:prstGeom prst="rect">
              <a:avLst/>
            </a:prstGeom>
          </p:spPr>
        </p:pic>
        <p:pic>
          <p:nvPicPr>
            <p:cNvPr id="10" name="Picture 34" descr="ACF_basemap_lanier"/>
            <p:cNvPicPr>
              <a:picLocks noChangeAspect="1" noChangeArrowheads="1"/>
            </p:cNvPicPr>
            <p:nvPr/>
          </p:nvPicPr>
          <p:blipFill>
            <a:blip r:embed="rId4" cstate="email">
              <a:clrChange>
                <a:clrFrom>
                  <a:srgbClr val="EDE4DA"/>
                </a:clrFrom>
                <a:clrTo>
                  <a:srgbClr val="EDE4DA">
                    <a:alpha val="0"/>
                  </a:srgbClr>
                </a:clrTo>
              </a:clrChange>
              <a:duotone>
                <a:prstClr val="black"/>
                <a:srgbClr val="FF0000">
                  <a:tint val="45000"/>
                  <a:satMod val="400000"/>
                </a:srgbClr>
              </a:duotone>
              <a:lum contrast="100000"/>
              <a:extLst>
                <a:ext uri="{28A0092B-C50C-407E-A947-70E740481C1C}">
                  <a14:useLocalDpi xmlns:a14="http://schemas.microsoft.com/office/drawing/2010/main"/>
                </a:ext>
              </a:extLst>
            </a:blip>
            <a:srcRect l="1035" t="449" r="1035" b="568"/>
            <a:stretch>
              <a:fillRect/>
            </a:stretch>
          </p:blipFill>
          <p:spPr bwMode="auto">
            <a:xfrm rot="21217392">
              <a:off x="6386745" y="4111425"/>
              <a:ext cx="460673" cy="1152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laware Cut Out.bmp"/>
            <p:cNvPicPr>
              <a:picLocks noChangeAspect="1"/>
            </p:cNvPicPr>
            <p:nvPr/>
          </p:nvPicPr>
          <p:blipFill>
            <a:blip r:embed="rId5" cstate="email">
              <a:clrChange>
                <a:clrFrom>
                  <a:srgbClr val="FFFFFF"/>
                </a:clrFrom>
                <a:clrTo>
                  <a:srgbClr val="FFFFFF">
                    <a:alpha val="0"/>
                  </a:srgbClr>
                </a:clrTo>
              </a:clrChange>
            </a:blip>
            <a:srcRect/>
            <a:stretch>
              <a:fillRect/>
            </a:stretch>
          </p:blipFill>
          <p:spPr>
            <a:xfrm rot="20948019">
              <a:off x="7747407" y="2344788"/>
              <a:ext cx="379433" cy="821434"/>
            </a:xfrm>
            <a:prstGeom prst="rect">
              <a:avLst/>
            </a:prstGeom>
          </p:spPr>
        </p:pic>
      </p:grpSp>
      <p:sp>
        <p:nvSpPr>
          <p:cNvPr id="12" name="TextBox 11"/>
          <p:cNvSpPr txBox="1"/>
          <p:nvPr/>
        </p:nvSpPr>
        <p:spPr>
          <a:xfrm>
            <a:off x="304800" y="381000"/>
            <a:ext cx="8426217" cy="523220"/>
          </a:xfrm>
          <a:prstGeom prst="rect">
            <a:avLst/>
          </a:prstGeom>
          <a:noFill/>
        </p:spPr>
        <p:txBody>
          <a:bodyPr wrap="square" rtlCol="0">
            <a:spAutoFit/>
          </a:bodyPr>
          <a:lstStyle/>
          <a:p>
            <a:r>
              <a:rPr lang="en-US" sz="2800" dirty="0" smtClean="0">
                <a:solidFill>
                  <a:schemeClr val="bg1"/>
                </a:solidFill>
              </a:rPr>
              <a:t>Focus Area Studies within Water Resource Regions</a:t>
            </a:r>
            <a:endParaRPr lang="en-US" sz="2800" dirty="0">
              <a:solidFill>
                <a:schemeClr val="bg1"/>
              </a:solidFill>
            </a:endParaRPr>
          </a:p>
        </p:txBody>
      </p:sp>
      <p:sp>
        <p:nvSpPr>
          <p:cNvPr id="13" name="TextBox 12"/>
          <p:cNvSpPr txBox="1"/>
          <p:nvPr/>
        </p:nvSpPr>
        <p:spPr>
          <a:xfrm>
            <a:off x="1524000" y="3886200"/>
            <a:ext cx="1197764" cy="369332"/>
          </a:xfrm>
          <a:prstGeom prst="rect">
            <a:avLst/>
          </a:prstGeom>
          <a:noFill/>
        </p:spPr>
        <p:txBody>
          <a:bodyPr wrap="none" rtlCol="0">
            <a:spAutoFit/>
          </a:bodyPr>
          <a:lstStyle/>
          <a:p>
            <a:r>
              <a:rPr lang="en-US" b="1" dirty="0" smtClean="0">
                <a:solidFill>
                  <a:schemeClr val="bg1"/>
                </a:solidFill>
              </a:rPr>
              <a:t>Colorado</a:t>
            </a:r>
            <a:endParaRPr lang="en-US" b="1" dirty="0">
              <a:solidFill>
                <a:schemeClr val="bg1"/>
              </a:solidFill>
            </a:endParaRPr>
          </a:p>
        </p:txBody>
      </p:sp>
      <p:sp>
        <p:nvSpPr>
          <p:cNvPr id="14" name="TextBox 13"/>
          <p:cNvSpPr txBox="1"/>
          <p:nvPr/>
        </p:nvSpPr>
        <p:spPr>
          <a:xfrm>
            <a:off x="4876800" y="4114800"/>
            <a:ext cx="3916457" cy="369332"/>
          </a:xfrm>
          <a:prstGeom prst="rect">
            <a:avLst/>
          </a:prstGeom>
          <a:solidFill>
            <a:schemeClr val="bg1"/>
          </a:solidFill>
        </p:spPr>
        <p:txBody>
          <a:bodyPr wrap="none" rtlCol="0">
            <a:spAutoFit/>
          </a:bodyPr>
          <a:lstStyle/>
          <a:p>
            <a:r>
              <a:rPr lang="en-US" b="1" dirty="0" smtClean="0">
                <a:solidFill>
                  <a:srgbClr val="0000FF"/>
                </a:solidFill>
              </a:rPr>
              <a:t>Apalachicola-Chattahoochee-Flint</a:t>
            </a:r>
            <a:endParaRPr lang="en-US" b="1" dirty="0">
              <a:solidFill>
                <a:srgbClr val="0000FF"/>
              </a:solidFill>
            </a:endParaRPr>
          </a:p>
        </p:txBody>
      </p:sp>
      <p:sp>
        <p:nvSpPr>
          <p:cNvPr id="15" name="TextBox 14"/>
          <p:cNvSpPr txBox="1"/>
          <p:nvPr/>
        </p:nvSpPr>
        <p:spPr>
          <a:xfrm>
            <a:off x="7315200" y="2362200"/>
            <a:ext cx="1197764" cy="369332"/>
          </a:xfrm>
          <a:prstGeom prst="rect">
            <a:avLst/>
          </a:prstGeom>
          <a:solidFill>
            <a:schemeClr val="bg1"/>
          </a:solidFill>
        </p:spPr>
        <p:txBody>
          <a:bodyPr wrap="none" rtlCol="0">
            <a:spAutoFit/>
          </a:bodyPr>
          <a:lstStyle/>
          <a:p>
            <a:r>
              <a:rPr lang="en-US" b="1" dirty="0" smtClean="0">
                <a:solidFill>
                  <a:srgbClr val="0000FF"/>
                </a:solidFill>
              </a:rPr>
              <a:t>Delaware</a:t>
            </a:r>
            <a:endParaRPr lang="en-US" b="1" dirty="0">
              <a:solidFill>
                <a:srgbClr val="0000FF"/>
              </a:solidFill>
            </a:endParaRPr>
          </a:p>
        </p:txBody>
      </p:sp>
      <p:sp>
        <p:nvSpPr>
          <p:cNvPr id="16" name="TextBox 15"/>
          <p:cNvSpPr txBox="1"/>
          <p:nvPr/>
        </p:nvSpPr>
        <p:spPr>
          <a:xfrm>
            <a:off x="3657600" y="1600200"/>
            <a:ext cx="3581400" cy="1384995"/>
          </a:xfrm>
          <a:prstGeom prst="rect">
            <a:avLst/>
          </a:prstGeom>
          <a:solidFill>
            <a:schemeClr val="bg1"/>
          </a:solidFill>
          <a:ln>
            <a:solidFill>
              <a:srgbClr val="0066FF"/>
            </a:solidFill>
          </a:ln>
        </p:spPr>
        <p:txBody>
          <a:bodyPr wrap="square" rtlCol="0">
            <a:spAutoFit/>
          </a:bodyPr>
          <a:lstStyle/>
          <a:p>
            <a:r>
              <a:rPr lang="en-US" sz="2800" b="1" dirty="0" smtClean="0">
                <a:solidFill>
                  <a:srgbClr val="0000FF"/>
                </a:solidFill>
              </a:rPr>
              <a:t>Water Use</a:t>
            </a:r>
          </a:p>
          <a:p>
            <a:r>
              <a:rPr lang="en-US" sz="2800" b="1" dirty="0" smtClean="0">
                <a:solidFill>
                  <a:srgbClr val="0000FF"/>
                </a:solidFill>
              </a:rPr>
              <a:t>Watershed Model</a:t>
            </a:r>
          </a:p>
          <a:p>
            <a:r>
              <a:rPr lang="en-US" sz="2800" b="1" dirty="0" smtClean="0">
                <a:solidFill>
                  <a:srgbClr val="0000FF"/>
                </a:solidFill>
              </a:rPr>
              <a:t>Ecological Flows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143000"/>
          </a:xfrm>
        </p:spPr>
        <p:txBody>
          <a:bodyPr/>
          <a:lstStyle/>
          <a:p>
            <a:r>
              <a:rPr lang="en-US" dirty="0" smtClean="0">
                <a:solidFill>
                  <a:schemeClr val="bg1"/>
                </a:solidFill>
              </a:rPr>
              <a:t>Data Management Planning</a:t>
            </a:r>
            <a:endParaRPr lang="en-US" sz="2400" dirty="0">
              <a:solidFill>
                <a:schemeClr val="bg1"/>
              </a:solidFill>
            </a:endParaRPr>
          </a:p>
        </p:txBody>
      </p:sp>
      <p:sp>
        <p:nvSpPr>
          <p:cNvPr id="4" name="Title 1"/>
          <p:cNvSpPr txBox="1">
            <a:spLocks/>
          </p:cNvSpPr>
          <p:nvPr/>
        </p:nvSpPr>
        <p:spPr bwMode="auto">
          <a:xfrm>
            <a:off x="381000" y="2514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err="1" smtClean="0">
                <a:solidFill>
                  <a:schemeClr val="bg1"/>
                </a:solidFill>
              </a:rPr>
              <a:t>ScienceBase</a:t>
            </a:r>
            <a:endParaRPr lang="en-US" sz="2400" kern="0" dirty="0">
              <a:solidFill>
                <a:schemeClr val="bg1"/>
              </a:solidFill>
            </a:endParaRPr>
          </a:p>
        </p:txBody>
      </p:sp>
    </p:spTree>
    <p:extLst>
      <p:ext uri="{BB962C8B-B14F-4D97-AF65-F5344CB8AC3E}">
        <p14:creationId xmlns:p14="http://schemas.microsoft.com/office/powerpoint/2010/main" val="417368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077" y="304800"/>
            <a:ext cx="7772400" cy="707886"/>
          </a:xfrm>
          <a:prstGeom prst="rect">
            <a:avLst/>
          </a:prstGeom>
          <a:noFill/>
        </p:spPr>
        <p:txBody>
          <a:bodyPr wrap="square" rtlCol="0">
            <a:spAutoFit/>
          </a:bodyPr>
          <a:lstStyle/>
          <a:p>
            <a:r>
              <a:rPr lang="en-US" sz="4000" dirty="0" smtClean="0">
                <a:solidFill>
                  <a:schemeClr val="bg1"/>
                </a:solidFill>
              </a:rPr>
              <a:t>The Agenda</a:t>
            </a:r>
            <a:endParaRPr lang="en-US" sz="4000" dirty="0"/>
          </a:p>
        </p:txBody>
      </p:sp>
      <p:sp>
        <p:nvSpPr>
          <p:cNvPr id="2" name="TextBox 1"/>
          <p:cNvSpPr txBox="1"/>
          <p:nvPr/>
        </p:nvSpPr>
        <p:spPr>
          <a:xfrm>
            <a:off x="815248" y="1143000"/>
            <a:ext cx="7335398" cy="5493812"/>
          </a:xfrm>
          <a:prstGeom prst="rect">
            <a:avLst/>
          </a:prstGeom>
          <a:noFill/>
        </p:spPr>
        <p:txBody>
          <a:bodyPr wrap="square" rtlCol="0">
            <a:spAutoFit/>
          </a:bodyPr>
          <a:lstStyle/>
          <a:p>
            <a:r>
              <a:rPr lang="en-US" sz="1300" b="1" i="1" dirty="0">
                <a:solidFill>
                  <a:schemeClr val="bg1"/>
                </a:solidFill>
              </a:rPr>
              <a:t>Tuesday, October 28, 2014</a:t>
            </a:r>
            <a:endParaRPr lang="en-US" sz="1300" dirty="0">
              <a:solidFill>
                <a:schemeClr val="bg1"/>
              </a:solidFill>
            </a:endParaRPr>
          </a:p>
          <a:p>
            <a:r>
              <a:rPr lang="en-US" sz="1300" b="1" i="1" dirty="0">
                <a:solidFill>
                  <a:schemeClr val="bg1"/>
                </a:solidFill>
              </a:rPr>
              <a:t> </a:t>
            </a:r>
            <a:endParaRPr lang="en-US" sz="1300" dirty="0">
              <a:solidFill>
                <a:schemeClr val="bg1"/>
              </a:solidFill>
            </a:endParaRPr>
          </a:p>
          <a:p>
            <a:r>
              <a:rPr lang="en-US" sz="1300" b="1" dirty="0">
                <a:solidFill>
                  <a:schemeClr val="bg1"/>
                </a:solidFill>
              </a:rPr>
              <a:t>8:30am</a:t>
            </a:r>
            <a:r>
              <a:rPr lang="en-US" sz="1300" dirty="0">
                <a:solidFill>
                  <a:schemeClr val="bg1"/>
                </a:solidFill>
              </a:rPr>
              <a:t> 	</a:t>
            </a:r>
            <a:r>
              <a:rPr lang="en-US" sz="1300" dirty="0" smtClean="0">
                <a:solidFill>
                  <a:schemeClr val="bg1"/>
                </a:solidFill>
              </a:rPr>
              <a:t>Welcome </a:t>
            </a:r>
            <a:r>
              <a:rPr lang="en-US" sz="1300" dirty="0">
                <a:solidFill>
                  <a:schemeClr val="bg1"/>
                </a:solidFill>
              </a:rPr>
              <a:t>and Meeting Overview </a:t>
            </a:r>
          </a:p>
          <a:p>
            <a:r>
              <a:rPr lang="en-US" sz="1300" dirty="0">
                <a:solidFill>
                  <a:schemeClr val="bg1"/>
                </a:solidFill>
              </a:rPr>
              <a:t> </a:t>
            </a:r>
          </a:p>
          <a:p>
            <a:r>
              <a:rPr lang="en-US" sz="1300" b="1" dirty="0">
                <a:solidFill>
                  <a:schemeClr val="bg1"/>
                </a:solidFill>
              </a:rPr>
              <a:t>9:00am</a:t>
            </a:r>
            <a:r>
              <a:rPr lang="en-US" sz="1300" dirty="0">
                <a:solidFill>
                  <a:schemeClr val="bg1"/>
                </a:solidFill>
              </a:rPr>
              <a:t>	</a:t>
            </a:r>
            <a:r>
              <a:rPr lang="en-US" sz="1300" dirty="0" smtClean="0">
                <a:solidFill>
                  <a:schemeClr val="bg1"/>
                </a:solidFill>
              </a:rPr>
              <a:t>NWC </a:t>
            </a:r>
            <a:r>
              <a:rPr lang="en-US" sz="1300" dirty="0">
                <a:solidFill>
                  <a:schemeClr val="bg1"/>
                </a:solidFill>
              </a:rPr>
              <a:t>Implementation Plan </a:t>
            </a:r>
          </a:p>
          <a:p>
            <a:r>
              <a:rPr lang="en-US" sz="1300" dirty="0">
                <a:solidFill>
                  <a:schemeClr val="bg1"/>
                </a:solidFill>
              </a:rPr>
              <a:t> </a:t>
            </a:r>
          </a:p>
          <a:p>
            <a:r>
              <a:rPr lang="en-US" sz="1300" b="1" dirty="0">
                <a:solidFill>
                  <a:schemeClr val="bg1"/>
                </a:solidFill>
              </a:rPr>
              <a:t>10:00am</a:t>
            </a:r>
            <a:r>
              <a:rPr lang="en-US" sz="1300" dirty="0">
                <a:solidFill>
                  <a:schemeClr val="bg1"/>
                </a:solidFill>
              </a:rPr>
              <a:t>	Break</a:t>
            </a:r>
          </a:p>
          <a:p>
            <a:r>
              <a:rPr lang="en-US" sz="1300" dirty="0">
                <a:solidFill>
                  <a:schemeClr val="bg1"/>
                </a:solidFill>
              </a:rPr>
              <a:t> </a:t>
            </a:r>
          </a:p>
          <a:p>
            <a:r>
              <a:rPr lang="en-US" sz="1300" b="1" dirty="0">
                <a:solidFill>
                  <a:schemeClr val="bg1"/>
                </a:solidFill>
              </a:rPr>
              <a:t>10:15am</a:t>
            </a:r>
            <a:r>
              <a:rPr lang="en-US" sz="1300" dirty="0">
                <a:solidFill>
                  <a:schemeClr val="bg1"/>
                </a:solidFill>
              </a:rPr>
              <a:t>	Budget Discussion – FY15 and FY16</a:t>
            </a:r>
          </a:p>
          <a:p>
            <a:r>
              <a:rPr lang="en-US" sz="1300" dirty="0">
                <a:solidFill>
                  <a:schemeClr val="bg1"/>
                </a:solidFill>
              </a:rPr>
              <a:t> </a:t>
            </a:r>
          </a:p>
          <a:p>
            <a:r>
              <a:rPr lang="en-US" sz="1300" b="1" dirty="0">
                <a:solidFill>
                  <a:schemeClr val="bg1"/>
                </a:solidFill>
              </a:rPr>
              <a:t>11:30am</a:t>
            </a:r>
            <a:r>
              <a:rPr lang="en-US" sz="1300" dirty="0">
                <a:solidFill>
                  <a:schemeClr val="bg1"/>
                </a:solidFill>
              </a:rPr>
              <a:t> 	Lunch – ordered in</a:t>
            </a:r>
          </a:p>
          <a:p>
            <a:r>
              <a:rPr lang="en-US" sz="1300" dirty="0">
                <a:solidFill>
                  <a:schemeClr val="bg1"/>
                </a:solidFill>
              </a:rPr>
              <a:t> </a:t>
            </a:r>
          </a:p>
          <a:p>
            <a:r>
              <a:rPr lang="en-US" sz="1300" b="1" dirty="0">
                <a:solidFill>
                  <a:schemeClr val="bg1"/>
                </a:solidFill>
              </a:rPr>
              <a:t>12:30pm</a:t>
            </a:r>
            <a:r>
              <a:rPr lang="en-US" sz="1300" dirty="0">
                <a:solidFill>
                  <a:schemeClr val="bg1"/>
                </a:solidFill>
              </a:rPr>
              <a:t> 	Annual Project Updates </a:t>
            </a:r>
            <a:endParaRPr lang="en-US" sz="1300" dirty="0" smtClean="0">
              <a:solidFill>
                <a:schemeClr val="bg1"/>
              </a:solidFill>
            </a:endParaRPr>
          </a:p>
          <a:p>
            <a:r>
              <a:rPr lang="en-US" sz="1300" dirty="0">
                <a:solidFill>
                  <a:schemeClr val="bg1"/>
                </a:solidFill>
              </a:rPr>
              <a:t>	</a:t>
            </a:r>
          </a:p>
          <a:p>
            <a:r>
              <a:rPr lang="en-US" sz="1300" dirty="0">
                <a:solidFill>
                  <a:schemeClr val="bg1"/>
                </a:solidFill>
              </a:rPr>
              <a:t>	12:30 – 1:00	Water Use Activities  – Molly Maupin</a:t>
            </a:r>
          </a:p>
          <a:p>
            <a:r>
              <a:rPr lang="en-US" sz="1300" dirty="0">
                <a:solidFill>
                  <a:schemeClr val="bg1"/>
                </a:solidFill>
              </a:rPr>
              <a:t>  </a:t>
            </a:r>
            <a:r>
              <a:rPr lang="en-US" sz="1300" dirty="0" smtClean="0">
                <a:solidFill>
                  <a:schemeClr val="bg1"/>
                </a:solidFill>
              </a:rPr>
              <a:t>	  1:00 </a:t>
            </a:r>
            <a:r>
              <a:rPr lang="en-US" sz="1300" dirty="0">
                <a:solidFill>
                  <a:schemeClr val="bg1"/>
                </a:solidFill>
              </a:rPr>
              <a:t>– 1:20	</a:t>
            </a:r>
            <a:r>
              <a:rPr lang="en-US" sz="1300" dirty="0" err="1">
                <a:solidFill>
                  <a:schemeClr val="bg1"/>
                </a:solidFill>
              </a:rPr>
              <a:t>Streamflow</a:t>
            </a:r>
            <a:r>
              <a:rPr lang="en-US" sz="1300" dirty="0">
                <a:solidFill>
                  <a:schemeClr val="bg1"/>
                </a:solidFill>
              </a:rPr>
              <a:t>  – Julie Kiang</a:t>
            </a:r>
          </a:p>
          <a:p>
            <a:r>
              <a:rPr lang="en-US" sz="1300" dirty="0">
                <a:solidFill>
                  <a:schemeClr val="bg1"/>
                </a:solidFill>
              </a:rPr>
              <a:t>	  1:20 – 1:40	Groundwater  – Howard Reeves</a:t>
            </a:r>
          </a:p>
          <a:p>
            <a:r>
              <a:rPr lang="en-US" sz="1300" dirty="0">
                <a:solidFill>
                  <a:schemeClr val="bg1"/>
                </a:solidFill>
              </a:rPr>
              <a:t>	  1:40 – 2:00	</a:t>
            </a:r>
            <a:r>
              <a:rPr lang="en-US" sz="1300" dirty="0" err="1">
                <a:solidFill>
                  <a:schemeClr val="bg1"/>
                </a:solidFill>
              </a:rPr>
              <a:t>Ecoflows</a:t>
            </a:r>
            <a:r>
              <a:rPr lang="en-US" sz="1300" dirty="0">
                <a:solidFill>
                  <a:schemeClr val="bg1"/>
                </a:solidFill>
              </a:rPr>
              <a:t>  – Jonathan </a:t>
            </a:r>
            <a:r>
              <a:rPr lang="en-US" sz="1300" dirty="0" err="1">
                <a:solidFill>
                  <a:schemeClr val="bg1"/>
                </a:solidFill>
              </a:rPr>
              <a:t>Kennen</a:t>
            </a:r>
            <a:r>
              <a:rPr lang="en-US" sz="1300" dirty="0">
                <a:solidFill>
                  <a:schemeClr val="bg1"/>
                </a:solidFill>
              </a:rPr>
              <a:t>	</a:t>
            </a:r>
          </a:p>
          <a:p>
            <a:r>
              <a:rPr lang="en-US" sz="1300" dirty="0">
                <a:solidFill>
                  <a:schemeClr val="bg1"/>
                </a:solidFill>
              </a:rPr>
              <a:t>	  2:00 – 2:20	Evapotranspiration – James </a:t>
            </a:r>
            <a:r>
              <a:rPr lang="en-US" sz="1300" dirty="0" err="1">
                <a:solidFill>
                  <a:schemeClr val="bg1"/>
                </a:solidFill>
              </a:rPr>
              <a:t>Verdin</a:t>
            </a:r>
            <a:endParaRPr lang="en-US" sz="1300" dirty="0">
              <a:solidFill>
                <a:schemeClr val="bg1"/>
              </a:solidFill>
            </a:endParaRPr>
          </a:p>
          <a:p>
            <a:r>
              <a:rPr lang="en-US" sz="1300" dirty="0">
                <a:solidFill>
                  <a:schemeClr val="bg1"/>
                </a:solidFill>
              </a:rPr>
              <a:t> </a:t>
            </a:r>
          </a:p>
          <a:p>
            <a:r>
              <a:rPr lang="en-US" sz="1300" b="1" dirty="0" smtClean="0">
                <a:solidFill>
                  <a:schemeClr val="bg1"/>
                </a:solidFill>
              </a:rPr>
              <a:t>  2:20pm</a:t>
            </a:r>
            <a:r>
              <a:rPr lang="en-US" sz="1300" dirty="0">
                <a:solidFill>
                  <a:schemeClr val="bg1"/>
                </a:solidFill>
              </a:rPr>
              <a:t>	Break</a:t>
            </a:r>
          </a:p>
          <a:p>
            <a:r>
              <a:rPr lang="en-US" sz="1300" dirty="0">
                <a:solidFill>
                  <a:schemeClr val="bg1"/>
                </a:solidFill>
              </a:rPr>
              <a:t> </a:t>
            </a:r>
          </a:p>
          <a:p>
            <a:r>
              <a:rPr lang="en-US" sz="1300" dirty="0">
                <a:solidFill>
                  <a:schemeClr val="bg1"/>
                </a:solidFill>
              </a:rPr>
              <a:t>  </a:t>
            </a:r>
            <a:r>
              <a:rPr lang="en-US" sz="1300" dirty="0" smtClean="0">
                <a:solidFill>
                  <a:schemeClr val="bg1"/>
                </a:solidFill>
              </a:rPr>
              <a:t>	</a:t>
            </a:r>
            <a:r>
              <a:rPr lang="en-US" sz="1300" dirty="0">
                <a:solidFill>
                  <a:schemeClr val="bg1"/>
                </a:solidFill>
              </a:rPr>
              <a:t>  2:45 – 3:30	ACF –Brian Hughes</a:t>
            </a:r>
          </a:p>
          <a:p>
            <a:r>
              <a:rPr lang="en-US" sz="1300" dirty="0">
                <a:solidFill>
                  <a:schemeClr val="bg1"/>
                </a:solidFill>
              </a:rPr>
              <a:t>	  3:30 – 4:15	CRB – Bret Bruce</a:t>
            </a:r>
          </a:p>
          <a:p>
            <a:r>
              <a:rPr lang="en-US" sz="1300" dirty="0">
                <a:solidFill>
                  <a:schemeClr val="bg1"/>
                </a:solidFill>
              </a:rPr>
              <a:t>  	  4:15 – 5:00	DRB – Jeff Fischer </a:t>
            </a:r>
          </a:p>
          <a:p>
            <a:r>
              <a:rPr lang="en-US" sz="1300" dirty="0">
                <a:solidFill>
                  <a:schemeClr val="bg1"/>
                </a:solidFill>
              </a:rPr>
              <a:t>			</a:t>
            </a:r>
          </a:p>
          <a:p>
            <a:r>
              <a:rPr lang="en-US" sz="1300" b="1" dirty="0" smtClean="0">
                <a:solidFill>
                  <a:schemeClr val="bg1"/>
                </a:solidFill>
              </a:rPr>
              <a:t>  5:00pm</a:t>
            </a:r>
            <a:r>
              <a:rPr lang="en-US" sz="1300" dirty="0">
                <a:solidFill>
                  <a:schemeClr val="bg1"/>
                </a:solidFill>
              </a:rPr>
              <a:t>	Adjourn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077" y="304800"/>
            <a:ext cx="7772400" cy="707886"/>
          </a:xfrm>
          <a:prstGeom prst="rect">
            <a:avLst/>
          </a:prstGeom>
          <a:noFill/>
        </p:spPr>
        <p:txBody>
          <a:bodyPr wrap="square" rtlCol="0">
            <a:spAutoFit/>
          </a:bodyPr>
          <a:lstStyle/>
          <a:p>
            <a:r>
              <a:rPr lang="en-US" sz="4000" dirty="0" smtClean="0">
                <a:solidFill>
                  <a:schemeClr val="bg1"/>
                </a:solidFill>
              </a:rPr>
              <a:t>The Agenda</a:t>
            </a:r>
            <a:endParaRPr lang="en-US" sz="4000" dirty="0"/>
          </a:p>
        </p:txBody>
      </p:sp>
      <p:sp>
        <p:nvSpPr>
          <p:cNvPr id="2" name="TextBox 1"/>
          <p:cNvSpPr txBox="1"/>
          <p:nvPr/>
        </p:nvSpPr>
        <p:spPr>
          <a:xfrm>
            <a:off x="815248" y="1143000"/>
            <a:ext cx="7335398" cy="4893647"/>
          </a:xfrm>
          <a:prstGeom prst="rect">
            <a:avLst/>
          </a:prstGeom>
          <a:noFill/>
        </p:spPr>
        <p:txBody>
          <a:bodyPr wrap="square" rtlCol="0">
            <a:spAutoFit/>
          </a:bodyPr>
          <a:lstStyle/>
          <a:p>
            <a:r>
              <a:rPr lang="en-US" sz="1300" b="1" i="1" dirty="0" smtClean="0">
                <a:solidFill>
                  <a:schemeClr val="bg1"/>
                </a:solidFill>
              </a:rPr>
              <a:t>Wednesday</a:t>
            </a:r>
            <a:r>
              <a:rPr lang="en-US" sz="1300" b="1" i="1" dirty="0">
                <a:solidFill>
                  <a:schemeClr val="bg1"/>
                </a:solidFill>
              </a:rPr>
              <a:t>, October </a:t>
            </a:r>
            <a:r>
              <a:rPr lang="en-US" sz="1300" b="1" i="1" dirty="0" smtClean="0">
                <a:solidFill>
                  <a:schemeClr val="bg1"/>
                </a:solidFill>
              </a:rPr>
              <a:t>29, </a:t>
            </a:r>
            <a:r>
              <a:rPr lang="en-US" sz="1300" b="1" i="1" dirty="0">
                <a:solidFill>
                  <a:schemeClr val="bg1"/>
                </a:solidFill>
              </a:rPr>
              <a:t>2014</a:t>
            </a:r>
            <a:endParaRPr lang="en-US" sz="1300" dirty="0">
              <a:solidFill>
                <a:schemeClr val="bg1"/>
              </a:solidFill>
            </a:endParaRPr>
          </a:p>
          <a:p>
            <a:r>
              <a:rPr lang="en-US" sz="1300" b="1" i="1" dirty="0">
                <a:solidFill>
                  <a:schemeClr val="bg1"/>
                </a:solidFill>
              </a:rPr>
              <a:t> </a:t>
            </a:r>
            <a:endParaRPr lang="en-US" sz="1300" dirty="0">
              <a:solidFill>
                <a:schemeClr val="bg1"/>
              </a:solidFill>
            </a:endParaRPr>
          </a:p>
          <a:p>
            <a:r>
              <a:rPr lang="en-US" sz="1300" b="1" dirty="0">
                <a:solidFill>
                  <a:schemeClr val="bg1"/>
                </a:solidFill>
              </a:rPr>
              <a:t>8:30am</a:t>
            </a:r>
            <a:r>
              <a:rPr lang="en-US" sz="1300" dirty="0">
                <a:solidFill>
                  <a:schemeClr val="bg1"/>
                </a:solidFill>
              </a:rPr>
              <a:t>	New Projects – New project chiefs will introduce new NWC projects</a:t>
            </a:r>
          </a:p>
          <a:p>
            <a:r>
              <a:rPr lang="en-US" sz="1300" dirty="0">
                <a:solidFill>
                  <a:schemeClr val="bg1"/>
                </a:solidFill>
              </a:rPr>
              <a:t> </a:t>
            </a:r>
          </a:p>
          <a:p>
            <a:r>
              <a:rPr lang="en-US" sz="1300" dirty="0">
                <a:solidFill>
                  <a:schemeClr val="bg1"/>
                </a:solidFill>
              </a:rPr>
              <a:t>	</a:t>
            </a:r>
            <a:r>
              <a:rPr lang="en-US" sz="1300" dirty="0" smtClean="0">
                <a:solidFill>
                  <a:schemeClr val="bg1"/>
                </a:solidFill>
              </a:rPr>
              <a:t>8:30 </a:t>
            </a:r>
            <a:r>
              <a:rPr lang="en-US" sz="1300" dirty="0">
                <a:solidFill>
                  <a:schemeClr val="bg1"/>
                </a:solidFill>
              </a:rPr>
              <a:t>– </a:t>
            </a:r>
            <a:r>
              <a:rPr lang="en-US" sz="1300" dirty="0" smtClean="0">
                <a:solidFill>
                  <a:schemeClr val="bg1"/>
                </a:solidFill>
              </a:rPr>
              <a:t>9:30		Estimating </a:t>
            </a:r>
            <a:r>
              <a:rPr lang="en-US" sz="1300" dirty="0">
                <a:solidFill>
                  <a:schemeClr val="bg1"/>
                </a:solidFill>
              </a:rPr>
              <a:t>Uncertainty – Dr. Kenneth Potter</a:t>
            </a:r>
          </a:p>
          <a:p>
            <a:r>
              <a:rPr lang="en-US" sz="1300" dirty="0">
                <a:solidFill>
                  <a:schemeClr val="bg1"/>
                </a:solidFill>
              </a:rPr>
              <a:t>	</a:t>
            </a:r>
            <a:r>
              <a:rPr lang="en-US" sz="1300" dirty="0" smtClean="0">
                <a:solidFill>
                  <a:schemeClr val="bg1"/>
                </a:solidFill>
              </a:rPr>
              <a:t>9:30 </a:t>
            </a:r>
            <a:r>
              <a:rPr lang="en-US" sz="1300" dirty="0">
                <a:solidFill>
                  <a:schemeClr val="bg1"/>
                </a:solidFill>
              </a:rPr>
              <a:t>– </a:t>
            </a:r>
            <a:r>
              <a:rPr lang="en-US" sz="1300" dirty="0" smtClean="0">
                <a:solidFill>
                  <a:schemeClr val="bg1"/>
                </a:solidFill>
              </a:rPr>
              <a:t>9:50		South </a:t>
            </a:r>
            <a:r>
              <a:rPr lang="en-US" sz="1300" dirty="0">
                <a:solidFill>
                  <a:schemeClr val="bg1"/>
                </a:solidFill>
              </a:rPr>
              <a:t>Atlantic Drainages – Chad Wagner</a:t>
            </a:r>
          </a:p>
          <a:p>
            <a:r>
              <a:rPr lang="en-US" sz="1300" dirty="0">
                <a:solidFill>
                  <a:schemeClr val="bg1"/>
                </a:solidFill>
              </a:rPr>
              <a:t>	</a:t>
            </a:r>
            <a:r>
              <a:rPr lang="en-US" sz="1300" dirty="0" smtClean="0">
                <a:solidFill>
                  <a:schemeClr val="bg1"/>
                </a:solidFill>
              </a:rPr>
              <a:t>9:50 </a:t>
            </a:r>
            <a:r>
              <a:rPr lang="en-US" sz="1300" dirty="0">
                <a:solidFill>
                  <a:schemeClr val="bg1"/>
                </a:solidFill>
              </a:rPr>
              <a:t>– 10:10	Red River – William Andrews</a:t>
            </a:r>
          </a:p>
          <a:p>
            <a:r>
              <a:rPr lang="en-US" sz="1300" dirty="0">
                <a:solidFill>
                  <a:schemeClr val="bg1"/>
                </a:solidFill>
              </a:rPr>
              <a:t> </a:t>
            </a:r>
          </a:p>
          <a:p>
            <a:r>
              <a:rPr lang="en-US" sz="1300" b="1" dirty="0">
                <a:solidFill>
                  <a:schemeClr val="bg1"/>
                </a:solidFill>
              </a:rPr>
              <a:t>10:10am</a:t>
            </a:r>
            <a:r>
              <a:rPr lang="en-US" sz="1300" dirty="0">
                <a:solidFill>
                  <a:schemeClr val="bg1"/>
                </a:solidFill>
              </a:rPr>
              <a:t>	Break</a:t>
            </a:r>
          </a:p>
          <a:p>
            <a:endParaRPr lang="en-US" sz="1300" dirty="0">
              <a:solidFill>
                <a:schemeClr val="bg1"/>
              </a:solidFill>
            </a:endParaRPr>
          </a:p>
          <a:p>
            <a:r>
              <a:rPr lang="en-US" sz="1300" dirty="0">
                <a:solidFill>
                  <a:schemeClr val="bg1"/>
                </a:solidFill>
              </a:rPr>
              <a:t>	</a:t>
            </a:r>
            <a:r>
              <a:rPr lang="en-US" sz="1300" dirty="0" smtClean="0">
                <a:solidFill>
                  <a:schemeClr val="bg1"/>
                </a:solidFill>
              </a:rPr>
              <a:t>10:20 </a:t>
            </a:r>
            <a:r>
              <a:rPr lang="en-US" sz="1300" dirty="0">
                <a:solidFill>
                  <a:schemeClr val="bg1"/>
                </a:solidFill>
              </a:rPr>
              <a:t>– 10:40	Rio Grande – Matt Ely	</a:t>
            </a:r>
          </a:p>
          <a:p>
            <a:r>
              <a:rPr lang="en-US" sz="1300" dirty="0" smtClean="0">
                <a:solidFill>
                  <a:schemeClr val="bg1"/>
                </a:solidFill>
              </a:rPr>
              <a:t>	10:40 </a:t>
            </a:r>
            <a:r>
              <a:rPr lang="en-US" sz="1300" dirty="0">
                <a:solidFill>
                  <a:schemeClr val="bg1"/>
                </a:solidFill>
              </a:rPr>
              <a:t>– 11:00	Unconventional Oil and Gas – Kathy Rowland</a:t>
            </a:r>
          </a:p>
          <a:p>
            <a:r>
              <a:rPr lang="en-US" sz="1300" b="1" dirty="0">
                <a:solidFill>
                  <a:schemeClr val="bg1"/>
                </a:solidFill>
              </a:rPr>
              <a:t> </a:t>
            </a:r>
            <a:endParaRPr lang="en-US" sz="1300" dirty="0">
              <a:solidFill>
                <a:schemeClr val="bg1"/>
              </a:solidFill>
            </a:endParaRPr>
          </a:p>
          <a:p>
            <a:r>
              <a:rPr lang="en-US" sz="1300" b="1" dirty="0">
                <a:solidFill>
                  <a:schemeClr val="bg1"/>
                </a:solidFill>
              </a:rPr>
              <a:t>11:00am</a:t>
            </a:r>
            <a:r>
              <a:rPr lang="en-US" sz="1300" dirty="0">
                <a:solidFill>
                  <a:schemeClr val="bg1"/>
                </a:solidFill>
              </a:rPr>
              <a:t>	Working Lunch - Collaboration possibilities between Topical and New 				Studies</a:t>
            </a:r>
          </a:p>
          <a:p>
            <a:r>
              <a:rPr lang="en-US" sz="1300" b="1" dirty="0">
                <a:solidFill>
                  <a:schemeClr val="bg1"/>
                </a:solidFill>
              </a:rPr>
              <a:t> </a:t>
            </a:r>
            <a:endParaRPr lang="en-US" sz="1300" dirty="0">
              <a:solidFill>
                <a:schemeClr val="bg1"/>
              </a:solidFill>
            </a:endParaRPr>
          </a:p>
          <a:p>
            <a:r>
              <a:rPr lang="en-US" sz="1300" b="1" dirty="0">
                <a:solidFill>
                  <a:schemeClr val="bg1"/>
                </a:solidFill>
              </a:rPr>
              <a:t>12:30pm</a:t>
            </a:r>
            <a:r>
              <a:rPr lang="en-US" sz="1300" dirty="0">
                <a:solidFill>
                  <a:schemeClr val="bg1"/>
                </a:solidFill>
              </a:rPr>
              <a:t>	Management Requirements for NWC Projects (and how it helps</a:t>
            </a:r>
            <a:r>
              <a:rPr lang="en-US" sz="1300" dirty="0" smtClean="0">
                <a:solidFill>
                  <a:schemeClr val="bg1"/>
                </a:solidFill>
              </a:rPr>
              <a:t>!)</a:t>
            </a:r>
            <a:endParaRPr lang="en-US" sz="1300" dirty="0">
              <a:solidFill>
                <a:schemeClr val="bg1"/>
              </a:solidFill>
            </a:endParaRPr>
          </a:p>
          <a:p>
            <a:r>
              <a:rPr lang="en-US" sz="1300" dirty="0">
                <a:solidFill>
                  <a:schemeClr val="bg1"/>
                </a:solidFill>
              </a:rPr>
              <a:t> </a:t>
            </a:r>
            <a:r>
              <a:rPr lang="en-US" sz="1300" b="1" dirty="0">
                <a:solidFill>
                  <a:schemeClr val="bg1"/>
                </a:solidFill>
              </a:rPr>
              <a:t> </a:t>
            </a:r>
            <a:endParaRPr lang="en-US" sz="1300" dirty="0">
              <a:solidFill>
                <a:schemeClr val="bg1"/>
              </a:solidFill>
            </a:endParaRPr>
          </a:p>
          <a:p>
            <a:r>
              <a:rPr lang="en-US" sz="1300" b="1" dirty="0" smtClean="0">
                <a:solidFill>
                  <a:schemeClr val="bg1"/>
                </a:solidFill>
              </a:rPr>
              <a:t>  2:30pm</a:t>
            </a:r>
            <a:r>
              <a:rPr lang="en-US" sz="1300" b="1" dirty="0">
                <a:solidFill>
                  <a:schemeClr val="bg1"/>
                </a:solidFill>
              </a:rPr>
              <a:t>	Break</a:t>
            </a:r>
            <a:endParaRPr lang="en-US" sz="1300" dirty="0">
              <a:solidFill>
                <a:schemeClr val="bg1"/>
              </a:solidFill>
            </a:endParaRPr>
          </a:p>
          <a:p>
            <a:r>
              <a:rPr lang="en-US" sz="1300" b="1" dirty="0">
                <a:solidFill>
                  <a:schemeClr val="bg1"/>
                </a:solidFill>
              </a:rPr>
              <a:t> </a:t>
            </a:r>
            <a:endParaRPr lang="en-US" sz="1300" dirty="0">
              <a:solidFill>
                <a:schemeClr val="bg1"/>
              </a:solidFill>
            </a:endParaRPr>
          </a:p>
          <a:p>
            <a:r>
              <a:rPr lang="en-US" sz="1300" b="1" dirty="0" smtClean="0">
                <a:solidFill>
                  <a:schemeClr val="bg1"/>
                </a:solidFill>
              </a:rPr>
              <a:t>  3:00pm</a:t>
            </a:r>
            <a:r>
              <a:rPr lang="en-US" sz="1300" dirty="0">
                <a:solidFill>
                  <a:schemeClr val="bg1"/>
                </a:solidFill>
              </a:rPr>
              <a:t>	NWC Data Portal </a:t>
            </a:r>
          </a:p>
          <a:p>
            <a:r>
              <a:rPr lang="en-US" sz="1300" dirty="0">
                <a:solidFill>
                  <a:schemeClr val="bg1"/>
                </a:solidFill>
              </a:rPr>
              <a:t>		 </a:t>
            </a:r>
          </a:p>
          <a:p>
            <a:r>
              <a:rPr lang="en-US" sz="1300" b="1" dirty="0" smtClean="0">
                <a:solidFill>
                  <a:schemeClr val="bg1"/>
                </a:solidFill>
              </a:rPr>
              <a:t>  5:00pm</a:t>
            </a:r>
            <a:r>
              <a:rPr lang="en-US" sz="1300" dirty="0">
                <a:solidFill>
                  <a:schemeClr val="bg1"/>
                </a:solidFill>
              </a:rPr>
              <a:t>	Adjourn</a:t>
            </a:r>
          </a:p>
          <a:p>
            <a:endParaRPr lang="en-US" sz="1300" dirty="0">
              <a:solidFill>
                <a:schemeClr val="bg1"/>
              </a:solidFill>
            </a:endParaRPr>
          </a:p>
        </p:txBody>
      </p:sp>
    </p:spTree>
    <p:extLst>
      <p:ext uri="{BB962C8B-B14F-4D97-AF65-F5344CB8AC3E}">
        <p14:creationId xmlns:p14="http://schemas.microsoft.com/office/powerpoint/2010/main" val="1840755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077" y="304800"/>
            <a:ext cx="7772400" cy="707886"/>
          </a:xfrm>
          <a:prstGeom prst="rect">
            <a:avLst/>
          </a:prstGeom>
          <a:noFill/>
        </p:spPr>
        <p:txBody>
          <a:bodyPr wrap="square" rtlCol="0">
            <a:spAutoFit/>
          </a:bodyPr>
          <a:lstStyle/>
          <a:p>
            <a:r>
              <a:rPr lang="en-US" sz="4000" dirty="0" smtClean="0">
                <a:solidFill>
                  <a:schemeClr val="bg1"/>
                </a:solidFill>
              </a:rPr>
              <a:t>The Agenda</a:t>
            </a:r>
            <a:endParaRPr lang="en-US" sz="4000" dirty="0"/>
          </a:p>
        </p:txBody>
      </p:sp>
      <p:sp>
        <p:nvSpPr>
          <p:cNvPr id="2" name="TextBox 1"/>
          <p:cNvSpPr txBox="1"/>
          <p:nvPr/>
        </p:nvSpPr>
        <p:spPr>
          <a:xfrm>
            <a:off x="815248" y="1143000"/>
            <a:ext cx="7335398" cy="2893100"/>
          </a:xfrm>
          <a:prstGeom prst="rect">
            <a:avLst/>
          </a:prstGeom>
          <a:noFill/>
        </p:spPr>
        <p:txBody>
          <a:bodyPr wrap="square" rtlCol="0">
            <a:spAutoFit/>
          </a:bodyPr>
          <a:lstStyle/>
          <a:p>
            <a:r>
              <a:rPr lang="en-US" sz="1300" b="1" i="1" dirty="0" smtClean="0">
                <a:solidFill>
                  <a:schemeClr val="bg1"/>
                </a:solidFill>
              </a:rPr>
              <a:t>Thursday</a:t>
            </a:r>
            <a:r>
              <a:rPr lang="en-US" sz="1300" b="1" i="1" dirty="0">
                <a:solidFill>
                  <a:schemeClr val="bg1"/>
                </a:solidFill>
              </a:rPr>
              <a:t>, October </a:t>
            </a:r>
            <a:r>
              <a:rPr lang="en-US" sz="1300" b="1" i="1" dirty="0" smtClean="0">
                <a:solidFill>
                  <a:schemeClr val="bg1"/>
                </a:solidFill>
              </a:rPr>
              <a:t>30, </a:t>
            </a:r>
            <a:r>
              <a:rPr lang="en-US" sz="1300" b="1" i="1" dirty="0">
                <a:solidFill>
                  <a:schemeClr val="bg1"/>
                </a:solidFill>
              </a:rPr>
              <a:t>2014</a:t>
            </a:r>
            <a:endParaRPr lang="en-US" sz="1300" dirty="0">
              <a:solidFill>
                <a:schemeClr val="bg1"/>
              </a:solidFill>
            </a:endParaRPr>
          </a:p>
          <a:p>
            <a:r>
              <a:rPr lang="en-US" sz="1300" b="1" i="1" dirty="0">
                <a:solidFill>
                  <a:schemeClr val="bg1"/>
                </a:solidFill>
              </a:rPr>
              <a:t> </a:t>
            </a:r>
            <a:endParaRPr lang="en-US" sz="1300" dirty="0">
              <a:solidFill>
                <a:schemeClr val="bg1"/>
              </a:solidFill>
            </a:endParaRPr>
          </a:p>
          <a:p>
            <a:r>
              <a:rPr lang="en-US" sz="1300" b="1" dirty="0" smtClean="0">
                <a:solidFill>
                  <a:schemeClr val="bg1"/>
                </a:solidFill>
              </a:rPr>
              <a:t>8:30am	</a:t>
            </a:r>
            <a:r>
              <a:rPr lang="en-US" sz="1300" dirty="0" smtClean="0">
                <a:solidFill>
                  <a:schemeClr val="bg1"/>
                </a:solidFill>
              </a:rPr>
              <a:t>Current and Future Collaboration Opportunities</a:t>
            </a:r>
          </a:p>
          <a:p>
            <a:r>
              <a:rPr lang="en-US" sz="1300" dirty="0" smtClean="0">
                <a:solidFill>
                  <a:schemeClr val="bg1"/>
                </a:solidFill>
              </a:rPr>
              <a:t> </a:t>
            </a:r>
          </a:p>
          <a:p>
            <a:r>
              <a:rPr lang="en-US" sz="1300" dirty="0" smtClean="0">
                <a:solidFill>
                  <a:schemeClr val="bg1"/>
                </a:solidFill>
              </a:rPr>
              <a:t>	Water Use Grants Program (20 minutes)</a:t>
            </a:r>
          </a:p>
          <a:p>
            <a:r>
              <a:rPr lang="en-US" sz="1300" dirty="0" smtClean="0">
                <a:solidFill>
                  <a:schemeClr val="bg1"/>
                </a:solidFill>
              </a:rPr>
              <a:t>	ICWP Proposal (20 minutes)</a:t>
            </a:r>
          </a:p>
          <a:p>
            <a:r>
              <a:rPr lang="en-US" sz="1300" dirty="0" smtClean="0">
                <a:solidFill>
                  <a:schemeClr val="bg1"/>
                </a:solidFill>
              </a:rPr>
              <a:t>	Internal NWC Collaborations – Continued discussion from previous FASs and Topical 	Studies collaboration possibilities (1 hour)</a:t>
            </a:r>
          </a:p>
          <a:p>
            <a:r>
              <a:rPr lang="en-US" sz="1300" dirty="0" smtClean="0">
                <a:solidFill>
                  <a:schemeClr val="bg1"/>
                </a:solidFill>
              </a:rPr>
              <a:t>	</a:t>
            </a:r>
          </a:p>
          <a:p>
            <a:r>
              <a:rPr lang="en-US" sz="1300" b="1" dirty="0" smtClean="0">
                <a:solidFill>
                  <a:schemeClr val="bg1"/>
                </a:solidFill>
              </a:rPr>
              <a:t>10:15am</a:t>
            </a:r>
            <a:r>
              <a:rPr lang="en-US" sz="1300" dirty="0" smtClean="0">
                <a:solidFill>
                  <a:schemeClr val="bg1"/>
                </a:solidFill>
              </a:rPr>
              <a:t>	Break</a:t>
            </a:r>
          </a:p>
          <a:p>
            <a:r>
              <a:rPr lang="en-US" sz="1300" b="1" dirty="0" smtClean="0">
                <a:solidFill>
                  <a:schemeClr val="bg1"/>
                </a:solidFill>
              </a:rPr>
              <a:t> </a:t>
            </a:r>
            <a:endParaRPr lang="en-US" sz="1300" dirty="0" smtClean="0">
              <a:solidFill>
                <a:schemeClr val="bg1"/>
              </a:solidFill>
            </a:endParaRPr>
          </a:p>
          <a:p>
            <a:r>
              <a:rPr lang="en-US" sz="1300" b="1" dirty="0" smtClean="0">
                <a:solidFill>
                  <a:schemeClr val="bg1"/>
                </a:solidFill>
              </a:rPr>
              <a:t>10:30am</a:t>
            </a:r>
            <a:r>
              <a:rPr lang="en-US" sz="1300" dirty="0" smtClean="0">
                <a:solidFill>
                  <a:schemeClr val="bg1"/>
                </a:solidFill>
              </a:rPr>
              <a:t>	Synergy with other USGS Programs</a:t>
            </a:r>
          </a:p>
          <a:p>
            <a:r>
              <a:rPr lang="en-US" sz="1300" dirty="0" smtClean="0">
                <a:solidFill>
                  <a:schemeClr val="bg1"/>
                </a:solidFill>
              </a:rPr>
              <a:t> </a:t>
            </a:r>
          </a:p>
          <a:p>
            <a:r>
              <a:rPr lang="en-US" sz="1300" b="1" dirty="0" smtClean="0">
                <a:solidFill>
                  <a:schemeClr val="bg1"/>
                </a:solidFill>
              </a:rPr>
              <a:t>12:00pm</a:t>
            </a:r>
            <a:r>
              <a:rPr lang="en-US" sz="1300" dirty="0" smtClean="0">
                <a:solidFill>
                  <a:schemeClr val="bg1"/>
                </a:solidFill>
              </a:rPr>
              <a:t> 	Adjourn</a:t>
            </a:r>
            <a:endParaRPr lang="en-US" sz="1300" dirty="0">
              <a:solidFill>
                <a:schemeClr val="bg1"/>
              </a:solidFill>
            </a:endParaRPr>
          </a:p>
        </p:txBody>
      </p:sp>
    </p:spTree>
    <p:extLst>
      <p:ext uri="{BB962C8B-B14F-4D97-AF65-F5344CB8AC3E}">
        <p14:creationId xmlns:p14="http://schemas.microsoft.com/office/powerpoint/2010/main" val="10259994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964" y="1159578"/>
            <a:ext cx="8001000" cy="707886"/>
          </a:xfrm>
          <a:prstGeom prst="rect">
            <a:avLst/>
          </a:prstGeom>
          <a:noFill/>
        </p:spPr>
        <p:txBody>
          <a:bodyPr wrap="square" rtlCol="0">
            <a:spAutoFit/>
          </a:bodyPr>
          <a:lstStyle/>
          <a:p>
            <a:r>
              <a:rPr lang="en-US" sz="4000" dirty="0" smtClean="0">
                <a:solidFill>
                  <a:schemeClr val="bg1"/>
                </a:solidFill>
              </a:rPr>
              <a:t>Questions or Comments?</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964" y="1159578"/>
            <a:ext cx="8001000" cy="707886"/>
          </a:xfrm>
          <a:prstGeom prst="rect">
            <a:avLst/>
          </a:prstGeom>
          <a:noFill/>
        </p:spPr>
        <p:txBody>
          <a:bodyPr wrap="square" rtlCol="0">
            <a:spAutoFit/>
          </a:bodyPr>
          <a:lstStyle/>
          <a:p>
            <a:r>
              <a:rPr lang="en-US" sz="4000" dirty="0" smtClean="0">
                <a:solidFill>
                  <a:schemeClr val="bg1"/>
                </a:solidFill>
              </a:rPr>
              <a:t>Some Notable Accomplishments</a:t>
            </a:r>
            <a:endParaRPr lang="en-US" sz="4000" dirty="0"/>
          </a:p>
        </p:txBody>
      </p:sp>
    </p:spTree>
    <p:extLst>
      <p:ext uri="{BB962C8B-B14F-4D97-AF65-F5344CB8AC3E}">
        <p14:creationId xmlns:p14="http://schemas.microsoft.com/office/powerpoint/2010/main" val="1663545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5-11 at 4.04.1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741" y="0"/>
            <a:ext cx="8339612" cy="6858000"/>
          </a:xfrm>
          <a:prstGeom prst="rect">
            <a:avLst/>
          </a:prstGeom>
        </p:spPr>
      </p:pic>
    </p:spTree>
    <p:extLst>
      <p:ext uri="{BB962C8B-B14F-4D97-AF65-F5344CB8AC3E}">
        <p14:creationId xmlns:p14="http://schemas.microsoft.com/office/powerpoint/2010/main" val="3688530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34975" y="252413"/>
            <a:ext cx="8709025" cy="687387"/>
          </a:xfrm>
          <a:prstGeom prst="rect">
            <a:avLst/>
          </a:prstGeom>
          <a:noFill/>
          <a:ln w="9525">
            <a:noFill/>
            <a:miter lim="800000"/>
            <a:headEnd/>
            <a:tailEnd/>
          </a:ln>
        </p:spPr>
        <p:txBody>
          <a:bodyPr lIns="92075" tIns="46038" rIns="92075" bIns="46038" anchor="b"/>
          <a:lstStyle/>
          <a:p>
            <a:pPr>
              <a:lnSpc>
                <a:spcPct val="80000"/>
              </a:lnSpc>
            </a:pPr>
            <a:endParaRPr lang="en-US" b="1" dirty="0">
              <a:solidFill>
                <a:srgbClr val="FFFF00"/>
              </a:solidFill>
            </a:endParaRPr>
          </a:p>
        </p:txBody>
      </p:sp>
      <p:sp>
        <p:nvSpPr>
          <p:cNvPr id="11267" name="TextBox 125"/>
          <p:cNvSpPr txBox="1">
            <a:spLocks noChangeArrowheads="1"/>
          </p:cNvSpPr>
          <p:nvPr/>
        </p:nvSpPr>
        <p:spPr bwMode="auto">
          <a:xfrm>
            <a:off x="304800" y="228600"/>
            <a:ext cx="8305800" cy="1200329"/>
          </a:xfrm>
          <a:prstGeom prst="rect">
            <a:avLst/>
          </a:prstGeom>
          <a:noFill/>
          <a:ln w="9525">
            <a:noFill/>
            <a:miter lim="800000"/>
            <a:headEnd/>
            <a:tailEnd/>
          </a:ln>
        </p:spPr>
        <p:txBody>
          <a:bodyPr wrap="square">
            <a:spAutoFit/>
          </a:bodyPr>
          <a:lstStyle/>
          <a:p>
            <a:pPr algn="ctr"/>
            <a:r>
              <a:rPr lang="en-US" sz="3600" dirty="0" smtClean="0">
                <a:solidFill>
                  <a:srgbClr val="FFFF99"/>
                </a:solidFill>
              </a:rPr>
              <a:t>Surface Water Models</a:t>
            </a:r>
          </a:p>
          <a:p>
            <a:pPr algn="ctr"/>
            <a:r>
              <a:rPr lang="en-US" sz="3600" dirty="0" smtClean="0">
                <a:solidFill>
                  <a:srgbClr val="FFFF99"/>
                </a:solidFill>
              </a:rPr>
              <a:t>Estimating Flows at </a:t>
            </a:r>
            <a:r>
              <a:rPr lang="en-US" sz="3600" dirty="0" err="1" smtClean="0">
                <a:solidFill>
                  <a:srgbClr val="FFFF99"/>
                </a:solidFill>
              </a:rPr>
              <a:t>Ungaged</a:t>
            </a:r>
            <a:r>
              <a:rPr lang="en-US" sz="3600" dirty="0" smtClean="0">
                <a:solidFill>
                  <a:srgbClr val="FFFF99"/>
                </a:solidFill>
              </a:rPr>
              <a:t> Locations</a:t>
            </a:r>
            <a:endParaRPr lang="en-US" sz="3600" dirty="0">
              <a:solidFill>
                <a:srgbClr val="FFFF99"/>
              </a:solidFill>
            </a:endParaRPr>
          </a:p>
        </p:txBody>
      </p:sp>
      <p:sp>
        <p:nvSpPr>
          <p:cNvPr id="11268" name="TextBox 126"/>
          <p:cNvSpPr txBox="1">
            <a:spLocks noChangeArrowheads="1"/>
          </p:cNvSpPr>
          <p:nvPr/>
        </p:nvSpPr>
        <p:spPr bwMode="auto">
          <a:xfrm>
            <a:off x="0" y="2362200"/>
            <a:ext cx="4648200" cy="1938992"/>
          </a:xfrm>
          <a:prstGeom prst="rect">
            <a:avLst/>
          </a:prstGeom>
          <a:noFill/>
          <a:ln w="9525">
            <a:noFill/>
            <a:miter lim="800000"/>
            <a:headEnd/>
            <a:tailEnd/>
          </a:ln>
        </p:spPr>
        <p:txBody>
          <a:bodyPr wrap="square">
            <a:spAutoFit/>
          </a:bodyPr>
          <a:lstStyle/>
          <a:p>
            <a:r>
              <a:rPr lang="en-US" sz="2400" dirty="0" smtClean="0">
                <a:solidFill>
                  <a:srgbClr val="FFFF99"/>
                </a:solidFill>
              </a:rPr>
              <a:t>Models provide us a means of estimating streamflow for time periods where we don’t have record or places where we don’t have monitoring capabilities.</a:t>
            </a:r>
            <a:endParaRPr lang="en-US" sz="2400" dirty="0">
              <a:solidFill>
                <a:srgbClr val="FFFF99"/>
              </a:solidFill>
            </a:endParaRPr>
          </a:p>
        </p:txBody>
      </p:sp>
      <p:pic>
        <p:nvPicPr>
          <p:cNvPr id="11" name="Content Placeholder 5" descr="WBD.nrcs143_021556.jpg"/>
          <p:cNvPicPr>
            <a:picLocks noChangeAspect="1"/>
          </p:cNvPicPr>
          <p:nvPr/>
        </p:nvPicPr>
        <p:blipFill>
          <a:blip r:embed="rId3" cstate="email"/>
          <a:stretch>
            <a:fillRect/>
          </a:stretch>
        </p:blipFill>
        <p:spPr>
          <a:xfrm>
            <a:off x="4724400" y="1752600"/>
            <a:ext cx="2366683" cy="1828800"/>
          </a:xfrm>
          <a:prstGeom prst="rect">
            <a:avLst/>
          </a:prstGeom>
        </p:spPr>
      </p:pic>
      <p:pic>
        <p:nvPicPr>
          <p:cNvPr id="12" name="Picture 4"/>
          <p:cNvPicPr>
            <a:picLocks noChangeAspect="1" noChangeArrowheads="1"/>
          </p:cNvPicPr>
          <p:nvPr/>
        </p:nvPicPr>
        <p:blipFill>
          <a:blip r:embed="rId4" cstate="email"/>
          <a:srcRect/>
          <a:stretch>
            <a:fillRect/>
          </a:stretch>
        </p:blipFill>
        <p:spPr bwMode="auto">
          <a:xfrm>
            <a:off x="5257800" y="3810000"/>
            <a:ext cx="3580980" cy="2382932"/>
          </a:xfrm>
          <a:prstGeom prst="rect">
            <a:avLst/>
          </a:prstGeom>
          <a:noFill/>
          <a:ln w="9525">
            <a:noFill/>
            <a:miter lim="800000"/>
            <a:headEnd/>
            <a:tailEnd/>
          </a:ln>
        </p:spPr>
      </p:pic>
      <p:pic>
        <p:nvPicPr>
          <p:cNvPr id="13" name="Picture 5"/>
          <p:cNvPicPr>
            <a:picLocks noChangeAspect="1" noChangeArrowheads="1"/>
          </p:cNvPicPr>
          <p:nvPr/>
        </p:nvPicPr>
        <p:blipFill>
          <a:blip r:embed="rId5" cstate="email"/>
          <a:srcRect/>
          <a:stretch>
            <a:fillRect/>
          </a:stretch>
        </p:blipFill>
        <p:spPr bwMode="auto">
          <a:xfrm>
            <a:off x="685800" y="5029200"/>
            <a:ext cx="3653251" cy="1676400"/>
          </a:xfrm>
          <a:prstGeom prst="rect">
            <a:avLst/>
          </a:prstGeom>
          <a:noFill/>
          <a:ln w="9525">
            <a:noFill/>
            <a:miter lim="800000"/>
            <a:headEnd/>
            <a:tailEnd/>
          </a:ln>
          <a:effectLst/>
        </p:spPr>
      </p:pic>
      <p:cxnSp>
        <p:nvCxnSpPr>
          <p:cNvPr id="14" name="Straight Arrow Connector 13"/>
          <p:cNvCxnSpPr/>
          <p:nvPr/>
        </p:nvCxnSpPr>
        <p:spPr>
          <a:xfrm>
            <a:off x="6019800" y="2438400"/>
            <a:ext cx="990600" cy="160020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733800" y="4953000"/>
            <a:ext cx="1905000" cy="83820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11274</TotalTime>
  <Words>1108</Words>
  <Application>Microsoft Office PowerPoint</Application>
  <PresentationFormat>On-screen Show (4:3)</PresentationFormat>
  <Paragraphs>179</Paragraphs>
  <Slides>28</Slides>
  <Notes>23</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Default Design</vt:lpstr>
      <vt:lpstr>2_Custom Design</vt:lpstr>
      <vt:lpstr>Custom Design</vt:lpstr>
      <vt:lpstr>1_Custom Design</vt:lpstr>
      <vt:lpstr>The National Water Census Leadership Team Meeting  WELCOME TO NEW JERSEY !!  * Part of the                  Initiative</vt:lpstr>
      <vt:lpstr>To place technical information and tools in the hands of our stakeholders, allowing them to answer questions they face about water availability.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Assess Groundwater’s role in Water Availability</vt:lpstr>
      <vt:lpstr>Assess Groundwater’s role in Water Availability</vt:lpstr>
      <vt:lpstr>Network Design  Principal and Major Aquifers</vt:lpstr>
      <vt:lpstr>Water Use</vt:lpstr>
      <vt:lpstr>PowerPoint Presentation</vt:lpstr>
      <vt:lpstr>PowerPoint Presentation</vt:lpstr>
      <vt:lpstr>  </vt:lpstr>
      <vt:lpstr>PowerPoint Presentation</vt:lpstr>
      <vt:lpstr>PowerPoint Presentation</vt:lpstr>
      <vt:lpstr> Flows Needs for Wildlife and Habitat</vt:lpstr>
      <vt:lpstr>PowerPoint Presentation</vt:lpstr>
      <vt:lpstr>PowerPoint Presentation</vt:lpstr>
      <vt:lpstr>PowerPoint Presentation</vt:lpstr>
      <vt:lpstr>PowerPoint Presentation</vt:lpstr>
      <vt:lpstr>PowerPoint Presentation</vt:lpstr>
      <vt:lpstr>Data Management Planning</vt:lpstr>
    </vt:vector>
  </TitlesOfParts>
  <Company>US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J. Evenson</dc:creator>
  <cp:lastModifiedBy>Conference Room users</cp:lastModifiedBy>
  <cp:revision>698</cp:revision>
  <cp:lastPrinted>2014-09-23T20:26:00Z</cp:lastPrinted>
  <dcterms:created xsi:type="dcterms:W3CDTF">2008-02-06T17:31:52Z</dcterms:created>
  <dcterms:modified xsi:type="dcterms:W3CDTF">2014-10-28T14:07:03Z</dcterms:modified>
</cp:coreProperties>
</file>