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0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58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8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72854974777124"/>
          <c:y val="3.8277517205702882E-2"/>
          <c:w val="0.81039336057055433"/>
          <c:h val="0.65961838602316325"/>
        </c:manualLayout>
      </c:layout>
      <c:barChart>
        <c:barDir val="col"/>
        <c:grouping val="clustered"/>
        <c:varyColors val="0"/>
        <c:ser>
          <c:idx val="0"/>
          <c:order val="0"/>
          <c:tx>
            <c:v>NATDB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Crosstab_cntState!$A$5:$A$19</c:f>
              <c:strCache>
                <c:ptCount val="15"/>
                <c:pt idx="0">
                  <c:v>NWISFL</c:v>
                </c:pt>
                <c:pt idx="1">
                  <c:v>NWISGA</c:v>
                </c:pt>
                <c:pt idx="2">
                  <c:v>NWISID</c:v>
                </c:pt>
                <c:pt idx="3">
                  <c:v>NWISKY</c:v>
                </c:pt>
                <c:pt idx="4">
                  <c:v>NWISLA</c:v>
                </c:pt>
                <c:pt idx="5">
                  <c:v>NWISMA</c:v>
                </c:pt>
                <c:pt idx="6">
                  <c:v>NWISMD</c:v>
                </c:pt>
                <c:pt idx="7">
                  <c:v>NWISMS</c:v>
                </c:pt>
                <c:pt idx="8">
                  <c:v>NWISNJ</c:v>
                </c:pt>
                <c:pt idx="9">
                  <c:v>NWISOH</c:v>
                </c:pt>
                <c:pt idx="10">
                  <c:v>NWISOR</c:v>
                </c:pt>
                <c:pt idx="11">
                  <c:v>NWISPA</c:v>
                </c:pt>
                <c:pt idx="12">
                  <c:v>NWISSD</c:v>
                </c:pt>
                <c:pt idx="13">
                  <c:v>NWISUT</c:v>
                </c:pt>
                <c:pt idx="14">
                  <c:v>NWISWA</c:v>
                </c:pt>
              </c:strCache>
            </c:strRef>
          </c:cat>
          <c:val>
            <c:numRef>
              <c:f>Crosstab_cntState!$B$5:$B$19</c:f>
              <c:numCache>
                <c:formatCode>#,##0</c:formatCode>
                <c:ptCount val="15"/>
                <c:pt idx="0">
                  <c:v>5461</c:v>
                </c:pt>
                <c:pt idx="1">
                  <c:v>2398</c:v>
                </c:pt>
                <c:pt idx="2">
                  <c:v>1478</c:v>
                </c:pt>
                <c:pt idx="3">
                  <c:v>127</c:v>
                </c:pt>
                <c:pt idx="4">
                  <c:v>1964</c:v>
                </c:pt>
                <c:pt idx="5">
                  <c:v>2492</c:v>
                </c:pt>
                <c:pt idx="6">
                  <c:v>1353</c:v>
                </c:pt>
                <c:pt idx="7">
                  <c:v>1948</c:v>
                </c:pt>
                <c:pt idx="8">
                  <c:v>3765</c:v>
                </c:pt>
                <c:pt idx="9">
                  <c:v>3298</c:v>
                </c:pt>
                <c:pt idx="10">
                  <c:v>699</c:v>
                </c:pt>
                <c:pt idx="11">
                  <c:v>232</c:v>
                </c:pt>
                <c:pt idx="12">
                  <c:v>1977</c:v>
                </c:pt>
                <c:pt idx="13">
                  <c:v>1</c:v>
                </c:pt>
                <c:pt idx="14">
                  <c:v>2640</c:v>
                </c:pt>
              </c:numCache>
            </c:numRef>
          </c:val>
        </c:ser>
        <c:ser>
          <c:idx val="1"/>
          <c:order val="1"/>
          <c:tx>
            <c:v>PS SWUDS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Crosstab_cntState!$A$5:$A$19</c:f>
              <c:strCache>
                <c:ptCount val="15"/>
                <c:pt idx="0">
                  <c:v>NWISFL</c:v>
                </c:pt>
                <c:pt idx="1">
                  <c:v>NWISGA</c:v>
                </c:pt>
                <c:pt idx="2">
                  <c:v>NWISID</c:v>
                </c:pt>
                <c:pt idx="3">
                  <c:v>NWISKY</c:v>
                </c:pt>
                <c:pt idx="4">
                  <c:v>NWISLA</c:v>
                </c:pt>
                <c:pt idx="5">
                  <c:v>NWISMA</c:v>
                </c:pt>
                <c:pt idx="6">
                  <c:v>NWISMD</c:v>
                </c:pt>
                <c:pt idx="7">
                  <c:v>NWISMS</c:v>
                </c:pt>
                <c:pt idx="8">
                  <c:v>NWISNJ</c:v>
                </c:pt>
                <c:pt idx="9">
                  <c:v>NWISOH</c:v>
                </c:pt>
                <c:pt idx="10">
                  <c:v>NWISOR</c:v>
                </c:pt>
                <c:pt idx="11">
                  <c:v>NWISPA</c:v>
                </c:pt>
                <c:pt idx="12">
                  <c:v>NWISSD</c:v>
                </c:pt>
                <c:pt idx="13">
                  <c:v>NWISUT</c:v>
                </c:pt>
                <c:pt idx="14">
                  <c:v>NWISWA</c:v>
                </c:pt>
              </c:strCache>
            </c:strRef>
          </c:cat>
          <c:val>
            <c:numRef>
              <c:f>Crosstab_cntState!$D$5:$D$19</c:f>
              <c:numCache>
                <c:formatCode>#,##0</c:formatCode>
                <c:ptCount val="15"/>
                <c:pt idx="0">
                  <c:v>4592</c:v>
                </c:pt>
                <c:pt idx="1">
                  <c:v>3363</c:v>
                </c:pt>
                <c:pt idx="2">
                  <c:v>1674</c:v>
                </c:pt>
                <c:pt idx="3">
                  <c:v>249</c:v>
                </c:pt>
                <c:pt idx="4">
                  <c:v>1000</c:v>
                </c:pt>
                <c:pt idx="5">
                  <c:v>552</c:v>
                </c:pt>
                <c:pt idx="6">
                  <c:v>872</c:v>
                </c:pt>
                <c:pt idx="7">
                  <c:v>717</c:v>
                </c:pt>
                <c:pt idx="8">
                  <c:v>822</c:v>
                </c:pt>
                <c:pt idx="9">
                  <c:v>3049</c:v>
                </c:pt>
                <c:pt idx="10">
                  <c:v>1426</c:v>
                </c:pt>
                <c:pt idx="11">
                  <c:v>4057</c:v>
                </c:pt>
                <c:pt idx="12">
                  <c:v>592</c:v>
                </c:pt>
                <c:pt idx="13">
                  <c:v>1059</c:v>
                </c:pt>
                <c:pt idx="14">
                  <c:v>2599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894656"/>
        <c:axId val="177895832"/>
      </c:barChart>
      <c:catAx>
        <c:axId val="177894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aseline="0"/>
                  <a:t>WSC NWIS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895832"/>
        <c:crosses val="autoZero"/>
        <c:auto val="1"/>
        <c:lblAlgn val="ctr"/>
        <c:lblOffset val="100"/>
        <c:noMultiLvlLbl val="0"/>
      </c:catAx>
      <c:valAx>
        <c:axId val="177895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/>
                  <a:t>NUMBER OF WELLS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894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23372823348604"/>
          <c:y val="8.6341420109588229E-2"/>
          <c:w val="0.13801542156288543"/>
          <c:h val="0.117443204329606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4296532701691"/>
          <c:y val="6.4785451365085303E-2"/>
          <c:w val="0.83052963460922191"/>
          <c:h val="0.62897025276727347"/>
        </c:manualLayout>
      </c:layout>
      <c:barChart>
        <c:barDir val="col"/>
        <c:grouping val="clustered"/>
        <c:varyColors val="0"/>
        <c:ser>
          <c:idx val="0"/>
          <c:order val="0"/>
          <c:tx>
            <c:v>NATDB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Crosstab!$A$4:$A$20</c:f>
              <c:strCache>
                <c:ptCount val="17"/>
                <c:pt idx="0">
                  <c:v>NWISCA</c:v>
                </c:pt>
                <c:pt idx="1">
                  <c:v>NWISCO</c:v>
                </c:pt>
                <c:pt idx="2">
                  <c:v>NWISFL</c:v>
                </c:pt>
                <c:pt idx="3">
                  <c:v>NWISGA</c:v>
                </c:pt>
                <c:pt idx="4">
                  <c:v>NWISID</c:v>
                </c:pt>
                <c:pt idx="5">
                  <c:v>NWISKY</c:v>
                </c:pt>
                <c:pt idx="6">
                  <c:v>NWISLA</c:v>
                </c:pt>
                <c:pt idx="7">
                  <c:v>NWISMA</c:v>
                </c:pt>
                <c:pt idx="8">
                  <c:v>NWISMD</c:v>
                </c:pt>
                <c:pt idx="9">
                  <c:v>NWISMT</c:v>
                </c:pt>
                <c:pt idx="10">
                  <c:v>NWISNJ</c:v>
                </c:pt>
                <c:pt idx="11">
                  <c:v>NWISOH</c:v>
                </c:pt>
                <c:pt idx="12">
                  <c:v>NWISOR</c:v>
                </c:pt>
                <c:pt idx="13">
                  <c:v>NWISPA</c:v>
                </c:pt>
                <c:pt idx="14">
                  <c:v>NWISSD</c:v>
                </c:pt>
                <c:pt idx="15">
                  <c:v>NWISUT</c:v>
                </c:pt>
                <c:pt idx="16">
                  <c:v>NWISWA</c:v>
                </c:pt>
              </c:strCache>
            </c:strRef>
          </c:cat>
          <c:val>
            <c:numRef>
              <c:f>Crosstab!$B$4:$B$20</c:f>
              <c:numCache>
                <c:formatCode>#,##0</c:formatCode>
                <c:ptCount val="17"/>
                <c:pt idx="0">
                  <c:v>576</c:v>
                </c:pt>
                <c:pt idx="1">
                  <c:v>358</c:v>
                </c:pt>
                <c:pt idx="2">
                  <c:v>32</c:v>
                </c:pt>
                <c:pt idx="3">
                  <c:v>189</c:v>
                </c:pt>
                <c:pt idx="4">
                  <c:v>68</c:v>
                </c:pt>
                <c:pt idx="5">
                  <c:v>217</c:v>
                </c:pt>
                <c:pt idx="6">
                  <c:v>70</c:v>
                </c:pt>
                <c:pt idx="7">
                  <c:v>182</c:v>
                </c:pt>
                <c:pt idx="8">
                  <c:v>107</c:v>
                </c:pt>
                <c:pt idx="9">
                  <c:v>67</c:v>
                </c:pt>
                <c:pt idx="10">
                  <c:v>157</c:v>
                </c:pt>
                <c:pt idx="11">
                  <c:v>296</c:v>
                </c:pt>
                <c:pt idx="12">
                  <c:v>203</c:v>
                </c:pt>
                <c:pt idx="13">
                  <c:v>527</c:v>
                </c:pt>
                <c:pt idx="14">
                  <c:v>45</c:v>
                </c:pt>
                <c:pt idx="15">
                  <c:v>57</c:v>
                </c:pt>
                <c:pt idx="16">
                  <c:v>119</c:v>
                </c:pt>
              </c:numCache>
            </c:numRef>
          </c:val>
        </c:ser>
        <c:ser>
          <c:idx val="1"/>
          <c:order val="1"/>
          <c:tx>
            <c:v>PS-SWUDS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Crosstab!$D$4:$D$20</c:f>
              <c:numCache>
                <c:formatCode>#,##0</c:formatCode>
                <c:ptCount val="17"/>
                <c:pt idx="0">
                  <c:v>578</c:v>
                </c:pt>
                <c:pt idx="1">
                  <c:v>360</c:v>
                </c:pt>
                <c:pt idx="2">
                  <c:v>32</c:v>
                </c:pt>
                <c:pt idx="3">
                  <c:v>161</c:v>
                </c:pt>
                <c:pt idx="4">
                  <c:v>80</c:v>
                </c:pt>
                <c:pt idx="5">
                  <c:v>177</c:v>
                </c:pt>
                <c:pt idx="6">
                  <c:v>74</c:v>
                </c:pt>
                <c:pt idx="7">
                  <c:v>284</c:v>
                </c:pt>
                <c:pt idx="8">
                  <c:v>53</c:v>
                </c:pt>
                <c:pt idx="9">
                  <c:v>70</c:v>
                </c:pt>
                <c:pt idx="10">
                  <c:v>49</c:v>
                </c:pt>
                <c:pt idx="11">
                  <c:v>294</c:v>
                </c:pt>
                <c:pt idx="12">
                  <c:v>206</c:v>
                </c:pt>
                <c:pt idx="13">
                  <c:v>515</c:v>
                </c:pt>
                <c:pt idx="14">
                  <c:v>46</c:v>
                </c:pt>
                <c:pt idx="15">
                  <c:v>60</c:v>
                </c:pt>
                <c:pt idx="16">
                  <c:v>120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0927464"/>
        <c:axId val="260927856"/>
      </c:barChart>
      <c:catAx>
        <c:axId val="2609274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aseline="0"/>
                  <a:t>WSC NWIS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0927856"/>
        <c:crosses val="autoZero"/>
        <c:auto val="1"/>
        <c:lblAlgn val="ctr"/>
        <c:lblOffset val="100"/>
        <c:noMultiLvlLbl val="0"/>
      </c:catAx>
      <c:valAx>
        <c:axId val="26092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/>
                  <a:t>NUMBER OF INTAKES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0927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405960491710836"/>
          <c:y val="6.1983000069595486E-2"/>
          <c:w val="0.13984570833907975"/>
          <c:h val="0.117443204329606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05537226994229E-2"/>
          <c:y val="3.8277517205702882E-2"/>
          <c:w val="0.88844205035323265"/>
          <c:h val="0.62489622326670269"/>
        </c:manualLayout>
      </c:layout>
      <c:barChart>
        <c:barDir val="col"/>
        <c:grouping val="clustered"/>
        <c:varyColors val="0"/>
        <c:ser>
          <c:idx val="0"/>
          <c:order val="0"/>
          <c:tx>
            <c:v>NATDB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crosstab_cntbyST!$A$5:$A$25</c:f>
              <c:strCache>
                <c:ptCount val="21"/>
                <c:pt idx="0">
                  <c:v>NWISAZ</c:v>
                </c:pt>
                <c:pt idx="1">
                  <c:v>NWISCA</c:v>
                </c:pt>
                <c:pt idx="2">
                  <c:v>NWISCO</c:v>
                </c:pt>
                <c:pt idx="3">
                  <c:v>NWISFL</c:v>
                </c:pt>
                <c:pt idx="4">
                  <c:v>NWISGA</c:v>
                </c:pt>
                <c:pt idx="5">
                  <c:v>NWISID</c:v>
                </c:pt>
                <c:pt idx="6">
                  <c:v>NWISIN</c:v>
                </c:pt>
                <c:pt idx="7">
                  <c:v>NWISKY</c:v>
                </c:pt>
                <c:pt idx="8">
                  <c:v>NWISLA</c:v>
                </c:pt>
                <c:pt idx="9">
                  <c:v>NWISMA</c:v>
                </c:pt>
                <c:pt idx="10">
                  <c:v>NWISMD</c:v>
                </c:pt>
                <c:pt idx="11">
                  <c:v>NWISMS</c:v>
                </c:pt>
                <c:pt idx="12">
                  <c:v>NWISMT</c:v>
                </c:pt>
                <c:pt idx="13">
                  <c:v>NWISND</c:v>
                </c:pt>
                <c:pt idx="14">
                  <c:v>NWISNJ</c:v>
                </c:pt>
                <c:pt idx="15">
                  <c:v>NWISOH</c:v>
                </c:pt>
                <c:pt idx="16">
                  <c:v>NWISOR</c:v>
                </c:pt>
                <c:pt idx="17">
                  <c:v>NWISPA</c:v>
                </c:pt>
                <c:pt idx="18">
                  <c:v>NWISSD</c:v>
                </c:pt>
                <c:pt idx="19">
                  <c:v>NWISUT</c:v>
                </c:pt>
                <c:pt idx="20">
                  <c:v>NWISWA</c:v>
                </c:pt>
              </c:strCache>
            </c:strRef>
          </c:cat>
          <c:val>
            <c:numRef>
              <c:f>crosstab_cntbyST!$B$5:$B$25</c:f>
              <c:numCache>
                <c:formatCode>#,##0</c:formatCode>
                <c:ptCount val="21"/>
                <c:pt idx="0">
                  <c:v>33</c:v>
                </c:pt>
                <c:pt idx="1">
                  <c:v>397</c:v>
                </c:pt>
                <c:pt idx="2">
                  <c:v>867</c:v>
                </c:pt>
                <c:pt idx="3">
                  <c:v>1799</c:v>
                </c:pt>
                <c:pt idx="4">
                  <c:v>1796</c:v>
                </c:pt>
                <c:pt idx="5">
                  <c:v>674</c:v>
                </c:pt>
                <c:pt idx="6">
                  <c:v>964</c:v>
                </c:pt>
                <c:pt idx="7">
                  <c:v>415</c:v>
                </c:pt>
                <c:pt idx="8">
                  <c:v>883</c:v>
                </c:pt>
                <c:pt idx="9">
                  <c:v>1764</c:v>
                </c:pt>
                <c:pt idx="10">
                  <c:v>1032</c:v>
                </c:pt>
                <c:pt idx="11">
                  <c:v>897</c:v>
                </c:pt>
                <c:pt idx="12">
                  <c:v>688</c:v>
                </c:pt>
                <c:pt idx="13">
                  <c:v>249</c:v>
                </c:pt>
                <c:pt idx="14">
                  <c:v>691</c:v>
                </c:pt>
                <c:pt idx="15">
                  <c:v>2088</c:v>
                </c:pt>
                <c:pt idx="16">
                  <c:v>419</c:v>
                </c:pt>
                <c:pt idx="17">
                  <c:v>1539</c:v>
                </c:pt>
                <c:pt idx="18">
                  <c:v>300</c:v>
                </c:pt>
                <c:pt idx="19">
                  <c:v>465</c:v>
                </c:pt>
                <c:pt idx="20">
                  <c:v>2474</c:v>
                </c:pt>
              </c:numCache>
            </c:numRef>
          </c:val>
        </c:ser>
        <c:ser>
          <c:idx val="1"/>
          <c:order val="1"/>
          <c:tx>
            <c:v>PS SWUDS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crosstab_cntbyST!$A$5:$A$25</c:f>
              <c:strCache>
                <c:ptCount val="21"/>
                <c:pt idx="0">
                  <c:v>NWISAZ</c:v>
                </c:pt>
                <c:pt idx="1">
                  <c:v>NWISCA</c:v>
                </c:pt>
                <c:pt idx="2">
                  <c:v>NWISCO</c:v>
                </c:pt>
                <c:pt idx="3">
                  <c:v>NWISFL</c:v>
                </c:pt>
                <c:pt idx="4">
                  <c:v>NWISGA</c:v>
                </c:pt>
                <c:pt idx="5">
                  <c:v>NWISID</c:v>
                </c:pt>
                <c:pt idx="6">
                  <c:v>NWISIN</c:v>
                </c:pt>
                <c:pt idx="7">
                  <c:v>NWISKY</c:v>
                </c:pt>
                <c:pt idx="8">
                  <c:v>NWISLA</c:v>
                </c:pt>
                <c:pt idx="9">
                  <c:v>NWISMA</c:v>
                </c:pt>
                <c:pt idx="10">
                  <c:v>NWISMD</c:v>
                </c:pt>
                <c:pt idx="11">
                  <c:v>NWISMS</c:v>
                </c:pt>
                <c:pt idx="12">
                  <c:v>NWISMT</c:v>
                </c:pt>
                <c:pt idx="13">
                  <c:v>NWISND</c:v>
                </c:pt>
                <c:pt idx="14">
                  <c:v>NWISNJ</c:v>
                </c:pt>
                <c:pt idx="15">
                  <c:v>NWISOH</c:v>
                </c:pt>
                <c:pt idx="16">
                  <c:v>NWISOR</c:v>
                </c:pt>
                <c:pt idx="17">
                  <c:v>NWISPA</c:v>
                </c:pt>
                <c:pt idx="18">
                  <c:v>NWISSD</c:v>
                </c:pt>
                <c:pt idx="19">
                  <c:v>NWISUT</c:v>
                </c:pt>
                <c:pt idx="20">
                  <c:v>NWISWA</c:v>
                </c:pt>
              </c:strCache>
            </c:strRef>
          </c:cat>
          <c:val>
            <c:numRef>
              <c:f>crosstab_cntbyST!$D$5:$D$25</c:f>
              <c:numCache>
                <c:formatCode>#,##0</c:formatCode>
                <c:ptCount val="21"/>
                <c:pt idx="0">
                  <c:v>755</c:v>
                </c:pt>
                <c:pt idx="1">
                  <c:v>2985</c:v>
                </c:pt>
                <c:pt idx="2">
                  <c:v>867</c:v>
                </c:pt>
                <c:pt idx="3">
                  <c:v>1780</c:v>
                </c:pt>
                <c:pt idx="4">
                  <c:v>1779</c:v>
                </c:pt>
                <c:pt idx="5">
                  <c:v>669</c:v>
                </c:pt>
                <c:pt idx="6">
                  <c:v>719</c:v>
                </c:pt>
                <c:pt idx="7">
                  <c:v>221</c:v>
                </c:pt>
                <c:pt idx="8">
                  <c:v>1113</c:v>
                </c:pt>
                <c:pt idx="9">
                  <c:v>1687</c:v>
                </c:pt>
                <c:pt idx="10">
                  <c:v>515</c:v>
                </c:pt>
                <c:pt idx="11">
                  <c:v>1124</c:v>
                </c:pt>
                <c:pt idx="12">
                  <c:v>730</c:v>
                </c:pt>
                <c:pt idx="13">
                  <c:v>236</c:v>
                </c:pt>
                <c:pt idx="14">
                  <c:v>653</c:v>
                </c:pt>
                <c:pt idx="15">
                  <c:v>1344</c:v>
                </c:pt>
                <c:pt idx="16">
                  <c:v>880</c:v>
                </c:pt>
                <c:pt idx="17">
                  <c:v>2228</c:v>
                </c:pt>
                <c:pt idx="18">
                  <c:v>426</c:v>
                </c:pt>
                <c:pt idx="19">
                  <c:v>485</c:v>
                </c:pt>
                <c:pt idx="20">
                  <c:v>2334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0929032"/>
        <c:axId val="260929424"/>
      </c:barChart>
      <c:catAx>
        <c:axId val="260929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/>
                  <a:t>WSC NWIS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0929424"/>
        <c:crosses val="autoZero"/>
        <c:auto val="1"/>
        <c:lblAlgn val="ctr"/>
        <c:lblOffset val="100"/>
        <c:noMultiLvlLbl val="0"/>
      </c:catAx>
      <c:valAx>
        <c:axId val="26092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/>
                  <a:t>NUMBER OF SYSTEMS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0929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927147464448489"/>
          <c:y val="5.8350608905701415E-2"/>
          <c:w val="0.10170000764946688"/>
          <c:h val="0.159505729571669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10/28/2014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613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845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285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26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538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347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14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370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336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875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52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31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141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4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488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65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DFF08F-DC6B-4601-B491-B0F83F6DD2DA}" type="datetimeFigureOut">
              <a:rPr lang="en-US" smtClean="0"/>
              <a:pPr/>
              <a:t>10/28/2014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573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NWC National Meeting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October 28-30, 2014</a:t>
            </a:r>
          </a:p>
          <a:p>
            <a:r>
              <a:rPr lang="en-US" dirty="0" smtClean="0"/>
              <a:t>USGS New Jersey WSC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77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Use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5566143" cy="364913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Thermoelectric</a:t>
            </a:r>
          </a:p>
          <a:p>
            <a:r>
              <a:rPr lang="en-US" sz="2800" dirty="0" smtClean="0"/>
              <a:t>Public </a:t>
            </a:r>
            <a:r>
              <a:rPr lang="en-US" sz="2800" dirty="0" smtClean="0"/>
              <a:t>Supply SWUDS (PS SWUDS)</a:t>
            </a:r>
          </a:p>
          <a:p>
            <a:r>
              <a:rPr lang="en-US" sz="2800" dirty="0" smtClean="0"/>
              <a:t>Data Exchange—EPA ODW</a:t>
            </a:r>
          </a:p>
          <a:p>
            <a:r>
              <a:rPr lang="en-US" sz="2800" dirty="0" smtClean="0"/>
              <a:t>PS SWUDS--Status</a:t>
            </a:r>
          </a:p>
          <a:p>
            <a:r>
              <a:rPr lang="en-US" sz="2800" dirty="0" smtClean="0"/>
              <a:t>Report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FY15 Plans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52" y="237067"/>
            <a:ext cx="1711842" cy="3701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82" y="3843515"/>
            <a:ext cx="6652437" cy="285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 SWUDS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1373" y="1780560"/>
            <a:ext cx="7660757" cy="4482017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All datasets distributed (5/2011 to 8/2014)</a:t>
            </a:r>
          </a:p>
          <a:p>
            <a:r>
              <a:rPr lang="en-US" sz="2400" dirty="0" smtClean="0"/>
              <a:t>Templates to create new sites in NWIS, build connections btw sites and systems, pop served, owners, permits.</a:t>
            </a:r>
          </a:p>
          <a:p>
            <a:r>
              <a:rPr lang="en-US" sz="2400" dirty="0" smtClean="0"/>
              <a:t>New sites for wells/intakes/systems.</a:t>
            </a:r>
          </a:p>
          <a:p>
            <a:r>
              <a:rPr lang="en-US" sz="2400" dirty="0" smtClean="0"/>
              <a:t>Previously matched wells integrated into templates using NWIS site-ids.</a:t>
            </a:r>
          </a:p>
          <a:p>
            <a:r>
              <a:rPr lang="en-US" sz="2400" dirty="0" smtClean="0"/>
              <a:t>De-dupe—list of systems that deliver water across State lines.</a:t>
            </a:r>
          </a:p>
          <a:p>
            <a:endParaRPr lang="en-US" sz="2400" dirty="0"/>
          </a:p>
          <a:p>
            <a:r>
              <a:rPr lang="en-US" sz="2400" dirty="0" smtClean="0"/>
              <a:t>Large datasets…steep learning curve. </a:t>
            </a:r>
          </a:p>
        </p:txBody>
      </p:sp>
    </p:spTree>
    <p:extLst>
      <p:ext uri="{BB962C8B-B14F-4D97-AF65-F5344CB8AC3E}">
        <p14:creationId xmlns:p14="http://schemas.microsoft.com/office/powerpoint/2010/main" val="147546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Exchange—EPA ODW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Contact with EPA ODW. </a:t>
            </a:r>
          </a:p>
          <a:p>
            <a:r>
              <a:rPr lang="en-US" sz="2400" dirty="0" smtClean="0"/>
              <a:t>Data exchange – data updates (new CA wells and NC </a:t>
            </a:r>
            <a:r>
              <a:rPr lang="en-US" sz="2400" dirty="0" err="1" smtClean="0"/>
              <a:t>facil+systems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EPA interested in USGS locations (TX/OH).</a:t>
            </a:r>
          </a:p>
          <a:p>
            <a:r>
              <a:rPr lang="en-US" sz="2400" dirty="0" smtClean="0"/>
              <a:t>Planning for next full SDWIS refresh (end of 2015/or as needed-NC)</a:t>
            </a:r>
          </a:p>
          <a:p>
            <a:endParaRPr lang="en-US" sz="2400" dirty="0"/>
          </a:p>
          <a:p>
            <a:r>
              <a:rPr lang="en-US" sz="2400" dirty="0" smtClean="0"/>
              <a:t>NC—SDWIS not current with State. Inconsistent ‘active’ vs ‘inactive’ codes. Many system-to-system configurations.</a:t>
            </a:r>
          </a:p>
          <a:p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0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 </a:t>
            </a:r>
            <a:r>
              <a:rPr lang="en-US" dirty="0" err="1" smtClean="0"/>
              <a:t>swuds</a:t>
            </a:r>
            <a:r>
              <a:rPr lang="en-US" dirty="0" smtClean="0"/>
              <a:t>—STATUS of data entry (AUG, 2014)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87465783"/>
              </p:ext>
            </p:extLst>
          </p:nvPr>
        </p:nvGraphicFramePr>
        <p:xfrm>
          <a:off x="5821363" y="2141538"/>
          <a:ext cx="5885084" cy="3802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50523737"/>
              </p:ext>
            </p:extLst>
          </p:nvPr>
        </p:nvGraphicFramePr>
        <p:xfrm>
          <a:off x="116958" y="2141538"/>
          <a:ext cx="5932968" cy="3919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61098" y="6039294"/>
            <a:ext cx="556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*NWISMA </a:t>
            </a:r>
            <a:r>
              <a:rPr lang="en-US" dirty="0" err="1" smtClean="0"/>
              <a:t>incl</a:t>
            </a:r>
            <a:r>
              <a:rPr lang="en-US" dirty="0" smtClean="0"/>
              <a:t> ME, NH, VT, MA, 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 SWUDS STATUS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4038087"/>
              </p:ext>
            </p:extLst>
          </p:nvPr>
        </p:nvGraphicFramePr>
        <p:xfrm>
          <a:off x="685800" y="2141538"/>
          <a:ext cx="10131425" cy="364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61098" y="6039294"/>
            <a:ext cx="556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*NWISMA </a:t>
            </a:r>
            <a:r>
              <a:rPr lang="en-US" dirty="0" err="1" smtClean="0"/>
              <a:t>incl</a:t>
            </a:r>
            <a:r>
              <a:rPr lang="en-US" dirty="0" smtClean="0"/>
              <a:t> ME, NH, VT, MA, 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3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141538"/>
            <a:ext cx="4934754" cy="3649662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620555" y="255181"/>
            <a:ext cx="5196672" cy="553601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PSDB </a:t>
            </a:r>
            <a:r>
              <a:rPr lang="en-US" sz="2400" dirty="0"/>
              <a:t>OFR approved </a:t>
            </a:r>
            <a:r>
              <a:rPr lang="en-US" sz="2400" dirty="0" smtClean="0"/>
              <a:t>-- in </a:t>
            </a:r>
            <a:r>
              <a:rPr lang="en-US" sz="2400" dirty="0"/>
              <a:t>SPN</a:t>
            </a:r>
          </a:p>
          <a:p>
            <a:r>
              <a:rPr lang="en-US" sz="2400" dirty="0"/>
              <a:t>Documentation and data dictionary for the Public Supply Data Base (PSDB).</a:t>
            </a:r>
          </a:p>
          <a:p>
            <a:r>
              <a:rPr lang="en-US" sz="2400" dirty="0"/>
              <a:t>PSDB is national database of public-supply intakes, wells, distribution systems, and system to system </a:t>
            </a:r>
            <a:r>
              <a:rPr lang="en-US" sz="2400" dirty="0" smtClean="0"/>
              <a:t>information, PLUS--USGS info.  </a:t>
            </a:r>
            <a:endParaRPr lang="en-US" sz="2400" dirty="0"/>
          </a:p>
          <a:p>
            <a:r>
              <a:rPr lang="en-US" sz="2400" dirty="0" smtClean="0"/>
              <a:t>Source for SWUDS data templates.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288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fy15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Pull quarterly reports (looking for </a:t>
            </a:r>
            <a:r>
              <a:rPr lang="en-US" sz="2800" dirty="0" err="1" smtClean="0"/>
              <a:t>wdls</a:t>
            </a:r>
            <a:r>
              <a:rPr lang="en-US" sz="2800" dirty="0" smtClean="0"/>
              <a:t>/diversion—OK).</a:t>
            </a:r>
          </a:p>
          <a:p>
            <a:r>
              <a:rPr lang="en-US" sz="2800" dirty="0" smtClean="0"/>
              <a:t>Help people over SWUDS hurdles.</a:t>
            </a:r>
          </a:p>
          <a:p>
            <a:r>
              <a:rPr lang="en-US" sz="2800" dirty="0" smtClean="0"/>
              <a:t>Project Network.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0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04" y="2141538"/>
            <a:ext cx="4866216" cy="3649662"/>
          </a:xfrm>
        </p:spPr>
      </p:pic>
    </p:spTree>
    <p:extLst>
      <p:ext uri="{BB962C8B-B14F-4D97-AF65-F5344CB8AC3E}">
        <p14:creationId xmlns:p14="http://schemas.microsoft.com/office/powerpoint/2010/main" val="33169274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TC103457452[[fn=Celestial]]</Template>
  <TotalTime>562</TotalTime>
  <Words>277</Words>
  <Application>Microsoft Office PowerPoint</Application>
  <PresentationFormat>Widescreen</PresentationFormat>
  <Paragraphs>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Celestial</vt:lpstr>
      <vt:lpstr>NWC National Meeting</vt:lpstr>
      <vt:lpstr>Water Use Activities</vt:lpstr>
      <vt:lpstr>PS SWUDS</vt:lpstr>
      <vt:lpstr>Data Exchange—EPA ODW</vt:lpstr>
      <vt:lpstr>Ps swuds—STATUS of data entry (AUG, 2014)</vt:lpstr>
      <vt:lpstr>PS SWUDS STATUS</vt:lpstr>
      <vt:lpstr>Report</vt:lpstr>
      <vt:lpstr>fy15</vt:lpstr>
      <vt:lpstr>QUESTIONS</vt:lpstr>
    </vt:vector>
  </TitlesOfParts>
  <Company>US Geological Survey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NWC National Meeting</dc:title>
  <dc:creator>Maupin, Molly A.</dc:creator>
  <cp:lastModifiedBy>Maupin, Molly A.</cp:lastModifiedBy>
  <cp:revision>15</cp:revision>
  <dcterms:created xsi:type="dcterms:W3CDTF">2014-10-28T01:30:27Z</dcterms:created>
  <dcterms:modified xsi:type="dcterms:W3CDTF">2014-10-28T13:50:26Z</dcterms:modified>
</cp:coreProperties>
</file>