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447" r:id="rId2"/>
    <p:sldId id="451" r:id="rId3"/>
    <p:sldId id="455" r:id="rId4"/>
    <p:sldId id="448" r:id="rId5"/>
    <p:sldId id="474" r:id="rId6"/>
    <p:sldId id="457" r:id="rId7"/>
    <p:sldId id="459" r:id="rId8"/>
    <p:sldId id="470" r:id="rId9"/>
    <p:sldId id="461" r:id="rId10"/>
    <p:sldId id="467" r:id="rId11"/>
    <p:sldId id="471" r:id="rId12"/>
    <p:sldId id="473" r:id="rId13"/>
    <p:sldId id="454" r:id="rId14"/>
    <p:sldId id="469" r:id="rId15"/>
    <p:sldId id="466" r:id="rId16"/>
    <p:sldId id="464" r:id="rId17"/>
    <p:sldId id="463" r:id="rId18"/>
    <p:sldId id="462" r:id="rId19"/>
  </p:sldIdLst>
  <p:sldSz cx="9144000" cy="6858000" type="screen4x3"/>
  <p:notesSz cx="6997700" cy="92837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b="1" kern="1200">
        <a:solidFill>
          <a:schemeClr val="tx1"/>
        </a:solidFill>
        <a:latin typeface="Arial" charset="0"/>
        <a:ea typeface="+mn-ea"/>
        <a:cs typeface="+mn-cs"/>
      </a:defRPr>
    </a:lvl1pPr>
    <a:lvl2pPr marL="457200" algn="l" rtl="0" eaLnBrk="0" fontAlgn="base" hangingPunct="0">
      <a:spcBef>
        <a:spcPct val="0"/>
      </a:spcBef>
      <a:spcAft>
        <a:spcPct val="0"/>
      </a:spcAft>
      <a:defRPr sz="4000" b="1" kern="1200">
        <a:solidFill>
          <a:schemeClr val="tx1"/>
        </a:solidFill>
        <a:latin typeface="Arial" charset="0"/>
        <a:ea typeface="+mn-ea"/>
        <a:cs typeface="+mn-cs"/>
      </a:defRPr>
    </a:lvl2pPr>
    <a:lvl3pPr marL="914400" algn="l" rtl="0" eaLnBrk="0" fontAlgn="base" hangingPunct="0">
      <a:spcBef>
        <a:spcPct val="0"/>
      </a:spcBef>
      <a:spcAft>
        <a:spcPct val="0"/>
      </a:spcAft>
      <a:defRPr sz="4000" b="1" kern="1200">
        <a:solidFill>
          <a:schemeClr val="tx1"/>
        </a:solidFill>
        <a:latin typeface="Arial" charset="0"/>
        <a:ea typeface="+mn-ea"/>
        <a:cs typeface="+mn-cs"/>
      </a:defRPr>
    </a:lvl3pPr>
    <a:lvl4pPr marL="1371600" algn="l" rtl="0" eaLnBrk="0" fontAlgn="base" hangingPunct="0">
      <a:spcBef>
        <a:spcPct val="0"/>
      </a:spcBef>
      <a:spcAft>
        <a:spcPct val="0"/>
      </a:spcAft>
      <a:defRPr sz="4000" b="1" kern="1200">
        <a:solidFill>
          <a:schemeClr val="tx1"/>
        </a:solidFill>
        <a:latin typeface="Arial" charset="0"/>
        <a:ea typeface="+mn-ea"/>
        <a:cs typeface="+mn-cs"/>
      </a:defRPr>
    </a:lvl4pPr>
    <a:lvl5pPr marL="1828800" algn="l" rtl="0" eaLnBrk="0" fontAlgn="base" hangingPunct="0">
      <a:spcBef>
        <a:spcPct val="0"/>
      </a:spcBef>
      <a:spcAft>
        <a:spcPct val="0"/>
      </a:spcAft>
      <a:defRPr sz="4000" b="1" kern="1200">
        <a:solidFill>
          <a:schemeClr val="tx1"/>
        </a:solidFill>
        <a:latin typeface="Arial" charset="0"/>
        <a:ea typeface="+mn-ea"/>
        <a:cs typeface="+mn-cs"/>
      </a:defRPr>
    </a:lvl5pPr>
    <a:lvl6pPr marL="2286000" algn="l" defTabSz="914400" rtl="0" eaLnBrk="1" latinLnBrk="0" hangingPunct="1">
      <a:defRPr sz="4000" b="1" kern="1200">
        <a:solidFill>
          <a:schemeClr val="tx1"/>
        </a:solidFill>
        <a:latin typeface="Arial" charset="0"/>
        <a:ea typeface="+mn-ea"/>
        <a:cs typeface="+mn-cs"/>
      </a:defRPr>
    </a:lvl6pPr>
    <a:lvl7pPr marL="2743200" algn="l" defTabSz="914400" rtl="0" eaLnBrk="1" latinLnBrk="0" hangingPunct="1">
      <a:defRPr sz="4000" b="1" kern="1200">
        <a:solidFill>
          <a:schemeClr val="tx1"/>
        </a:solidFill>
        <a:latin typeface="Arial" charset="0"/>
        <a:ea typeface="+mn-ea"/>
        <a:cs typeface="+mn-cs"/>
      </a:defRPr>
    </a:lvl7pPr>
    <a:lvl8pPr marL="3200400" algn="l" defTabSz="914400" rtl="0" eaLnBrk="1" latinLnBrk="0" hangingPunct="1">
      <a:defRPr sz="4000" b="1" kern="1200">
        <a:solidFill>
          <a:schemeClr val="tx1"/>
        </a:solidFill>
        <a:latin typeface="Arial" charset="0"/>
        <a:ea typeface="+mn-ea"/>
        <a:cs typeface="+mn-cs"/>
      </a:defRPr>
    </a:lvl8pPr>
    <a:lvl9pPr marL="3657600" algn="l" defTabSz="914400" rtl="0" eaLnBrk="1" latinLnBrk="0" hangingPunct="1">
      <a:defRPr sz="4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F57"/>
    <a:srgbClr val="FFFF89"/>
    <a:srgbClr val="FFFF99"/>
    <a:srgbClr val="748703"/>
    <a:srgbClr val="FFE6CD"/>
    <a:srgbClr val="FFDBB7"/>
    <a:srgbClr val="00BC5E"/>
    <a:srgbClr val="D5AB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20535" autoAdjust="0"/>
    <p:restoredTop sz="81451" autoAdjust="0"/>
  </p:normalViewPr>
  <p:slideViewPr>
    <p:cSldViewPr>
      <p:cViewPr varScale="1">
        <p:scale>
          <a:sx n="117" d="100"/>
          <a:sy n="117" d="100"/>
        </p:scale>
        <p:origin x="-2334" y="-90"/>
      </p:cViewPr>
      <p:guideLst>
        <p:guide orient="horz" pos="4032"/>
        <p:guide orient="horz" pos="768"/>
        <p:guide pos="288"/>
        <p:guide pos="5472"/>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p:cViewPr varScale="1">
        <p:scale>
          <a:sx n="75" d="100"/>
          <a:sy n="75" d="100"/>
        </p:scale>
        <p:origin x="-1722" y="-90"/>
      </p:cViewPr>
      <p:guideLst>
        <p:guide orient="horz" pos="2924"/>
        <p:guide pos="220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499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1408" y="4409758"/>
            <a:ext cx="5134886" cy="4177665"/>
          </a:xfrm>
          <a:prstGeom prst="rect">
            <a:avLst/>
          </a:prstGeom>
          <a:noFill/>
          <a:ln w="12700">
            <a:noFill/>
            <a:miter lim="800000"/>
            <a:headEnd/>
            <a:tailEnd/>
          </a:ln>
        </p:spPr>
        <p:txBody>
          <a:bodyPr vert="horz" wrap="square" lIns="92278" tIns="45329" rIns="92278" bIns="453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3" name="Rectangle 3"/>
          <p:cNvSpPr>
            <a:spLocks noGrp="1" noRot="1" noChangeAspect="1" noChangeArrowheads="1" noTextEdit="1"/>
          </p:cNvSpPr>
          <p:nvPr>
            <p:ph type="sldImg" idx="2"/>
          </p:nvPr>
        </p:nvSpPr>
        <p:spPr bwMode="auto">
          <a:xfrm>
            <a:off x="1179513" y="696913"/>
            <a:ext cx="4641850" cy="34813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89606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04813" y="6083300"/>
            <a:ext cx="2016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4450" rIns="88900" bIns="44450">
            <a:spAutoFit/>
          </a:bodyPr>
          <a:lstStyle/>
          <a:p>
            <a:pPr defTabSz="885825"/>
            <a:r>
              <a:rPr lang="en-US" sz="1000" dirty="0">
                <a:solidFill>
                  <a:schemeClr val="bg1"/>
                </a:solidFill>
              </a:rPr>
              <a:t>U.S. Department of the Interior</a:t>
            </a:r>
          </a:p>
          <a:p>
            <a:pPr defTabSz="885825"/>
            <a:r>
              <a:rPr lang="en-US" sz="1000" dirty="0">
                <a:solidFill>
                  <a:schemeClr val="bg1"/>
                </a:solidFill>
              </a:rPr>
              <a:t>U.S. Geological Survey</a:t>
            </a:r>
          </a:p>
        </p:txBody>
      </p:sp>
      <p:pic>
        <p:nvPicPr>
          <p:cNvPr id="5" name="Picture 9" descr="ident_4_onscreen_png"/>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2"/>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104451"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97536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9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1921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305800" cy="4495800"/>
          </a:xfrm>
        </p:spPr>
        <p:txBody>
          <a:bodyPr/>
          <a:lstStyle/>
          <a:p>
            <a:pPr lvl="0"/>
            <a:endParaRPr lang="en-US" noProof="0" dirty="0" smtClean="0"/>
          </a:p>
        </p:txBody>
      </p:sp>
    </p:spTree>
    <p:extLst>
      <p:ext uri="{BB962C8B-B14F-4D97-AF65-F5344CB8AC3E}">
        <p14:creationId xmlns:p14="http://schemas.microsoft.com/office/powerpoint/2010/main" val="259341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9913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152400"/>
            <a:ext cx="83058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734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073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7552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311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03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505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692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886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768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1" descr="ident-small_4_onscreen_png"/>
          <p:cNvPicPr>
            <a:picLocks noChangeAspect="1" noChangeArrowheads="1"/>
          </p:cNvPicPr>
          <p:nvPr/>
        </p:nvPicPr>
        <p:blipFill>
          <a:blip r:embed="rId16">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86"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 id="2147484483" r:id="rId12"/>
    <p:sldLayoutId id="2147484484" r:id="rId13"/>
    <p:sldLayoutId id="2147484485" r:id="rId14"/>
  </p:sldLayoutIdLst>
  <p:txStyles>
    <p:title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73063" y="1530350"/>
            <a:ext cx="8305800" cy="2190750"/>
          </a:xfrm>
        </p:spPr>
        <p:txBody>
          <a:bodyPr/>
          <a:lstStyle/>
          <a:p>
            <a:r>
              <a:rPr lang="en-US" sz="4800" dirty="0" smtClean="0">
                <a:solidFill>
                  <a:srgbClr val="FFFF89"/>
                </a:solidFill>
              </a:rPr>
              <a:t>Upper Rio Grande </a:t>
            </a:r>
            <a:br>
              <a:rPr lang="en-US" sz="4800" dirty="0" smtClean="0">
                <a:solidFill>
                  <a:srgbClr val="FFFF89"/>
                </a:solidFill>
              </a:rPr>
            </a:br>
            <a:r>
              <a:rPr lang="en-US" sz="4800" dirty="0" smtClean="0">
                <a:solidFill>
                  <a:srgbClr val="FFFF89"/>
                </a:solidFill>
              </a:rPr>
              <a:t>Focus Area Study</a:t>
            </a:r>
            <a:r>
              <a:rPr lang="en-US" sz="3600" dirty="0" smtClean="0"/>
              <a:t/>
            </a:r>
            <a:br>
              <a:rPr lang="en-US" sz="3600" dirty="0" smtClean="0"/>
            </a:br>
            <a:endParaRPr lang="en-US" sz="3600" dirty="0" smtClean="0"/>
          </a:p>
        </p:txBody>
      </p:sp>
      <p:sp>
        <p:nvSpPr>
          <p:cNvPr id="3075" name="Rectangle 3"/>
          <p:cNvSpPr>
            <a:spLocks noGrp="1" noChangeArrowheads="1"/>
          </p:cNvSpPr>
          <p:nvPr>
            <p:ph type="subTitle" idx="1"/>
          </p:nvPr>
        </p:nvSpPr>
        <p:spPr>
          <a:xfrm>
            <a:off x="381000" y="5204966"/>
            <a:ext cx="8305800" cy="816322"/>
          </a:xfrm>
        </p:spPr>
        <p:txBody>
          <a:bodyPr/>
          <a:lstStyle/>
          <a:p>
            <a:pPr>
              <a:lnSpc>
                <a:spcPct val="80000"/>
              </a:lnSpc>
            </a:pPr>
            <a:r>
              <a:rPr lang="en-US" sz="1800" b="0" dirty="0" smtClean="0"/>
              <a:t>Matt Ely</a:t>
            </a:r>
          </a:p>
          <a:p>
            <a:pPr>
              <a:lnSpc>
                <a:spcPct val="80000"/>
              </a:lnSpc>
            </a:pPr>
            <a:r>
              <a:rPr lang="en-US" sz="1800" b="0" dirty="0" smtClean="0"/>
              <a:t>USGS New Mexico Water Science Center</a:t>
            </a:r>
          </a:p>
        </p:txBody>
      </p:sp>
      <p:sp>
        <p:nvSpPr>
          <p:cNvPr id="3076" name="TextBox 3"/>
          <p:cNvSpPr txBox="1">
            <a:spLocks noChangeArrowheads="1"/>
          </p:cNvSpPr>
          <p:nvPr/>
        </p:nvSpPr>
        <p:spPr bwMode="auto">
          <a:xfrm>
            <a:off x="409575" y="6059488"/>
            <a:ext cx="2227263" cy="400050"/>
          </a:xfrm>
          <a:prstGeom prst="rect">
            <a:avLst/>
          </a:prstGeom>
          <a:solidFill>
            <a:srgbClr val="002F5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Arial" charset="0"/>
              </a:defRPr>
            </a:lvl1pPr>
            <a:lvl2pPr marL="742950" indent="-285750">
              <a:defRPr sz="4000" b="1">
                <a:solidFill>
                  <a:schemeClr val="tx1"/>
                </a:solidFill>
                <a:latin typeface="Arial" charset="0"/>
              </a:defRPr>
            </a:lvl2pPr>
            <a:lvl3pPr marL="1143000" indent="-228600">
              <a:defRPr sz="4000" b="1">
                <a:solidFill>
                  <a:schemeClr val="tx1"/>
                </a:solidFill>
                <a:latin typeface="Arial" charset="0"/>
              </a:defRPr>
            </a:lvl3pPr>
            <a:lvl4pPr marL="1600200" indent="-228600">
              <a:defRPr sz="4000" b="1">
                <a:solidFill>
                  <a:schemeClr val="tx1"/>
                </a:solidFill>
                <a:latin typeface="Arial" charset="0"/>
              </a:defRPr>
            </a:lvl4pPr>
            <a:lvl5pPr marL="2057400" indent="-228600">
              <a:defRPr sz="4000" b="1">
                <a:solidFill>
                  <a:schemeClr val="tx1"/>
                </a:solidFill>
                <a:latin typeface="Arial" charset="0"/>
              </a:defRPr>
            </a:lvl5pPr>
            <a:lvl6pPr marL="2514600" indent="-228600" eaLnBrk="0" fontAlgn="base" hangingPunct="0">
              <a:spcBef>
                <a:spcPct val="0"/>
              </a:spcBef>
              <a:spcAft>
                <a:spcPct val="0"/>
              </a:spcAft>
              <a:defRPr sz="4000" b="1">
                <a:solidFill>
                  <a:schemeClr val="tx1"/>
                </a:solidFill>
                <a:latin typeface="Arial" charset="0"/>
              </a:defRPr>
            </a:lvl6pPr>
            <a:lvl7pPr marL="2971800" indent="-228600" eaLnBrk="0" fontAlgn="base" hangingPunct="0">
              <a:spcBef>
                <a:spcPct val="0"/>
              </a:spcBef>
              <a:spcAft>
                <a:spcPct val="0"/>
              </a:spcAft>
              <a:defRPr sz="4000" b="1">
                <a:solidFill>
                  <a:schemeClr val="tx1"/>
                </a:solidFill>
                <a:latin typeface="Arial" charset="0"/>
              </a:defRPr>
            </a:lvl7pPr>
            <a:lvl8pPr marL="3429000" indent="-228600" eaLnBrk="0" fontAlgn="base" hangingPunct="0">
              <a:spcBef>
                <a:spcPct val="0"/>
              </a:spcBef>
              <a:spcAft>
                <a:spcPct val="0"/>
              </a:spcAft>
              <a:defRPr sz="4000" b="1">
                <a:solidFill>
                  <a:schemeClr val="tx1"/>
                </a:solidFill>
                <a:latin typeface="Arial" charset="0"/>
              </a:defRPr>
            </a:lvl8pPr>
            <a:lvl9pPr marL="3886200" indent="-228600" eaLnBrk="0" fontAlgn="base" hangingPunct="0">
              <a:spcBef>
                <a:spcPct val="0"/>
              </a:spcBef>
              <a:spcAft>
                <a:spcPct val="0"/>
              </a:spcAft>
              <a:defRPr sz="4000" b="1">
                <a:solidFill>
                  <a:schemeClr val="tx1"/>
                </a:solidFill>
                <a:latin typeface="Arial" charset="0"/>
              </a:defRPr>
            </a:lvl9pPr>
          </a:lstStyle>
          <a:p>
            <a:r>
              <a:rPr lang="en-US" sz="1000" dirty="0">
                <a:solidFill>
                  <a:schemeClr val="bg1"/>
                </a:solidFill>
              </a:rPr>
              <a:t>U.S. Department of the Interior</a:t>
            </a:r>
          </a:p>
          <a:p>
            <a:r>
              <a:rPr lang="en-US" sz="1000" dirty="0">
                <a:solidFill>
                  <a:schemeClr val="bg1"/>
                </a:solidFill>
              </a:rPr>
              <a:t>U.S. Geological Survey</a:t>
            </a:r>
          </a:p>
        </p:txBody>
      </p:sp>
      <p:sp>
        <p:nvSpPr>
          <p:cNvPr id="5" name="Rectangle 3"/>
          <p:cNvSpPr txBox="1">
            <a:spLocks noChangeArrowheads="1"/>
          </p:cNvSpPr>
          <p:nvPr/>
        </p:nvSpPr>
        <p:spPr bwMode="auto">
          <a:xfrm>
            <a:off x="392113" y="3833664"/>
            <a:ext cx="8464550" cy="1179512"/>
          </a:xfrm>
          <a:prstGeom prst="rect">
            <a:avLst/>
          </a:prstGeom>
          <a:noFill/>
          <a:ln w="12700">
            <a:noFill/>
            <a:miter lim="800000"/>
            <a:headEnd/>
            <a:tailEnd/>
          </a:ln>
        </p:spPr>
        <p:txBody>
          <a:bodyPr lIns="90488" tIns="44450" rIns="90488" bIns="44450"/>
          <a:lstStyle/>
          <a:p>
            <a:pPr>
              <a:lnSpc>
                <a:spcPct val="80000"/>
              </a:lnSpc>
              <a:spcBef>
                <a:spcPct val="20000"/>
              </a:spcBef>
              <a:buClr>
                <a:srgbClr val="FFFF99"/>
              </a:buClr>
              <a:buSzPct val="125000"/>
              <a:buFont typeface="Wingdings" pitchFamily="2" charset="2"/>
              <a:buNone/>
              <a:defRPr/>
            </a:pPr>
            <a:r>
              <a:rPr lang="en-US" sz="2400" kern="0" dirty="0" smtClean="0">
                <a:solidFill>
                  <a:schemeClr val="bg1"/>
                </a:solidFill>
                <a:latin typeface="+mn-lt"/>
              </a:rPr>
              <a:t>NWC National Meeting</a:t>
            </a:r>
          </a:p>
          <a:p>
            <a:pPr>
              <a:lnSpc>
                <a:spcPct val="80000"/>
              </a:lnSpc>
              <a:spcBef>
                <a:spcPct val="20000"/>
              </a:spcBef>
              <a:buClr>
                <a:srgbClr val="FFFF99"/>
              </a:buClr>
              <a:buSzPct val="125000"/>
              <a:buFont typeface="Wingdings" pitchFamily="2" charset="2"/>
              <a:buNone/>
              <a:defRPr/>
            </a:pPr>
            <a:r>
              <a:rPr lang="en-US" sz="2400" kern="0" dirty="0">
                <a:solidFill>
                  <a:schemeClr val="bg1"/>
                </a:solidFill>
                <a:latin typeface="+mn-lt"/>
              </a:rPr>
              <a:t>USGS New Jersey WSC</a:t>
            </a:r>
          </a:p>
          <a:p>
            <a:pPr>
              <a:lnSpc>
                <a:spcPct val="80000"/>
              </a:lnSpc>
              <a:spcBef>
                <a:spcPct val="20000"/>
              </a:spcBef>
              <a:buClr>
                <a:srgbClr val="FFFF99"/>
              </a:buClr>
              <a:buSzPct val="125000"/>
              <a:buFont typeface="Wingdings" pitchFamily="2" charset="2"/>
              <a:buNone/>
              <a:defRPr/>
            </a:pPr>
            <a:r>
              <a:rPr lang="en-US" sz="2400" kern="0" dirty="0" smtClean="0">
                <a:solidFill>
                  <a:schemeClr val="bg1"/>
                </a:solidFill>
                <a:latin typeface="+mn-lt"/>
              </a:rPr>
              <a:t>October 28-30, 2014</a:t>
            </a:r>
            <a:endParaRPr lang="en-US" sz="2400" kern="0" dirty="0">
              <a:solidFill>
                <a:schemeClr val="bg1"/>
              </a:solidFill>
              <a:latin typeface="+mn-lt"/>
            </a:endParaRPr>
          </a:p>
        </p:txBody>
      </p:sp>
    </p:spTree>
    <p:extLst>
      <p:ext uri="{BB962C8B-B14F-4D97-AF65-F5344CB8AC3E}">
        <p14:creationId xmlns:p14="http://schemas.microsoft.com/office/powerpoint/2010/main" val="1807142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90" y="204789"/>
            <a:ext cx="8352420" cy="578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372200" y="6165304"/>
            <a:ext cx="1723549" cy="523220"/>
          </a:xfrm>
          <a:prstGeom prst="rect">
            <a:avLst/>
          </a:prstGeom>
          <a:noFill/>
        </p:spPr>
        <p:txBody>
          <a:bodyPr wrap="none" rtlCol="0">
            <a:spAutoFit/>
          </a:bodyPr>
          <a:lstStyle/>
          <a:p>
            <a:r>
              <a:rPr lang="en-US" sz="2800" dirty="0" smtClean="0">
                <a:solidFill>
                  <a:schemeClr val="bg1"/>
                </a:solidFill>
              </a:rPr>
              <a:t>SIM 3301</a:t>
            </a:r>
            <a:endParaRPr lang="en-US" sz="2800" dirty="0">
              <a:solidFill>
                <a:schemeClr val="bg1"/>
              </a:solidFill>
            </a:endParaRPr>
          </a:p>
        </p:txBody>
      </p:sp>
    </p:spTree>
    <p:extLst>
      <p:ext uri="{BB962C8B-B14F-4D97-AF65-F5344CB8AC3E}">
        <p14:creationId xmlns:p14="http://schemas.microsoft.com/office/powerpoint/2010/main" val="3195455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7" y="10269"/>
            <a:ext cx="5024628" cy="37719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9880" y="3086100"/>
            <a:ext cx="5024628" cy="3771900"/>
          </a:xfrm>
          <a:prstGeom prst="rect">
            <a:avLst/>
          </a:prstGeom>
        </p:spPr>
      </p:pic>
    </p:spTree>
    <p:extLst>
      <p:ext uri="{BB962C8B-B14F-4D97-AF65-F5344CB8AC3E}">
        <p14:creationId xmlns:p14="http://schemas.microsoft.com/office/powerpoint/2010/main" val="4174424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26" y="332656"/>
            <a:ext cx="8640748"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359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4000" dirty="0" smtClean="0"/>
              <a:t>RGTIHM</a:t>
            </a:r>
          </a:p>
        </p:txBody>
      </p:sp>
      <p:sp>
        <p:nvSpPr>
          <p:cNvPr id="16387" name="Content Placeholder 1"/>
          <p:cNvSpPr>
            <a:spLocks noGrp="1"/>
          </p:cNvSpPr>
          <p:nvPr>
            <p:ph idx="1"/>
          </p:nvPr>
        </p:nvSpPr>
        <p:spPr>
          <a:xfrm>
            <a:off x="143508" y="1232756"/>
            <a:ext cx="4504692" cy="4495800"/>
          </a:xfrm>
        </p:spPr>
        <p:txBody>
          <a:bodyPr/>
          <a:lstStyle/>
          <a:p>
            <a:pPr marL="342900" lvl="1" indent="-342900"/>
            <a:r>
              <a:rPr lang="en-US" altLang="en-US" dirty="0"/>
              <a:t>Develop an improved integrated hydrologic model to better understand the many factors affecting the conjunctive use of groundwater and surface-water resources in the </a:t>
            </a:r>
            <a:r>
              <a:rPr lang="en-US" altLang="en-US" dirty="0" smtClean="0"/>
              <a:t>Basins</a:t>
            </a:r>
            <a:endParaRPr lang="en-US" altLang="en-US" dirty="0"/>
          </a:p>
        </p:txBody>
      </p:sp>
      <p:pic>
        <p:nvPicPr>
          <p:cNvPr id="16388" name="Picture 3" descr="E:\workspace\projects\ETM_work\backup_active_work\presentations\model_area2.jpg"/>
          <p:cNvPicPr>
            <a:picLocks noChangeAspect="1" noChangeArrowheads="1"/>
          </p:cNvPicPr>
          <p:nvPr/>
        </p:nvPicPr>
        <p:blipFill>
          <a:blip r:embed="rId2">
            <a:extLst>
              <a:ext uri="{28A0092B-C50C-407E-A947-70E740481C1C}">
                <a14:useLocalDpi xmlns:a14="http://schemas.microsoft.com/office/drawing/2010/main" val="0"/>
              </a:ext>
            </a:extLst>
          </a:blip>
          <a:srcRect l="2245" t="1295" r="7343" b="3304"/>
          <a:stretch>
            <a:fillRect/>
          </a:stretch>
        </p:blipFill>
        <p:spPr bwMode="auto">
          <a:xfrm>
            <a:off x="4716016" y="480219"/>
            <a:ext cx="4319588" cy="58975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925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23" y="1953978"/>
            <a:ext cx="6380451" cy="3959298"/>
          </a:xfrm>
          <a:prstGeom prst="rect">
            <a:avLst/>
          </a:prstGeom>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6" y="404664"/>
            <a:ext cx="6599330" cy="167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4659" y="2225726"/>
            <a:ext cx="3027841" cy="4100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56003" y="6325459"/>
            <a:ext cx="1710725" cy="369332"/>
          </a:xfrm>
          <a:prstGeom prst="rect">
            <a:avLst/>
          </a:prstGeom>
          <a:noFill/>
        </p:spPr>
        <p:txBody>
          <a:bodyPr wrap="none" rtlCol="0">
            <a:spAutoFit/>
          </a:bodyPr>
          <a:lstStyle/>
          <a:p>
            <a:r>
              <a:rPr lang="en-US" sz="1800" dirty="0" smtClean="0">
                <a:solidFill>
                  <a:schemeClr val="bg1"/>
                </a:solidFill>
              </a:rPr>
              <a:t>WRIR 02-4235</a:t>
            </a:r>
            <a:endParaRPr lang="en-US" sz="1800" dirty="0">
              <a:solidFill>
                <a:schemeClr val="bg1"/>
              </a:solidFill>
            </a:endParaRPr>
          </a:p>
        </p:txBody>
      </p:sp>
    </p:spTree>
    <p:extLst>
      <p:ext uri="{BB962C8B-B14F-4D97-AF65-F5344CB8AC3E}">
        <p14:creationId xmlns:p14="http://schemas.microsoft.com/office/powerpoint/2010/main" val="2834510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Brackish Groundwater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331864"/>
            <a:ext cx="5220072" cy="5526135"/>
          </a:xfrm>
          <a:prstGeom prst="rect">
            <a:avLst/>
          </a:prstGeom>
        </p:spPr>
      </p:pic>
      <p:sp>
        <p:nvSpPr>
          <p:cNvPr id="4" name="TextBox 3"/>
          <p:cNvSpPr txBox="1"/>
          <p:nvPr/>
        </p:nvSpPr>
        <p:spPr>
          <a:xfrm>
            <a:off x="6613488" y="6417332"/>
            <a:ext cx="2480166" cy="369332"/>
          </a:xfrm>
          <a:prstGeom prst="rect">
            <a:avLst/>
          </a:prstGeom>
          <a:solidFill>
            <a:schemeClr val="bg1"/>
          </a:solidFill>
        </p:spPr>
        <p:txBody>
          <a:bodyPr wrap="none" rtlCol="0">
            <a:spAutoFit/>
          </a:bodyPr>
          <a:lstStyle/>
          <a:p>
            <a:r>
              <a:rPr lang="en-US" sz="1800" dirty="0" smtClean="0"/>
              <a:t>Sites with TDC or SC</a:t>
            </a:r>
            <a:endParaRPr lang="en-US" sz="1800" dirty="0"/>
          </a:p>
        </p:txBody>
      </p:sp>
      <p:grpSp>
        <p:nvGrpSpPr>
          <p:cNvPr id="7" name="Group 6"/>
          <p:cNvGrpSpPr/>
          <p:nvPr/>
        </p:nvGrpSpPr>
        <p:grpSpPr>
          <a:xfrm>
            <a:off x="107504" y="1412776"/>
            <a:ext cx="4980550" cy="2988332"/>
            <a:chOff x="107504" y="1088740"/>
            <a:chExt cx="4980550" cy="2988332"/>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88740"/>
              <a:ext cx="4980550" cy="2988332"/>
            </a:xfrm>
            <a:prstGeom prst="rect">
              <a:avLst/>
            </a:prstGeom>
          </p:spPr>
        </p:pic>
        <p:sp>
          <p:nvSpPr>
            <p:cNvPr id="6" name="TextBox 5"/>
            <p:cNvSpPr txBox="1"/>
            <p:nvPr/>
          </p:nvSpPr>
          <p:spPr>
            <a:xfrm>
              <a:off x="3398792" y="3762375"/>
              <a:ext cx="1563248" cy="261610"/>
            </a:xfrm>
            <a:prstGeom prst="rect">
              <a:avLst/>
            </a:prstGeom>
            <a:noFill/>
          </p:spPr>
          <p:txBody>
            <a:bodyPr wrap="none" rtlCol="0">
              <a:spAutoFit/>
            </a:bodyPr>
            <a:lstStyle/>
            <a:p>
              <a:r>
                <a:rPr lang="en-US" sz="1100" dirty="0" smtClean="0"/>
                <a:t>The New York Times</a:t>
              </a:r>
              <a:endParaRPr lang="en-US" sz="1100" dirty="0"/>
            </a:p>
          </p:txBody>
        </p:sp>
      </p:grpSp>
    </p:spTree>
    <p:extLst>
      <p:ext uri="{BB962C8B-B14F-4D97-AF65-F5344CB8AC3E}">
        <p14:creationId xmlns:p14="http://schemas.microsoft.com/office/powerpoint/2010/main" val="1568311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9512" y="152400"/>
            <a:ext cx="8820980" cy="1143000"/>
          </a:xfrm>
        </p:spPr>
        <p:txBody>
          <a:bodyPr/>
          <a:lstStyle/>
          <a:p>
            <a:r>
              <a:rPr lang="en-US" altLang="en-US" sz="4400" dirty="0" smtClean="0"/>
              <a:t>Potential Cooperators</a:t>
            </a:r>
          </a:p>
        </p:txBody>
      </p:sp>
      <p:sp>
        <p:nvSpPr>
          <p:cNvPr id="21507" name="Content Placeholder 3"/>
          <p:cNvSpPr>
            <a:spLocks noGrp="1"/>
          </p:cNvSpPr>
          <p:nvPr>
            <p:ph sz="half" idx="1"/>
          </p:nvPr>
        </p:nvSpPr>
        <p:spPr>
          <a:xfrm>
            <a:off x="215516" y="1333500"/>
            <a:ext cx="4152900" cy="4495800"/>
          </a:xfrm>
        </p:spPr>
        <p:txBody>
          <a:bodyPr/>
          <a:lstStyle/>
          <a:p>
            <a:pPr>
              <a:spcBef>
                <a:spcPct val="0"/>
              </a:spcBef>
              <a:spcAft>
                <a:spcPts val="600"/>
              </a:spcAft>
            </a:pPr>
            <a:r>
              <a:rPr lang="en-US" altLang="en-US" sz="2400" dirty="0" smtClean="0"/>
              <a:t>Federal</a:t>
            </a:r>
          </a:p>
          <a:p>
            <a:pPr marL="685800" lvl="1">
              <a:spcBef>
                <a:spcPct val="0"/>
              </a:spcBef>
              <a:spcAft>
                <a:spcPts val="400"/>
              </a:spcAft>
            </a:pPr>
            <a:r>
              <a:rPr lang="en-US" altLang="en-US" sz="1600" dirty="0"/>
              <a:t>U.S. Army Corps of </a:t>
            </a:r>
            <a:r>
              <a:rPr lang="en-US" altLang="en-US" sz="1600" dirty="0" smtClean="0"/>
              <a:t>Engineers</a:t>
            </a:r>
          </a:p>
          <a:p>
            <a:pPr marL="685800" lvl="1">
              <a:spcBef>
                <a:spcPct val="0"/>
              </a:spcBef>
              <a:spcAft>
                <a:spcPts val="400"/>
              </a:spcAft>
            </a:pPr>
            <a:r>
              <a:rPr lang="en-US" altLang="en-US" sz="1600" dirty="0" smtClean="0"/>
              <a:t>U.S. Bureau of Reclamation</a:t>
            </a:r>
          </a:p>
          <a:p>
            <a:pPr marL="685800" lvl="1">
              <a:spcBef>
                <a:spcPct val="0"/>
              </a:spcBef>
              <a:spcAft>
                <a:spcPts val="400"/>
              </a:spcAft>
            </a:pPr>
            <a:r>
              <a:rPr lang="en-US" altLang="en-US" sz="1600" dirty="0" smtClean="0"/>
              <a:t>U.S</a:t>
            </a:r>
            <a:r>
              <a:rPr lang="en-US" altLang="en-US" sz="1600" dirty="0"/>
              <a:t>. Fish and Wildlife </a:t>
            </a:r>
            <a:r>
              <a:rPr lang="en-US" altLang="en-US" sz="1600" dirty="0" smtClean="0"/>
              <a:t>Service</a:t>
            </a:r>
          </a:p>
          <a:p>
            <a:pPr marL="685800" lvl="1">
              <a:spcBef>
                <a:spcPct val="0"/>
              </a:spcBef>
              <a:spcAft>
                <a:spcPts val="400"/>
              </a:spcAft>
            </a:pPr>
            <a:r>
              <a:rPr lang="en-US" altLang="en-US" sz="1600" dirty="0"/>
              <a:t>U.S. Geological </a:t>
            </a:r>
            <a:r>
              <a:rPr lang="en-US" altLang="en-US" sz="1600" dirty="0" smtClean="0"/>
              <a:t>Survey</a:t>
            </a:r>
          </a:p>
          <a:p>
            <a:pPr marL="685800" lvl="1">
              <a:spcBef>
                <a:spcPct val="0"/>
              </a:spcBef>
              <a:spcAft>
                <a:spcPts val="400"/>
              </a:spcAft>
            </a:pPr>
            <a:r>
              <a:rPr lang="en-US" altLang="en-US" sz="1600" dirty="0" smtClean="0"/>
              <a:t>International Boundary and </a:t>
            </a:r>
            <a:endParaRPr lang="en-US" altLang="en-US" sz="1600" dirty="0" smtClean="0"/>
          </a:p>
          <a:p>
            <a:pPr marL="685800" lvl="1">
              <a:spcBef>
                <a:spcPct val="0"/>
              </a:spcBef>
              <a:spcAft>
                <a:spcPts val="400"/>
              </a:spcAft>
            </a:pPr>
            <a:r>
              <a:rPr lang="en-US" altLang="en-US" sz="1600" dirty="0" smtClean="0"/>
              <a:t>Water </a:t>
            </a:r>
            <a:r>
              <a:rPr lang="en-US" altLang="en-US" sz="1600" dirty="0" smtClean="0"/>
              <a:t>Commission – U.S. Section</a:t>
            </a:r>
            <a:endParaRPr lang="en-US" altLang="en-US" sz="2000" dirty="0" smtClean="0"/>
          </a:p>
          <a:p>
            <a:pPr marL="457200">
              <a:spcBef>
                <a:spcPts val="0"/>
              </a:spcBef>
              <a:spcAft>
                <a:spcPts val="600"/>
              </a:spcAft>
              <a:defRPr/>
            </a:pPr>
            <a:r>
              <a:rPr lang="en-US" sz="2400" dirty="0"/>
              <a:t>Local</a:t>
            </a:r>
          </a:p>
          <a:p>
            <a:pPr marL="914400" lvl="1">
              <a:spcBef>
                <a:spcPts val="0"/>
              </a:spcBef>
              <a:spcAft>
                <a:spcPts val="400"/>
              </a:spcAft>
              <a:defRPr/>
            </a:pPr>
            <a:r>
              <a:rPr lang="en-US" sz="1600" dirty="0"/>
              <a:t>Irrigation Districts</a:t>
            </a:r>
          </a:p>
          <a:p>
            <a:pPr marL="914400" lvl="1">
              <a:spcBef>
                <a:spcPts val="0"/>
              </a:spcBef>
              <a:spcAft>
                <a:spcPts val="400"/>
              </a:spcAft>
              <a:defRPr/>
            </a:pPr>
            <a:r>
              <a:rPr lang="en-US" sz="1600" dirty="0"/>
              <a:t>Water Utilities</a:t>
            </a:r>
          </a:p>
          <a:p>
            <a:pPr marL="914400" lvl="1">
              <a:spcBef>
                <a:spcPts val="0"/>
              </a:spcBef>
              <a:spcAft>
                <a:spcPts val="400"/>
              </a:spcAft>
              <a:defRPr/>
            </a:pPr>
            <a:r>
              <a:rPr lang="en-US" sz="1600" dirty="0"/>
              <a:t>Rio Grande Water Users Association</a:t>
            </a:r>
          </a:p>
          <a:p>
            <a:pPr marL="914400" lvl="1">
              <a:spcBef>
                <a:spcPts val="0"/>
              </a:spcBef>
              <a:spcAft>
                <a:spcPts val="400"/>
              </a:spcAft>
              <a:defRPr/>
            </a:pPr>
            <a:r>
              <a:rPr lang="en-US" sz="1600" dirty="0" smtClean="0"/>
              <a:t>Lower </a:t>
            </a:r>
            <a:r>
              <a:rPr lang="en-US" sz="1600" dirty="0"/>
              <a:t>Rio Grande Water Users </a:t>
            </a:r>
            <a:r>
              <a:rPr lang="en-US" sz="1600" dirty="0" smtClean="0"/>
              <a:t>Organization</a:t>
            </a:r>
            <a:endParaRPr lang="en-US" sz="2400" dirty="0" smtClean="0"/>
          </a:p>
        </p:txBody>
      </p:sp>
      <p:sp>
        <p:nvSpPr>
          <p:cNvPr id="5" name="Content Placeholder 4"/>
          <p:cNvSpPr>
            <a:spLocks noGrp="1"/>
          </p:cNvSpPr>
          <p:nvPr>
            <p:ph sz="half" idx="2"/>
          </p:nvPr>
        </p:nvSpPr>
        <p:spPr>
          <a:xfrm>
            <a:off x="4191000" y="1333500"/>
            <a:ext cx="4724400" cy="4975820"/>
          </a:xfrm>
        </p:spPr>
        <p:txBody>
          <a:bodyPr/>
          <a:lstStyle/>
          <a:p>
            <a:pPr marL="457200">
              <a:spcBef>
                <a:spcPts val="0"/>
              </a:spcBef>
              <a:spcAft>
                <a:spcPts val="600"/>
              </a:spcAft>
              <a:defRPr/>
            </a:pPr>
            <a:r>
              <a:rPr lang="en-US" sz="2400" dirty="0" smtClean="0"/>
              <a:t>Mexico</a:t>
            </a:r>
          </a:p>
          <a:p>
            <a:pPr marL="914400" lvl="1">
              <a:spcBef>
                <a:spcPts val="0"/>
              </a:spcBef>
              <a:spcAft>
                <a:spcPts val="400"/>
              </a:spcAft>
              <a:defRPr/>
            </a:pPr>
            <a:r>
              <a:rPr lang="es-ES" sz="1600" dirty="0" smtClean="0"/>
              <a:t>Comision Internacional de Limites y Aquas - Seccion Mexicana</a:t>
            </a:r>
          </a:p>
          <a:p>
            <a:pPr>
              <a:spcBef>
                <a:spcPct val="0"/>
              </a:spcBef>
              <a:spcAft>
                <a:spcPts val="600"/>
              </a:spcAft>
            </a:pPr>
            <a:r>
              <a:rPr lang="en-US" altLang="en-US" sz="2400" dirty="0" smtClean="0"/>
              <a:t>Tribal</a:t>
            </a:r>
          </a:p>
          <a:p>
            <a:pPr>
              <a:spcBef>
                <a:spcPct val="0"/>
              </a:spcBef>
              <a:spcAft>
                <a:spcPts val="600"/>
              </a:spcAft>
            </a:pPr>
            <a:r>
              <a:rPr lang="en-US" altLang="en-US" sz="2400" dirty="0" smtClean="0"/>
              <a:t>State</a:t>
            </a:r>
            <a:endParaRPr lang="en-US" altLang="en-US" sz="2400" dirty="0"/>
          </a:p>
          <a:p>
            <a:pPr marL="685800" lvl="1">
              <a:spcBef>
                <a:spcPct val="0"/>
              </a:spcBef>
              <a:spcAft>
                <a:spcPts val="400"/>
              </a:spcAft>
            </a:pPr>
            <a:r>
              <a:rPr lang="en-US" altLang="en-US" sz="1600" dirty="0"/>
              <a:t>Rio Grande Compact Commission – CO, NM, TX</a:t>
            </a:r>
          </a:p>
          <a:p>
            <a:pPr marL="685800" lvl="1">
              <a:spcBef>
                <a:spcPct val="0"/>
              </a:spcBef>
              <a:spcAft>
                <a:spcPts val="400"/>
              </a:spcAft>
            </a:pPr>
            <a:r>
              <a:rPr lang="en-US" altLang="en-US" sz="1600" dirty="0"/>
              <a:t>Colorado Division of Water Resources</a:t>
            </a:r>
          </a:p>
          <a:p>
            <a:pPr marL="685800" lvl="1">
              <a:spcBef>
                <a:spcPct val="0"/>
              </a:spcBef>
              <a:spcAft>
                <a:spcPts val="400"/>
              </a:spcAft>
            </a:pPr>
            <a:r>
              <a:rPr lang="en-US" altLang="en-US" sz="1600" dirty="0" smtClean="0"/>
              <a:t>New </a:t>
            </a:r>
            <a:r>
              <a:rPr lang="en-US" altLang="en-US" sz="1600" dirty="0"/>
              <a:t>Mexico Office of the State Engineer</a:t>
            </a:r>
          </a:p>
          <a:p>
            <a:pPr marL="685800" lvl="1">
              <a:spcBef>
                <a:spcPct val="0"/>
              </a:spcBef>
              <a:spcAft>
                <a:spcPts val="400"/>
              </a:spcAft>
            </a:pPr>
            <a:r>
              <a:rPr lang="en-US" altLang="en-US" sz="1600" dirty="0"/>
              <a:t>New Mexico Interstate Stream </a:t>
            </a:r>
            <a:r>
              <a:rPr lang="en-US" altLang="en-US" sz="1600" dirty="0" smtClean="0"/>
              <a:t>Commission</a:t>
            </a:r>
          </a:p>
          <a:p>
            <a:pPr marL="685800" lvl="1">
              <a:spcBef>
                <a:spcPct val="0"/>
              </a:spcBef>
              <a:spcAft>
                <a:spcPts val="400"/>
              </a:spcAft>
            </a:pPr>
            <a:r>
              <a:rPr lang="en-US" altLang="en-US" sz="1600" dirty="0"/>
              <a:t>Texas Commission on Environmental </a:t>
            </a:r>
            <a:r>
              <a:rPr lang="en-US" altLang="en-US" sz="1600" dirty="0" smtClean="0"/>
              <a:t>Quality </a:t>
            </a:r>
            <a:endParaRPr lang="en-US" altLang="en-US" sz="1600" dirty="0"/>
          </a:p>
          <a:p>
            <a:pPr marL="685800" lvl="1">
              <a:spcBef>
                <a:spcPct val="0"/>
              </a:spcBef>
              <a:spcAft>
                <a:spcPts val="400"/>
              </a:spcAft>
            </a:pPr>
            <a:r>
              <a:rPr lang="en-US" altLang="en-US" sz="1600" dirty="0"/>
              <a:t>Texas Water Development Board</a:t>
            </a:r>
          </a:p>
          <a:p>
            <a:pPr marL="685800" lvl="1">
              <a:spcBef>
                <a:spcPct val="0"/>
              </a:spcBef>
              <a:spcAft>
                <a:spcPts val="400"/>
              </a:spcAft>
            </a:pPr>
            <a:r>
              <a:rPr lang="en-US" altLang="en-US" sz="1600" dirty="0" smtClean="0"/>
              <a:t>Water </a:t>
            </a:r>
            <a:r>
              <a:rPr lang="en-US" altLang="en-US" sz="1600" dirty="0"/>
              <a:t>Resource Research </a:t>
            </a:r>
            <a:r>
              <a:rPr lang="en-US" altLang="en-US" sz="1600" dirty="0" smtClean="0"/>
              <a:t>Institutes</a:t>
            </a:r>
            <a:endParaRPr lang="en-US" altLang="en-US" sz="1600" dirty="0"/>
          </a:p>
        </p:txBody>
      </p:sp>
    </p:spTree>
    <p:extLst>
      <p:ext uri="{BB962C8B-B14F-4D97-AF65-F5344CB8AC3E}">
        <p14:creationId xmlns:p14="http://schemas.microsoft.com/office/powerpoint/2010/main" val="2495838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Study Team Personnel</a:t>
            </a:r>
            <a:endParaRPr lang="en-US" sz="4400" dirty="0"/>
          </a:p>
        </p:txBody>
      </p:sp>
      <p:sp>
        <p:nvSpPr>
          <p:cNvPr id="3" name="Content Placeholder 2"/>
          <p:cNvSpPr>
            <a:spLocks noGrp="1"/>
          </p:cNvSpPr>
          <p:nvPr>
            <p:ph idx="1"/>
          </p:nvPr>
        </p:nvSpPr>
        <p:spPr>
          <a:xfrm>
            <a:off x="431540" y="1299592"/>
            <a:ext cx="6757628" cy="5117740"/>
          </a:xfrm>
          <a:solidFill>
            <a:srgbClr val="002F57"/>
          </a:solidFill>
        </p:spPr>
        <p:txBody>
          <a:bodyPr/>
          <a:lstStyle/>
          <a:p>
            <a:r>
              <a:rPr lang="en-US" dirty="0" smtClean="0"/>
              <a:t>Colorado </a:t>
            </a:r>
            <a:r>
              <a:rPr lang="en-US" dirty="0"/>
              <a:t>Water Science Center</a:t>
            </a:r>
          </a:p>
          <a:p>
            <a:pPr lvl="1"/>
            <a:r>
              <a:rPr lang="en-US" dirty="0"/>
              <a:t>Tammy Ivahnenko</a:t>
            </a:r>
          </a:p>
          <a:p>
            <a:r>
              <a:rPr lang="en-US" dirty="0"/>
              <a:t>New Mexico Water Science Center</a:t>
            </a:r>
          </a:p>
          <a:p>
            <a:pPr lvl="1"/>
            <a:r>
              <a:rPr lang="en-US" dirty="0" smtClean="0"/>
              <a:t>Jeff Cordova</a:t>
            </a:r>
          </a:p>
          <a:p>
            <a:pPr lvl="1"/>
            <a:r>
              <a:rPr lang="en-US" dirty="0" smtClean="0"/>
              <a:t>Jesse </a:t>
            </a:r>
            <a:r>
              <a:rPr lang="en-US" dirty="0"/>
              <a:t>D</a:t>
            </a:r>
            <a:r>
              <a:rPr lang="en-US" dirty="0" smtClean="0"/>
              <a:t>riscoll</a:t>
            </a:r>
            <a:endParaRPr lang="en-US" dirty="0"/>
          </a:p>
          <a:p>
            <a:pPr lvl="1"/>
            <a:r>
              <a:rPr lang="en-US" dirty="0" smtClean="0"/>
              <a:t>Matt Ely</a:t>
            </a:r>
          </a:p>
          <a:p>
            <a:r>
              <a:rPr lang="en-US" dirty="0" smtClean="0"/>
              <a:t>Texas </a:t>
            </a:r>
            <a:r>
              <a:rPr lang="en-US" dirty="0"/>
              <a:t>Water Science Center</a:t>
            </a:r>
          </a:p>
          <a:p>
            <a:pPr lvl="1"/>
            <a:r>
              <a:rPr lang="en-US" dirty="0" smtClean="0"/>
              <a:t>Tom Burley</a:t>
            </a:r>
          </a:p>
          <a:p>
            <a:pPr lvl="1"/>
            <a:r>
              <a:rPr lang="en-US" dirty="0" smtClean="0"/>
              <a:t>Natalie Houston</a:t>
            </a:r>
          </a:p>
          <a:p>
            <a:pPr lvl="1"/>
            <a:r>
              <a:rPr lang="en-US" dirty="0" smtClean="0"/>
              <a:t>Daniel Pearson</a:t>
            </a:r>
          </a:p>
        </p:txBody>
      </p:sp>
      <p:pic>
        <p:nvPicPr>
          <p:cNvPr id="4" name="Picture 4" descr="ident-small_4_onscreen_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7425444" y="6093296"/>
            <a:ext cx="1143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481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1" y="-8265"/>
            <a:ext cx="9144000" cy="6858000"/>
          </a:xfrm>
          <a:prstGeom prst="rect">
            <a:avLst/>
          </a:prstGeom>
        </p:spPr>
      </p:pic>
      <p:pic>
        <p:nvPicPr>
          <p:cNvPr id="3" name="Picture 5" descr="ident-small_4_onscreen_png"/>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476672" y="6093296"/>
            <a:ext cx="1143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39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750" y="-3188"/>
            <a:ext cx="5299363" cy="6858000"/>
          </a:xfrm>
          <a:prstGeom prst="rect">
            <a:avLst/>
          </a:prstGeom>
        </p:spPr>
      </p:pic>
      <p:sp>
        <p:nvSpPr>
          <p:cNvPr id="6" name="Title 5"/>
          <p:cNvSpPr>
            <a:spLocks noGrp="1"/>
          </p:cNvSpPr>
          <p:nvPr>
            <p:ph type="title"/>
          </p:nvPr>
        </p:nvSpPr>
        <p:spPr>
          <a:xfrm>
            <a:off x="71500" y="152400"/>
            <a:ext cx="3768250" cy="1143000"/>
          </a:xfrm>
        </p:spPr>
        <p:txBody>
          <a:bodyPr/>
          <a:lstStyle/>
          <a:p>
            <a:r>
              <a:rPr lang="en-US" dirty="0" smtClean="0"/>
              <a:t>URG Study Area</a:t>
            </a:r>
            <a:endParaRPr lang="en-US" dirty="0"/>
          </a:p>
        </p:txBody>
      </p:sp>
      <p:sp>
        <p:nvSpPr>
          <p:cNvPr id="7" name="Content Placeholder 6"/>
          <p:cNvSpPr>
            <a:spLocks noGrp="1"/>
          </p:cNvSpPr>
          <p:nvPr>
            <p:ph idx="1"/>
          </p:nvPr>
        </p:nvSpPr>
        <p:spPr>
          <a:xfrm>
            <a:off x="215516" y="1371600"/>
            <a:ext cx="3458750" cy="4495800"/>
          </a:xfrm>
        </p:spPr>
        <p:txBody>
          <a:bodyPr/>
          <a:lstStyle/>
          <a:p>
            <a:r>
              <a:rPr lang="en-US" sz="2400" dirty="0" smtClean="0"/>
              <a:t>Colorado, New Mexico, and </a:t>
            </a:r>
            <a:r>
              <a:rPr lang="en-US" sz="2400" dirty="0" smtClean="0"/>
              <a:t>Texas </a:t>
            </a:r>
            <a:r>
              <a:rPr lang="en-US" sz="1200" dirty="0" smtClean="0"/>
              <a:t>(and Mexico)</a:t>
            </a:r>
            <a:endParaRPr lang="en-US" sz="1200" dirty="0" smtClean="0"/>
          </a:p>
          <a:p>
            <a:r>
              <a:rPr lang="en-US" sz="2400" dirty="0" smtClean="0"/>
              <a:t>670 miles draining about 46,000 sq mi</a:t>
            </a:r>
          </a:p>
          <a:p>
            <a:r>
              <a:rPr lang="en-US" sz="2400" dirty="0"/>
              <a:t>Located in the Southern Rocky Mountains and Basin and Range physiographic provinces</a:t>
            </a:r>
          </a:p>
        </p:txBody>
      </p:sp>
    </p:spTree>
    <p:extLst>
      <p:ext uri="{BB962C8B-B14F-4D97-AF65-F5344CB8AC3E}">
        <p14:creationId xmlns:p14="http://schemas.microsoft.com/office/powerpoint/2010/main" val="1535343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4400" dirty="0" smtClean="0"/>
              <a:t>Motivation</a:t>
            </a:r>
          </a:p>
        </p:txBody>
      </p:sp>
      <p:pic>
        <p:nvPicPr>
          <p:cNvPr id="9" name="Picture 2" descr="C:\Users\iferguson\Desktop\RGP\NGWA\Images\Pecan.jpg"/>
          <p:cNvPicPr>
            <a:picLocks noChangeAspect="1" noChangeArrowheads="1"/>
          </p:cNvPicPr>
          <p:nvPr/>
        </p:nvPicPr>
        <p:blipFill>
          <a:blip r:embed="rId2">
            <a:extLst>
              <a:ext uri="{28A0092B-C50C-407E-A947-70E740481C1C}">
                <a14:useLocalDpi xmlns:a14="http://schemas.microsoft.com/office/drawing/2010/main" val="0"/>
              </a:ext>
            </a:extLst>
          </a:blip>
          <a:srcRect r="23386"/>
          <a:stretch>
            <a:fillRect/>
          </a:stretch>
        </p:blipFill>
        <p:spPr bwMode="auto">
          <a:xfrm>
            <a:off x="1671972" y="3233738"/>
            <a:ext cx="3760788" cy="2743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C:\Users\iferguson\Desktop\RGP\NGWA\Images\trick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197" y="3429000"/>
            <a:ext cx="4244975" cy="2743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772" y="3657600"/>
            <a:ext cx="4165600" cy="2743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l="964" t="13776" r="22816" b="16223"/>
          <a:stretch>
            <a:fillRect/>
          </a:stretch>
        </p:blipFill>
        <p:spPr bwMode="auto">
          <a:xfrm>
            <a:off x="3141997" y="3886200"/>
            <a:ext cx="4778375" cy="2743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57200" y="1304764"/>
            <a:ext cx="8553450" cy="1815882"/>
          </a:xfrm>
          <a:prstGeom prst="rect">
            <a:avLst/>
          </a:prstGeom>
          <a:noFill/>
        </p:spPr>
        <p:txBody>
          <a:bodyPr>
            <a:spAutoFit/>
          </a:bodyPr>
          <a:lstStyle/>
          <a:p>
            <a:pPr marL="457200" indent="-457200">
              <a:spcBef>
                <a:spcPts val="0"/>
              </a:spcBef>
              <a:spcAft>
                <a:spcPts val="2400"/>
              </a:spcAft>
              <a:buClr>
                <a:srgbClr val="FFFF99"/>
              </a:buClr>
              <a:buFont typeface="Wingdings" panose="05000000000000000000" pitchFamily="2" charset="2"/>
              <a:buChar char="§"/>
              <a:defRPr/>
            </a:pPr>
            <a:r>
              <a:rPr lang="en-US" sz="2800" kern="0" dirty="0">
                <a:solidFill>
                  <a:srgbClr val="FFFFFF"/>
                </a:solidFill>
              </a:rPr>
              <a:t>Recent changes in climate, water demand, and water management are placing increased pressure on the Basins’ limited water resources</a:t>
            </a:r>
          </a:p>
        </p:txBody>
      </p:sp>
    </p:spTree>
    <p:extLst>
      <p:ext uri="{BB962C8B-B14F-4D97-AF65-F5344CB8AC3E}">
        <p14:creationId xmlns:p14="http://schemas.microsoft.com/office/powerpoint/2010/main" val="1419198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0411" y="3090878"/>
            <a:ext cx="5023589" cy="376712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030187" cy="3772070"/>
          </a:xfrm>
          <a:prstGeom prst="rect">
            <a:avLst/>
          </a:prstGeom>
        </p:spPr>
      </p:pic>
      <p:sp>
        <p:nvSpPr>
          <p:cNvPr id="3" name="TextBox 2"/>
          <p:cNvSpPr txBox="1"/>
          <p:nvPr/>
        </p:nvSpPr>
        <p:spPr>
          <a:xfrm>
            <a:off x="755576" y="3248850"/>
            <a:ext cx="3541354" cy="523220"/>
          </a:xfrm>
          <a:prstGeom prst="rect">
            <a:avLst/>
          </a:prstGeom>
          <a:noFill/>
        </p:spPr>
        <p:txBody>
          <a:bodyPr wrap="none" rtlCol="0">
            <a:spAutoFit/>
          </a:bodyPr>
          <a:lstStyle/>
          <a:p>
            <a:r>
              <a:rPr lang="en-US" sz="2800" dirty="0" smtClean="0"/>
              <a:t>Rio Sand, May 2014</a:t>
            </a:r>
            <a:endParaRPr lang="en-US" sz="2800" dirty="0"/>
          </a:p>
        </p:txBody>
      </p:sp>
      <p:sp>
        <p:nvSpPr>
          <p:cNvPr id="5" name="TextBox 4"/>
          <p:cNvSpPr txBox="1"/>
          <p:nvPr/>
        </p:nvSpPr>
        <p:spPr>
          <a:xfrm>
            <a:off x="4601841" y="6334074"/>
            <a:ext cx="4060727" cy="523220"/>
          </a:xfrm>
          <a:prstGeom prst="rect">
            <a:avLst/>
          </a:prstGeom>
          <a:noFill/>
        </p:spPr>
        <p:txBody>
          <a:bodyPr wrap="none" rtlCol="0">
            <a:spAutoFit/>
          </a:bodyPr>
          <a:lstStyle/>
          <a:p>
            <a:r>
              <a:rPr lang="en-US" sz="2800" dirty="0" smtClean="0"/>
              <a:t>Rio Grande, June 2014</a:t>
            </a:r>
            <a:endParaRPr lang="en-US" sz="2800" dirty="0"/>
          </a:p>
        </p:txBody>
      </p:sp>
    </p:spTree>
    <p:extLst>
      <p:ext uri="{BB962C8B-B14F-4D97-AF65-F5344CB8AC3E}">
        <p14:creationId xmlns:p14="http://schemas.microsoft.com/office/powerpoint/2010/main" val="1719242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0300" y="9635"/>
            <a:ext cx="6444208" cy="483315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 y="3104963"/>
            <a:ext cx="5008510" cy="375638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6889" y="4102934"/>
            <a:ext cx="4137620" cy="2758413"/>
          </a:xfrm>
          <a:prstGeom prst="rect">
            <a:avLst/>
          </a:prstGeom>
        </p:spPr>
      </p:pic>
    </p:spTree>
    <p:extLst>
      <p:ext uri="{BB962C8B-B14F-4D97-AF65-F5344CB8AC3E}">
        <p14:creationId xmlns:p14="http://schemas.microsoft.com/office/powerpoint/2010/main" val="1397313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Rio Grande Water Use </a:t>
            </a:r>
            <a:br>
              <a:rPr lang="en-US" sz="4400" dirty="0" smtClean="0"/>
            </a:br>
            <a:r>
              <a:rPr lang="en-US" sz="4400" dirty="0" smtClean="0"/>
              <a:t>in New Mexico</a:t>
            </a: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22" y="1417274"/>
            <a:ext cx="5724636" cy="327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178" y="3534578"/>
            <a:ext cx="5394695" cy="324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334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Rio Grande Water Use </a:t>
            </a:r>
            <a:br>
              <a:rPr lang="en-US" sz="4400" dirty="0" smtClean="0"/>
            </a:br>
            <a:r>
              <a:rPr lang="en-US" sz="4400" dirty="0" smtClean="0"/>
              <a:t>in New Mexico</a:t>
            </a:r>
            <a:endParaRPr lang="en-US" sz="4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961" y="1160748"/>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988" y="4005064"/>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584176"/>
            <a:ext cx="3867894" cy="5157192"/>
          </a:xfrm>
          <a:prstGeom prst="rect">
            <a:avLst/>
          </a:prstGeom>
        </p:spPr>
      </p:pic>
      <p:pic>
        <p:nvPicPr>
          <p:cNvPr id="6" name="Picture 5" descr="ident-small_4_onscreen_png"/>
          <p:cNvPicPr>
            <a:picLocks noChangeAspect="1" noChangeArrowheads="1"/>
          </p:cNvPicPr>
          <p:nvPr/>
        </p:nvPicPr>
        <p:blipFill>
          <a:blip r:embed="rId5" cstate="print">
            <a:lum bright="-100000"/>
            <a:extLst>
              <a:ext uri="{28A0092B-C50C-407E-A947-70E740481C1C}">
                <a14:useLocalDpi xmlns:a14="http://schemas.microsoft.com/office/drawing/2010/main" val="0"/>
              </a:ext>
            </a:extLst>
          </a:blip>
          <a:srcRect/>
          <a:stretch>
            <a:fillRect/>
          </a:stretch>
        </p:blipFill>
        <p:spPr bwMode="auto">
          <a:xfrm>
            <a:off x="251520" y="6354324"/>
            <a:ext cx="1143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01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24500" y="1052736"/>
            <a:ext cx="4572508" cy="5480810"/>
            <a:chOff x="179512" y="296652"/>
            <a:chExt cx="4572508" cy="548081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6652"/>
              <a:ext cx="4572508" cy="501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7012" y="5377352"/>
              <a:ext cx="4477508" cy="400110"/>
            </a:xfrm>
            <a:prstGeom prst="rect">
              <a:avLst/>
            </a:prstGeom>
            <a:noFill/>
          </p:spPr>
          <p:txBody>
            <a:bodyPr wrap="none" rtlCol="0">
              <a:spAutoFit/>
            </a:bodyPr>
            <a:lstStyle/>
            <a:p>
              <a:r>
                <a:rPr lang="en-US" sz="1000" dirty="0" smtClean="0">
                  <a:solidFill>
                    <a:schemeClr val="bg1"/>
                  </a:solidFill>
                </a:rPr>
                <a:t>Senay </a:t>
              </a:r>
              <a:r>
                <a:rPr lang="en-US" sz="1000" dirty="0">
                  <a:solidFill>
                    <a:schemeClr val="bg1"/>
                  </a:solidFill>
                </a:rPr>
                <a:t>and </a:t>
              </a:r>
              <a:r>
                <a:rPr lang="en-US" sz="1000" dirty="0" smtClean="0">
                  <a:solidFill>
                    <a:schemeClr val="bg1"/>
                  </a:solidFill>
                </a:rPr>
                <a:t>Verdin, 2014 </a:t>
              </a:r>
            </a:p>
            <a:p>
              <a:r>
                <a:rPr lang="en-US" sz="1000" dirty="0" smtClean="0">
                  <a:solidFill>
                    <a:schemeClr val="bg1"/>
                  </a:solidFill>
                </a:rPr>
                <a:t>NGWA </a:t>
              </a:r>
              <a:r>
                <a:rPr lang="en-US" sz="1000" dirty="0">
                  <a:solidFill>
                    <a:schemeClr val="bg1"/>
                  </a:solidFill>
                </a:rPr>
                <a:t>Conference on Hydrology and Water Scarcity in the Rio </a:t>
              </a:r>
              <a:r>
                <a:rPr lang="en-US" sz="1000" dirty="0" smtClean="0">
                  <a:solidFill>
                    <a:schemeClr val="bg1"/>
                  </a:solidFill>
                </a:rPr>
                <a:t>Grande</a:t>
              </a:r>
              <a:endParaRPr lang="en-US" sz="1000" dirty="0">
                <a:solidFill>
                  <a:schemeClr val="bg1"/>
                </a:solidFill>
              </a:endParaRPr>
            </a:p>
          </p:txBody>
        </p:sp>
      </p:grpSp>
      <p:sp>
        <p:nvSpPr>
          <p:cNvPr id="4" name="Title 3"/>
          <p:cNvSpPr>
            <a:spLocks noGrp="1"/>
          </p:cNvSpPr>
          <p:nvPr>
            <p:ph type="title"/>
          </p:nvPr>
        </p:nvSpPr>
        <p:spPr>
          <a:xfrm>
            <a:off x="4895274" y="0"/>
            <a:ext cx="3830960" cy="1043050"/>
          </a:xfrm>
        </p:spPr>
        <p:txBody>
          <a:bodyPr/>
          <a:lstStyle/>
          <a:p>
            <a:r>
              <a:rPr lang="en-US" sz="3200" dirty="0"/>
              <a:t>Landsat Scale ET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532" y="1052736"/>
            <a:ext cx="4656517" cy="3492388"/>
          </a:xfrm>
          <a:prstGeom prst="rect">
            <a:avLst/>
          </a:prstGeom>
        </p:spPr>
      </p:pic>
      <p:sp>
        <p:nvSpPr>
          <p:cNvPr id="8" name="Title 3"/>
          <p:cNvSpPr txBox="1">
            <a:spLocks/>
          </p:cNvSpPr>
          <p:nvPr/>
        </p:nvSpPr>
        <p:spPr bwMode="auto">
          <a:xfrm>
            <a:off x="179512" y="9686"/>
            <a:ext cx="3830960" cy="10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r>
              <a:rPr lang="en-US" sz="3200" kern="0" dirty="0" smtClean="0"/>
              <a:t>Field Verification</a:t>
            </a:r>
            <a:endParaRPr lang="en-US" sz="3200" kern="0" dirty="0"/>
          </a:p>
        </p:txBody>
      </p:sp>
    </p:spTree>
    <p:extLst>
      <p:ext uri="{BB962C8B-B14F-4D97-AF65-F5344CB8AC3E}">
        <p14:creationId xmlns:p14="http://schemas.microsoft.com/office/powerpoint/2010/main" val="199129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 y="0"/>
            <a:ext cx="9148969" cy="686276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4536" y="-27384"/>
            <a:ext cx="4319972" cy="3240469"/>
          </a:xfrm>
          <a:prstGeom prst="rect">
            <a:avLst/>
          </a:prstGeom>
        </p:spPr>
      </p:pic>
      <p:sp>
        <p:nvSpPr>
          <p:cNvPr id="2" name="Title 1"/>
          <p:cNvSpPr>
            <a:spLocks noGrp="1"/>
          </p:cNvSpPr>
          <p:nvPr>
            <p:ph type="title"/>
          </p:nvPr>
        </p:nvSpPr>
        <p:spPr>
          <a:xfrm>
            <a:off x="0" y="341784"/>
            <a:ext cx="5292080" cy="1143000"/>
          </a:xfrm>
        </p:spPr>
        <p:txBody>
          <a:bodyPr/>
          <a:lstStyle/>
          <a:p>
            <a:r>
              <a:rPr lang="en-US" sz="4000" dirty="0" smtClean="0"/>
              <a:t>Interbasin Transfer</a:t>
            </a:r>
            <a:br>
              <a:rPr lang="en-US" sz="4000" dirty="0" smtClean="0"/>
            </a:br>
            <a:r>
              <a:rPr lang="en-US" sz="4000" dirty="0" smtClean="0"/>
              <a:t>San Juan-Chama</a:t>
            </a:r>
            <a:endParaRPr lang="en-US" sz="4000" dirty="0"/>
          </a:p>
        </p:txBody>
      </p:sp>
      <p:pic>
        <p:nvPicPr>
          <p:cNvPr id="5" name="Picture 4" descr="ident-small_4_onscreen_png"/>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251520" y="6354324"/>
            <a:ext cx="1143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669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15615</TotalTime>
  <Pages>4</Pages>
  <Words>300</Words>
  <Application>Microsoft Office PowerPoint</Application>
  <PresentationFormat>On-screen Show (4:3)</PresentationFormat>
  <Paragraphs>65</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Desktop</vt:lpstr>
      <vt:lpstr>Upper Rio Grande  Focus Area Study </vt:lpstr>
      <vt:lpstr>URG Study Area</vt:lpstr>
      <vt:lpstr>Motivation</vt:lpstr>
      <vt:lpstr>PowerPoint Presentation</vt:lpstr>
      <vt:lpstr>PowerPoint Presentation</vt:lpstr>
      <vt:lpstr>Rio Grande Water Use  in New Mexico</vt:lpstr>
      <vt:lpstr>Rio Grande Water Use  in New Mexico</vt:lpstr>
      <vt:lpstr>Landsat Scale ET</vt:lpstr>
      <vt:lpstr>Interbasin Transfer San Juan-Chama</vt:lpstr>
      <vt:lpstr>PowerPoint Presentation</vt:lpstr>
      <vt:lpstr>PowerPoint Presentation</vt:lpstr>
      <vt:lpstr>PowerPoint Presentation</vt:lpstr>
      <vt:lpstr>RGTIHM</vt:lpstr>
      <vt:lpstr>PowerPoint Presentation</vt:lpstr>
      <vt:lpstr>Brackish Groundwater </vt:lpstr>
      <vt:lpstr>Potential Cooperators</vt:lpstr>
      <vt:lpstr>Study Team Personnel</vt:lpstr>
      <vt:lpstr>PowerPoint Presentation</vt:lpstr>
    </vt:vector>
  </TitlesOfParts>
  <Company>USGS</Company>
  <LinksUpToDate>false</LinksUpToDate>
  <SharedDoc>false</SharedDoc>
  <HyperlinkBase>http://www.usgs.gov/visual-id/specs/slides/slide.html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Matt Ely</cp:lastModifiedBy>
  <cp:revision>1480</cp:revision>
  <cp:lastPrinted>2013-04-24T01:41:04Z</cp:lastPrinted>
  <dcterms:created xsi:type="dcterms:W3CDTF">1998-01-16T15:44:57Z</dcterms:created>
  <dcterms:modified xsi:type="dcterms:W3CDTF">2014-10-29T13:44:04Z</dcterms:modified>
</cp:coreProperties>
</file>