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65" r:id="rId5"/>
    <p:sldId id="266" r:id="rId6"/>
    <p:sldId id="258" r:id="rId7"/>
    <p:sldId id="267"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2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F966C86-AEC2-455A-B56E-DAB7ECDAEEDD}" type="datetimeFigureOut">
              <a:rPr lang="en-US" smtClean="0"/>
              <a:t>10/24/2014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B6EC6E0-3236-4F2C-BD86-63154C9592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6C86-AEC2-455A-B56E-DAB7ECDAEED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6C86-AEC2-455A-B56E-DAB7ECDAEED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966C86-AEC2-455A-B56E-DAB7ECDAEED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966C86-AEC2-455A-B56E-DAB7ECDAEEDD}" type="datetimeFigureOut">
              <a:rPr lang="en-US" smtClean="0"/>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6EC6E0-3236-4F2C-BD86-63154C9592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966C86-AEC2-455A-B56E-DAB7ECDAEED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F966C86-AEC2-455A-B56E-DAB7ECDAEEDD}" type="datetimeFigureOut">
              <a:rPr lang="en-US" smtClean="0"/>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966C86-AEC2-455A-B56E-DAB7ECDAEEDD}" type="datetimeFigureOut">
              <a:rPr lang="en-US" smtClean="0"/>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66C86-AEC2-455A-B56E-DAB7ECDAEEDD}" type="datetimeFigureOut">
              <a:rPr lang="en-US" smtClean="0"/>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F966C86-AEC2-455A-B56E-DAB7ECDAEED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EC6E0-3236-4F2C-BD86-63154C9592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966C86-AEC2-455A-B56E-DAB7ECDAEEDD}" type="datetimeFigureOut">
              <a:rPr lang="en-US" smtClean="0"/>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B6EC6E0-3236-4F2C-BD86-63154C9592B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F966C86-AEC2-455A-B56E-DAB7ECDAEEDD}" type="datetimeFigureOut">
              <a:rPr lang="en-US" smtClean="0"/>
              <a:t>10/24/2014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6EC6E0-3236-4F2C-BD86-63154C9592B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1"/>
            <a:ext cx="8305800" cy="914400"/>
          </a:xfrm>
        </p:spPr>
        <p:txBody>
          <a:bodyPr>
            <a:noAutofit/>
          </a:bodyPr>
          <a:lstStyle/>
          <a:p>
            <a:pPr algn="ctr"/>
            <a:r>
              <a:rPr lang="en-US" sz="3600" dirty="0" smtClean="0"/>
              <a:t>Activities Planned for and Related to the Red River Basin Focus Area Study</a:t>
            </a:r>
            <a:endParaRPr lang="en-US" sz="3600" dirty="0"/>
          </a:p>
        </p:txBody>
      </p:sp>
      <p:sp>
        <p:nvSpPr>
          <p:cNvPr id="3" name="Subtitle 2"/>
          <p:cNvSpPr>
            <a:spLocks noGrp="1"/>
          </p:cNvSpPr>
          <p:nvPr>
            <p:ph type="subTitle" idx="1"/>
          </p:nvPr>
        </p:nvSpPr>
        <p:spPr>
          <a:xfrm>
            <a:off x="228600" y="5280259"/>
            <a:ext cx="8686800" cy="1600200"/>
          </a:xfrm>
        </p:spPr>
        <p:txBody>
          <a:bodyPr>
            <a:normAutofit/>
          </a:bodyPr>
          <a:lstStyle/>
          <a:p>
            <a:pPr algn="ctr"/>
            <a:r>
              <a:rPr lang="en-US" sz="2000" dirty="0" smtClean="0">
                <a:latin typeface="Arial" pitchFamily="34" charset="0"/>
                <a:cs typeface="Arial" pitchFamily="34" charset="0"/>
              </a:rPr>
              <a:t>By W.J. Andrews, PhD</a:t>
            </a:r>
          </a:p>
          <a:p>
            <a:pPr algn="ctr"/>
            <a:r>
              <a:rPr lang="en-US" sz="2000" dirty="0" smtClean="0">
                <a:latin typeface="Arial" pitchFamily="34" charset="0"/>
                <a:cs typeface="Arial" pitchFamily="34" charset="0"/>
              </a:rPr>
              <a:t>for the National Water Census National Meeting,</a:t>
            </a:r>
          </a:p>
          <a:p>
            <a:pPr algn="ctr"/>
            <a:r>
              <a:rPr lang="en-US" sz="2000" dirty="0" smtClean="0">
                <a:latin typeface="Arial" pitchFamily="34" charset="0"/>
                <a:cs typeface="Arial" pitchFamily="34" charset="0"/>
              </a:rPr>
              <a:t>Lawrenceville, NJ,</a:t>
            </a:r>
          </a:p>
          <a:p>
            <a:pPr algn="ctr"/>
            <a:r>
              <a:rPr lang="en-US" sz="2000" dirty="0" smtClean="0">
                <a:latin typeface="Arial" pitchFamily="34" charset="0"/>
                <a:cs typeface="Arial" pitchFamily="34" charset="0"/>
              </a:rPr>
              <a:t>October 28, 2014</a:t>
            </a:r>
            <a:endParaRPr lang="en-US" sz="2000" dirty="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6172200"/>
            <a:ext cx="1235530" cy="455676"/>
          </a:xfrm>
          <a:prstGeom prst="rect">
            <a:avLst/>
          </a:prstGeom>
        </p:spPr>
      </p:pic>
      <p:pic>
        <p:nvPicPr>
          <p:cNvPr id="2050" name="Picture 2" descr="C:\Users\wandrews\Downloads\GainesvilleDS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463800" y="21717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0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43712"/>
          </a:xfrm>
        </p:spPr>
        <p:txBody>
          <a:bodyPr>
            <a:normAutofit fontScale="90000"/>
          </a:bodyPr>
          <a:lstStyle/>
          <a:p>
            <a:r>
              <a:rPr lang="en-US" sz="4000" dirty="0" err="1">
                <a:solidFill>
                  <a:srgbClr val="04617B"/>
                </a:solidFill>
              </a:rPr>
              <a:t>WaterSMART</a:t>
            </a:r>
            <a:r>
              <a:rPr lang="en-US" sz="4000" dirty="0">
                <a:solidFill>
                  <a:srgbClr val="04617B"/>
                </a:solidFill>
              </a:rPr>
              <a:t> Focus Area </a:t>
            </a:r>
            <a:r>
              <a:rPr lang="en-US" sz="4000" dirty="0" smtClean="0">
                <a:solidFill>
                  <a:srgbClr val="04617B"/>
                </a:solidFill>
              </a:rPr>
              <a:t>Study Background</a:t>
            </a:r>
            <a:endParaRPr lang="en-US" dirty="0"/>
          </a:p>
        </p:txBody>
      </p:sp>
      <p:sp>
        <p:nvSpPr>
          <p:cNvPr id="3" name="Content Placeholder 2"/>
          <p:cNvSpPr>
            <a:spLocks noGrp="1"/>
          </p:cNvSpPr>
          <p:nvPr>
            <p:ph idx="1"/>
          </p:nvPr>
        </p:nvSpPr>
        <p:spPr>
          <a:xfrm>
            <a:off x="381000" y="1524000"/>
            <a:ext cx="8305800" cy="4800600"/>
          </a:xfrm>
        </p:spPr>
        <p:txBody>
          <a:bodyPr>
            <a:normAutofit fontScale="77500" lnSpcReduction="20000"/>
          </a:bodyPr>
          <a:lstStyle/>
          <a:p>
            <a:pPr marL="0" lvl="0" indent="0">
              <a:lnSpc>
                <a:spcPct val="110000"/>
              </a:lnSpc>
              <a:spcAft>
                <a:spcPts val="600"/>
              </a:spcAft>
              <a:buClr>
                <a:srgbClr val="0BD0D9"/>
              </a:buClr>
              <a:buNone/>
            </a:pPr>
            <a:r>
              <a:rPr lang="en-US" sz="2400" dirty="0">
                <a:solidFill>
                  <a:prstClr val="black"/>
                </a:solidFill>
                <a:latin typeface="Arial" pitchFamily="34" charset="0"/>
                <a:cs typeface="Arial" pitchFamily="34" charset="0"/>
              </a:rPr>
              <a:t>The Oklahoma Water Science Center, in collaboration with USGS Centers in </a:t>
            </a:r>
            <a:r>
              <a:rPr lang="en-US" sz="2400" dirty="0" smtClean="0">
                <a:solidFill>
                  <a:prstClr val="black"/>
                </a:solidFill>
                <a:latin typeface="Arial" pitchFamily="34" charset="0"/>
                <a:cs typeface="Arial" pitchFamily="34" charset="0"/>
              </a:rPr>
              <a:t>TX</a:t>
            </a:r>
            <a:r>
              <a:rPr lang="en-US" sz="2400" dirty="0">
                <a:solidFill>
                  <a:prstClr val="black"/>
                </a:solidFill>
                <a:latin typeface="Arial" pitchFamily="34" charset="0"/>
                <a:cs typeface="Arial" pitchFamily="34" charset="0"/>
              </a:rPr>
              <a:t>, AR, </a:t>
            </a:r>
            <a:r>
              <a:rPr lang="en-US" sz="2400" dirty="0" smtClean="0">
                <a:solidFill>
                  <a:prstClr val="black"/>
                </a:solidFill>
                <a:latin typeface="Arial" pitchFamily="34" charset="0"/>
                <a:cs typeface="Arial" pitchFamily="34" charset="0"/>
              </a:rPr>
              <a:t>and LA, </a:t>
            </a:r>
            <a:r>
              <a:rPr lang="en-US" sz="2400" dirty="0" smtClean="0">
                <a:solidFill>
                  <a:prstClr val="black"/>
                </a:solidFill>
                <a:latin typeface="Arial" pitchFamily="34" charset="0"/>
                <a:cs typeface="Arial" pitchFamily="34" charset="0"/>
              </a:rPr>
              <a:t>was </a:t>
            </a:r>
            <a:r>
              <a:rPr lang="en-US" sz="2400" dirty="0" smtClean="0">
                <a:solidFill>
                  <a:prstClr val="black"/>
                </a:solidFill>
                <a:latin typeface="Arial" pitchFamily="34" charset="0"/>
                <a:cs typeface="Arial" pitchFamily="34" charset="0"/>
              </a:rPr>
              <a:t>awarded the opportunity </a:t>
            </a:r>
            <a:r>
              <a:rPr lang="en-US" sz="2400" dirty="0">
                <a:solidFill>
                  <a:prstClr val="black"/>
                </a:solidFill>
                <a:latin typeface="Arial" pitchFamily="34" charset="0"/>
                <a:cs typeface="Arial" pitchFamily="34" charset="0"/>
              </a:rPr>
              <a:t>to conduct a 3-year focus area </a:t>
            </a:r>
            <a:r>
              <a:rPr lang="en-US" sz="2400" dirty="0" smtClean="0">
                <a:solidFill>
                  <a:prstClr val="black"/>
                </a:solidFill>
                <a:latin typeface="Arial" pitchFamily="34" charset="0"/>
                <a:cs typeface="Arial" pitchFamily="34" charset="0"/>
              </a:rPr>
              <a:t>study funded by the </a:t>
            </a:r>
            <a:r>
              <a:rPr lang="en-US" sz="2400" dirty="0" err="1">
                <a:solidFill>
                  <a:prstClr val="black"/>
                </a:solidFill>
                <a:latin typeface="Arial" pitchFamily="34" charset="0"/>
                <a:cs typeface="Arial" pitchFamily="34" charset="0"/>
              </a:rPr>
              <a:t>WaterSMART</a:t>
            </a:r>
            <a:r>
              <a:rPr lang="en-US" sz="2400" dirty="0">
                <a:solidFill>
                  <a:prstClr val="black"/>
                </a:solidFill>
                <a:latin typeface="Arial" pitchFamily="34" charset="0"/>
                <a:cs typeface="Arial" pitchFamily="34" charset="0"/>
              </a:rPr>
              <a:t> </a:t>
            </a:r>
            <a:r>
              <a:rPr lang="en-US" sz="2400" dirty="0" smtClean="0">
                <a:solidFill>
                  <a:prstClr val="black"/>
                </a:solidFill>
                <a:latin typeface="Arial" pitchFamily="34" charset="0"/>
                <a:cs typeface="Arial" pitchFamily="34" charset="0"/>
              </a:rPr>
              <a:t>Program.</a:t>
            </a:r>
          </a:p>
          <a:p>
            <a:pPr lvl="0">
              <a:lnSpc>
                <a:spcPct val="110000"/>
              </a:lnSpc>
              <a:spcAft>
                <a:spcPts val="600"/>
              </a:spcAft>
              <a:buClr>
                <a:srgbClr val="0BD0D9"/>
              </a:buClr>
              <a:buFont typeface="Arial" panose="020B0604020202020204" pitchFamily="34" charset="0"/>
              <a:buChar char="•"/>
            </a:pPr>
            <a:r>
              <a:rPr lang="en-US" sz="2400" dirty="0" smtClean="0">
                <a:solidFill>
                  <a:prstClr val="black"/>
                </a:solidFill>
                <a:latin typeface="Arial" pitchFamily="34" charset="0"/>
                <a:cs typeface="Arial" pitchFamily="34" charset="0"/>
              </a:rPr>
              <a:t>Water resources in this basin are being stressed by increasing water demand from rapidly growing metropolitan areas in Oklahoma, Texas, and Arkansas and increasingly severe droughts.</a:t>
            </a:r>
          </a:p>
          <a:p>
            <a:pPr lvl="0">
              <a:lnSpc>
                <a:spcPct val="110000"/>
              </a:lnSpc>
              <a:spcAft>
                <a:spcPts val="600"/>
              </a:spcAft>
              <a:buClr>
                <a:srgbClr val="0BD0D9"/>
              </a:buClr>
              <a:buFont typeface="Arial" panose="020B0604020202020204" pitchFamily="34" charset="0"/>
              <a:buChar char="•"/>
            </a:pPr>
            <a:r>
              <a:rPr lang="en-US" sz="2400" dirty="0" smtClean="0">
                <a:solidFill>
                  <a:prstClr val="black"/>
                </a:solidFill>
                <a:latin typeface="Arial" pitchFamily="34" charset="0"/>
                <a:cs typeface="Arial" pitchFamily="34" charset="0"/>
              </a:rPr>
              <a:t>A water utility in Texas recently lost a suit in the U.S. Supreme Court regarding whether they could purchase water from southeastern Oklahoma under terms of the Red River Compact.</a:t>
            </a:r>
          </a:p>
          <a:p>
            <a:pPr lvl="0">
              <a:lnSpc>
                <a:spcPct val="110000"/>
              </a:lnSpc>
              <a:spcAft>
                <a:spcPts val="600"/>
              </a:spcAft>
              <a:buClr>
                <a:srgbClr val="0BD0D9"/>
              </a:buClr>
              <a:buFont typeface="Arial" panose="020B0604020202020204" pitchFamily="34" charset="0"/>
              <a:buChar char="•"/>
            </a:pPr>
            <a:r>
              <a:rPr lang="en-US" sz="2400" dirty="0" smtClean="0">
                <a:solidFill>
                  <a:prstClr val="black"/>
                </a:solidFill>
                <a:latin typeface="Arial" pitchFamily="34" charset="0"/>
                <a:cs typeface="Arial" pitchFamily="34" charset="0"/>
              </a:rPr>
              <a:t>Tribes and other parties in southeastern Oklahoma are concerned about reductions in water resources and disruptions of aquatic ecosystems.</a:t>
            </a:r>
          </a:p>
          <a:p>
            <a:pPr lvl="0">
              <a:lnSpc>
                <a:spcPct val="110000"/>
              </a:lnSpc>
              <a:spcAft>
                <a:spcPts val="600"/>
              </a:spcAft>
              <a:buClr>
                <a:srgbClr val="0BD0D9"/>
              </a:buClr>
              <a:buFont typeface="Arial" panose="020B0604020202020204" pitchFamily="34" charset="0"/>
              <a:buChar char="•"/>
            </a:pPr>
            <a:r>
              <a:rPr lang="en-US" sz="2400" dirty="0" smtClean="0">
                <a:solidFill>
                  <a:prstClr val="black"/>
                </a:solidFill>
                <a:latin typeface="Arial" pitchFamily="34" charset="0"/>
                <a:cs typeface="Arial" pitchFamily="34" charset="0"/>
              </a:rPr>
              <a:t>Many parties in the basin are concerned about potential increases in salinity of water in the river and its tributaries and lakes.</a:t>
            </a:r>
          </a:p>
          <a:p>
            <a:pPr lvl="0">
              <a:lnSpc>
                <a:spcPct val="110000"/>
              </a:lnSpc>
              <a:spcAft>
                <a:spcPts val="600"/>
              </a:spcAft>
              <a:buClr>
                <a:srgbClr val="0BD0D9"/>
              </a:buClr>
              <a:buFont typeface="Arial" panose="020B0604020202020204" pitchFamily="34" charset="0"/>
              <a:buChar char="•"/>
            </a:pPr>
            <a:r>
              <a:rPr lang="en-US" sz="2400" dirty="0" smtClean="0">
                <a:solidFill>
                  <a:prstClr val="black"/>
                </a:solidFill>
                <a:latin typeface="Arial" pitchFamily="34" charset="0"/>
                <a:cs typeface="Arial" pitchFamily="34" charset="0"/>
              </a:rPr>
              <a:t>More than $4 M is being spent annually by the USGS and its cooperators for ongoing streamflow gaging and studies in this basin.</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2323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smtClean="0"/>
              <a:t>Planned activities</a:t>
            </a:r>
            <a:endParaRPr lang="en-US" sz="3600" dirty="0"/>
          </a:p>
        </p:txBody>
      </p:sp>
      <p:sp>
        <p:nvSpPr>
          <p:cNvPr id="3" name="Content Placeholder 2"/>
          <p:cNvSpPr>
            <a:spLocks noGrp="1"/>
          </p:cNvSpPr>
          <p:nvPr>
            <p:ph idx="1"/>
          </p:nvPr>
        </p:nvSpPr>
        <p:spPr>
          <a:xfrm>
            <a:off x="457200" y="1752600"/>
            <a:ext cx="8229600" cy="2971800"/>
          </a:xfrm>
        </p:spPr>
        <p:txBody>
          <a:bodyPr>
            <a:noAutofit/>
          </a:bodyPr>
          <a:lstStyle/>
          <a:p>
            <a:pPr marL="0" lvl="0" indent="0">
              <a:lnSpc>
                <a:spcPct val="110000"/>
              </a:lnSpc>
              <a:spcAft>
                <a:spcPts val="600"/>
              </a:spcAft>
              <a:buClr>
                <a:srgbClr val="0BD0D9"/>
              </a:buClr>
              <a:buNone/>
            </a:pPr>
            <a:r>
              <a:rPr lang="en-US" sz="1800" u="sng" dirty="0" smtClean="0">
                <a:solidFill>
                  <a:prstClr val="black"/>
                </a:solidFill>
                <a:latin typeface="Arial" pitchFamily="34" charset="0"/>
                <a:cs typeface="Arial" pitchFamily="34" charset="0"/>
              </a:rPr>
              <a:t>Tasks conducted for this project will include:</a:t>
            </a:r>
            <a:endParaRPr lang="en-US" sz="1800" u="sng" dirty="0">
              <a:solidFill>
                <a:prstClr val="black"/>
              </a:solidFill>
              <a:latin typeface="Arial" pitchFamily="34" charset="0"/>
              <a:cs typeface="Arial" pitchFamily="34" charset="0"/>
            </a:endParaRPr>
          </a:p>
          <a:p>
            <a:pPr marL="0" lvl="0" indent="0">
              <a:lnSpc>
                <a:spcPct val="110000"/>
              </a:lnSpc>
              <a:spcAft>
                <a:spcPts val="600"/>
              </a:spcAft>
              <a:buClr>
                <a:srgbClr val="0BD0D9"/>
              </a:buClr>
              <a:buNone/>
            </a:pPr>
            <a:r>
              <a:rPr lang="en-US" sz="1800" dirty="0" smtClean="0">
                <a:solidFill>
                  <a:prstClr val="black"/>
                </a:solidFill>
                <a:latin typeface="Arial" pitchFamily="34" charset="0"/>
                <a:cs typeface="Arial" pitchFamily="34" charset="0"/>
              </a:rPr>
              <a:t>1) Refining 2010 USGS water-use estimates for the Red River basin by:</a:t>
            </a:r>
          </a:p>
          <a:p>
            <a:pPr marL="0" lvl="0" indent="0">
              <a:lnSpc>
                <a:spcPct val="110000"/>
              </a:lnSpc>
              <a:spcAft>
                <a:spcPts val="600"/>
              </a:spcAft>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a) Producing water-use estimates by basin and aquifer,</a:t>
            </a:r>
          </a:p>
          <a:p>
            <a:pPr marL="0" lvl="0" indent="0">
              <a:lnSpc>
                <a:spcPct val="110000"/>
              </a:lnSpc>
              <a:spcBef>
                <a:spcPts val="0"/>
              </a:spcBef>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b) Using GIS-</a:t>
            </a:r>
            <a:r>
              <a:rPr lang="en-US" sz="1800" dirty="0">
                <a:solidFill>
                  <a:prstClr val="black"/>
                </a:solidFill>
                <a:latin typeface="Arial" pitchFamily="34" charset="0"/>
                <a:cs typeface="Arial" pitchFamily="34" charset="0"/>
              </a:rPr>
              <a:t>b</a:t>
            </a:r>
            <a:r>
              <a:rPr lang="en-US" sz="1800" dirty="0" smtClean="0">
                <a:solidFill>
                  <a:prstClr val="black"/>
                </a:solidFill>
                <a:latin typeface="Arial" pitchFamily="34" charset="0"/>
                <a:cs typeface="Arial" pitchFamily="34" charset="0"/>
              </a:rPr>
              <a:t>ased crop-cover estimates to refine irrigation water-use  </a:t>
            </a:r>
          </a:p>
          <a:p>
            <a:pPr marL="0" lvl="0" indent="0">
              <a:lnSpc>
                <a:spcPct val="110000"/>
              </a:lnSpc>
              <a:spcBef>
                <a:spcPts val="0"/>
              </a:spcBef>
              <a:spcAft>
                <a:spcPts val="600"/>
              </a:spcAft>
              <a:buClr>
                <a:srgbClr val="0BD0D9"/>
              </a:buClr>
              <a:buNone/>
            </a:pPr>
            <a:r>
              <a:rPr lang="en-US" sz="1800" dirty="0" smtClean="0">
                <a:solidFill>
                  <a:prstClr val="black"/>
                </a:solidFill>
                <a:latin typeface="Arial" pitchFamily="34" charset="0"/>
                <a:cs typeface="Arial" pitchFamily="34" charset="0"/>
              </a:rPr>
              <a:t>           estimates,</a:t>
            </a:r>
          </a:p>
          <a:p>
            <a:pPr marL="0" lvl="0" indent="0">
              <a:lnSpc>
                <a:spcPct val="110000"/>
              </a:lnSpc>
              <a:spcAft>
                <a:spcPts val="600"/>
              </a:spcAft>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c) Obtaining additional information about </a:t>
            </a:r>
            <a:r>
              <a:rPr lang="en-US" sz="1800" dirty="0" err="1" smtClean="0">
                <a:solidFill>
                  <a:prstClr val="black"/>
                </a:solidFill>
                <a:latin typeface="Arial" pitchFamily="34" charset="0"/>
                <a:cs typeface="Arial" pitchFamily="34" charset="0"/>
              </a:rPr>
              <a:t>interbasin</a:t>
            </a:r>
            <a:r>
              <a:rPr lang="en-US" sz="1800" dirty="0" smtClean="0">
                <a:solidFill>
                  <a:prstClr val="black"/>
                </a:solidFill>
                <a:latin typeface="Arial" pitchFamily="34" charset="0"/>
                <a:cs typeface="Arial" pitchFamily="34" charset="0"/>
              </a:rPr>
              <a:t> transfers,</a:t>
            </a:r>
          </a:p>
          <a:p>
            <a:pPr marL="0" lvl="0" indent="0">
              <a:lnSpc>
                <a:spcPct val="110000"/>
              </a:lnSpc>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d) Refining estimates of consumptive water use for public-supply, industrial,</a:t>
            </a:r>
          </a:p>
          <a:p>
            <a:pPr marL="0" lvl="0" indent="0">
              <a:lnSpc>
                <a:spcPct val="110000"/>
              </a:lnSpc>
              <a:spcBef>
                <a:spcPts val="0"/>
              </a:spcBef>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mining, and thermoelectric categories, and</a:t>
            </a:r>
          </a:p>
          <a:p>
            <a:pPr marL="0" lvl="0" indent="0">
              <a:lnSpc>
                <a:spcPct val="110000"/>
              </a:lnSpc>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e) Estimating water use from categories that were optional for the National</a:t>
            </a:r>
          </a:p>
          <a:p>
            <a:pPr marL="0" lvl="0" indent="0">
              <a:lnSpc>
                <a:spcPct val="110000"/>
              </a:lnSpc>
              <a:spcBef>
                <a:spcPts val="0"/>
              </a:spcBef>
              <a:spcAft>
                <a:spcPts val="600"/>
              </a:spcAft>
              <a:buClr>
                <a:srgbClr val="0BD0D9"/>
              </a:buClr>
              <a:buNone/>
            </a:pPr>
            <a:r>
              <a:rPr lang="en-US" sz="1800" dirty="0">
                <a:solidFill>
                  <a:prstClr val="black"/>
                </a:solidFill>
                <a:latin typeface="Arial" pitchFamily="34" charset="0"/>
                <a:cs typeface="Arial" pitchFamily="34" charset="0"/>
              </a:rPr>
              <a:t> </a:t>
            </a:r>
            <a:r>
              <a:rPr lang="en-US" sz="1800" dirty="0" smtClean="0">
                <a:solidFill>
                  <a:prstClr val="black"/>
                </a:solidFill>
                <a:latin typeface="Arial" pitchFamily="34" charset="0"/>
                <a:cs typeface="Arial" pitchFamily="34" charset="0"/>
              </a:rPr>
              <a:t>          compilation.</a:t>
            </a:r>
          </a:p>
        </p:txBody>
      </p:sp>
      <p:pic>
        <p:nvPicPr>
          <p:cNvPr id="4" name="Picture 3"/>
          <p:cNvPicPr>
            <a:picLocks noChangeAspect="1"/>
          </p:cNvPicPr>
          <p:nvPr/>
        </p:nvPicPr>
        <p:blipFill>
          <a:blip r:embed="rId2"/>
          <a:stretch>
            <a:fillRect/>
          </a:stretch>
        </p:blipFill>
        <p:spPr>
          <a:xfrm>
            <a:off x="6171608" y="0"/>
            <a:ext cx="2972392" cy="1909762"/>
          </a:xfrm>
          <a:prstGeom prst="rect">
            <a:avLst/>
          </a:prstGeom>
        </p:spPr>
      </p:pic>
    </p:spTree>
    <p:extLst>
      <p:ext uri="{BB962C8B-B14F-4D97-AF65-F5344CB8AC3E}">
        <p14:creationId xmlns:p14="http://schemas.microsoft.com/office/powerpoint/2010/main" val="230897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t>Planned activities</a:t>
            </a:r>
            <a:endParaRPr lang="en-US" sz="3600" dirty="0"/>
          </a:p>
        </p:txBody>
      </p:sp>
      <p:sp>
        <p:nvSpPr>
          <p:cNvPr id="3" name="Content Placeholder 2"/>
          <p:cNvSpPr>
            <a:spLocks noGrp="1"/>
          </p:cNvSpPr>
          <p:nvPr>
            <p:ph idx="1"/>
          </p:nvPr>
        </p:nvSpPr>
        <p:spPr>
          <a:xfrm>
            <a:off x="457200" y="1676400"/>
            <a:ext cx="8229600" cy="1905000"/>
          </a:xfrm>
        </p:spPr>
        <p:txBody>
          <a:bodyPr>
            <a:normAutofit lnSpcReduction="10000"/>
          </a:bodyPr>
          <a:lstStyle/>
          <a:p>
            <a:pPr marL="0" lvl="0" indent="0">
              <a:lnSpc>
                <a:spcPct val="110000"/>
              </a:lnSpc>
              <a:spcAft>
                <a:spcPts val="600"/>
              </a:spcAft>
              <a:buClr>
                <a:srgbClr val="0BD0D9"/>
              </a:buClr>
              <a:buNone/>
            </a:pPr>
            <a:r>
              <a:rPr lang="en-US" sz="1800" dirty="0">
                <a:solidFill>
                  <a:prstClr val="black"/>
                </a:solidFill>
                <a:latin typeface="Arial" pitchFamily="34" charset="0"/>
                <a:cs typeface="Arial" pitchFamily="34" charset="0"/>
              </a:rPr>
              <a:t>2</a:t>
            </a:r>
            <a:r>
              <a:rPr lang="en-US" sz="1800" dirty="0" smtClean="0">
                <a:solidFill>
                  <a:prstClr val="black"/>
                </a:solidFill>
                <a:latin typeface="Arial" pitchFamily="34" charset="0"/>
                <a:cs typeface="Arial" pitchFamily="34" charset="0"/>
              </a:rPr>
              <a:t>) Constructing </a:t>
            </a:r>
            <a:r>
              <a:rPr lang="en-US" sz="1800" dirty="0">
                <a:solidFill>
                  <a:prstClr val="black"/>
                </a:solidFill>
                <a:latin typeface="Arial" pitchFamily="34" charset="0"/>
                <a:cs typeface="Arial" pitchFamily="34" charset="0"/>
              </a:rPr>
              <a:t>a MODFLOW model for the area upstream of the Denison Dam on Lake </a:t>
            </a:r>
            <a:r>
              <a:rPr lang="en-US" sz="1800" dirty="0" err="1">
                <a:solidFill>
                  <a:prstClr val="black"/>
                </a:solidFill>
                <a:latin typeface="Arial" pitchFamily="34" charset="0"/>
                <a:cs typeface="Arial" pitchFamily="34" charset="0"/>
              </a:rPr>
              <a:t>Texoma</a:t>
            </a:r>
            <a:r>
              <a:rPr lang="en-US" sz="1800" dirty="0">
                <a:solidFill>
                  <a:prstClr val="black"/>
                </a:solidFill>
                <a:latin typeface="Arial" pitchFamily="34" charset="0"/>
                <a:cs typeface="Arial" pitchFamily="34" charset="0"/>
              </a:rPr>
              <a:t> to quantify groundwater/surface-water interactions and likely effects of climate change and increased groundwater withdrawals. This work will augment modeling work of alluvial aquifers in the Salt Fork and North Fork Tributaries of the Red River being done in cooperation with the Oklahoma Water Resources Board.</a:t>
            </a:r>
          </a:p>
          <a:p>
            <a:pPr marL="0" indent="0">
              <a:buNone/>
            </a:pPr>
            <a:endParaRPr lang="en-US" dirty="0"/>
          </a:p>
        </p:txBody>
      </p:sp>
      <p:pic>
        <p:nvPicPr>
          <p:cNvPr id="4" name="Picture 3"/>
          <p:cNvPicPr>
            <a:picLocks noChangeAspect="1"/>
          </p:cNvPicPr>
          <p:nvPr/>
        </p:nvPicPr>
        <p:blipFill>
          <a:blip r:embed="rId2"/>
          <a:stretch>
            <a:fillRect/>
          </a:stretch>
        </p:blipFill>
        <p:spPr>
          <a:xfrm>
            <a:off x="20854" y="3657600"/>
            <a:ext cx="4322545" cy="2951819"/>
          </a:xfrm>
          <a:prstGeom prst="rect">
            <a:avLst/>
          </a:prstGeom>
        </p:spPr>
      </p:pic>
      <p:pic>
        <p:nvPicPr>
          <p:cNvPr id="5" name="Picture 4"/>
          <p:cNvPicPr>
            <a:picLocks noChangeAspect="1"/>
          </p:cNvPicPr>
          <p:nvPr/>
        </p:nvPicPr>
        <p:blipFill>
          <a:blip r:embed="rId3"/>
          <a:stretch>
            <a:fillRect/>
          </a:stretch>
        </p:blipFill>
        <p:spPr>
          <a:xfrm>
            <a:off x="4696961" y="3657600"/>
            <a:ext cx="4442226" cy="2951819"/>
          </a:xfrm>
          <a:prstGeom prst="rect">
            <a:avLst/>
          </a:prstGeom>
        </p:spPr>
      </p:pic>
    </p:spTree>
    <p:extLst>
      <p:ext uri="{BB962C8B-B14F-4D97-AF65-F5344CB8AC3E}">
        <p14:creationId xmlns:p14="http://schemas.microsoft.com/office/powerpoint/2010/main" val="81918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t>Planned activities</a:t>
            </a:r>
            <a:endParaRPr lang="en-US" sz="3600" dirty="0"/>
          </a:p>
        </p:txBody>
      </p:sp>
      <p:sp>
        <p:nvSpPr>
          <p:cNvPr id="3" name="Content Placeholder 2"/>
          <p:cNvSpPr>
            <a:spLocks noGrp="1"/>
          </p:cNvSpPr>
          <p:nvPr>
            <p:ph idx="1"/>
          </p:nvPr>
        </p:nvSpPr>
        <p:spPr>
          <a:xfrm>
            <a:off x="321644" y="1752600"/>
            <a:ext cx="8229600" cy="1143000"/>
          </a:xfrm>
        </p:spPr>
        <p:txBody>
          <a:bodyPr/>
          <a:lstStyle/>
          <a:p>
            <a:pPr marL="0" lvl="0" indent="0">
              <a:lnSpc>
                <a:spcPct val="110000"/>
              </a:lnSpc>
              <a:spcAft>
                <a:spcPts val="600"/>
              </a:spcAft>
              <a:buClr>
                <a:srgbClr val="0BD0D9"/>
              </a:buClr>
              <a:buNone/>
            </a:pPr>
            <a:r>
              <a:rPr lang="en-US" sz="1800" dirty="0" smtClean="0">
                <a:solidFill>
                  <a:prstClr val="black"/>
                </a:solidFill>
                <a:latin typeface="Arial" pitchFamily="34" charset="0"/>
                <a:cs typeface="Arial" pitchFamily="34" charset="0"/>
              </a:rPr>
              <a:t>3) Estimating </a:t>
            </a:r>
            <a:r>
              <a:rPr lang="en-US" sz="1800" dirty="0">
                <a:solidFill>
                  <a:prstClr val="black"/>
                </a:solidFill>
                <a:latin typeface="Arial" pitchFamily="34" charset="0"/>
                <a:cs typeface="Arial" pitchFamily="34" charset="0"/>
              </a:rPr>
              <a:t>streamflows at a daily time step for stations along the entire course of the Red River using a PRMS rainfall-runoff model expanding on work that has been done for the Mississippi Embayment Regional Aquifer Study.</a:t>
            </a:r>
          </a:p>
          <a:p>
            <a:pPr marL="0" indent="0">
              <a:buNone/>
            </a:pPr>
            <a:endParaRPr lang="en-US" dirty="0"/>
          </a:p>
        </p:txBody>
      </p:sp>
      <p:pic>
        <p:nvPicPr>
          <p:cNvPr id="4" name="Picture 3"/>
          <p:cNvPicPr>
            <a:picLocks noChangeAspect="1"/>
          </p:cNvPicPr>
          <p:nvPr/>
        </p:nvPicPr>
        <p:blipFill>
          <a:blip r:embed="rId2"/>
          <a:stretch>
            <a:fillRect/>
          </a:stretch>
        </p:blipFill>
        <p:spPr>
          <a:xfrm>
            <a:off x="4724400" y="3429000"/>
            <a:ext cx="3962400" cy="3098567"/>
          </a:xfrm>
          <a:prstGeom prst="rect">
            <a:avLst/>
          </a:prstGeom>
        </p:spPr>
      </p:pic>
      <p:pic>
        <p:nvPicPr>
          <p:cNvPr id="5" name="Picture 4"/>
          <p:cNvPicPr>
            <a:picLocks noChangeAspect="1"/>
          </p:cNvPicPr>
          <p:nvPr/>
        </p:nvPicPr>
        <p:blipFill>
          <a:blip r:embed="rId3"/>
          <a:stretch>
            <a:fillRect/>
          </a:stretch>
        </p:blipFill>
        <p:spPr>
          <a:xfrm>
            <a:off x="304800" y="3361470"/>
            <a:ext cx="4366239" cy="3333442"/>
          </a:xfrm>
          <a:prstGeom prst="rect">
            <a:avLst/>
          </a:prstGeom>
        </p:spPr>
      </p:pic>
    </p:spTree>
    <p:extLst>
      <p:ext uri="{BB962C8B-B14F-4D97-AF65-F5344CB8AC3E}">
        <p14:creationId xmlns:p14="http://schemas.microsoft.com/office/powerpoint/2010/main" val="219938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3600" dirty="0" smtClean="0"/>
              <a:t>Planned activities</a:t>
            </a:r>
            <a:endParaRPr lang="en-US" sz="3600" dirty="0"/>
          </a:p>
        </p:txBody>
      </p:sp>
      <p:sp>
        <p:nvSpPr>
          <p:cNvPr id="3" name="Content Placeholder 2"/>
          <p:cNvSpPr>
            <a:spLocks noGrp="1"/>
          </p:cNvSpPr>
          <p:nvPr>
            <p:ph idx="1"/>
          </p:nvPr>
        </p:nvSpPr>
        <p:spPr>
          <a:xfrm>
            <a:off x="457200" y="1676400"/>
            <a:ext cx="8229600" cy="2362200"/>
          </a:xfrm>
        </p:spPr>
        <p:txBody>
          <a:bodyPr>
            <a:normAutofit/>
          </a:bodyPr>
          <a:lstStyle/>
          <a:p>
            <a:pPr lvl="0">
              <a:lnSpc>
                <a:spcPct val="110000"/>
              </a:lnSpc>
              <a:buClr>
                <a:srgbClr val="0BD0D9"/>
              </a:buClr>
            </a:pPr>
            <a:r>
              <a:rPr lang="en-US" sz="1800" dirty="0">
                <a:solidFill>
                  <a:prstClr val="black"/>
                </a:solidFill>
                <a:latin typeface="Arial" pitchFamily="34" charset="0"/>
                <a:cs typeface="Arial" pitchFamily="34" charset="0"/>
              </a:rPr>
              <a:t>Existing aquatic ecological data </a:t>
            </a:r>
            <a:r>
              <a:rPr lang="en-US" sz="1800" dirty="0" smtClean="0">
                <a:solidFill>
                  <a:prstClr val="black"/>
                </a:solidFill>
                <a:latin typeface="Arial" pitchFamily="34" charset="0"/>
                <a:cs typeface="Arial" pitchFamily="34" charset="0"/>
              </a:rPr>
              <a:t>will </a:t>
            </a:r>
            <a:r>
              <a:rPr lang="en-US" sz="1800" dirty="0">
                <a:solidFill>
                  <a:prstClr val="black"/>
                </a:solidFill>
                <a:latin typeface="Arial" pitchFamily="34" charset="0"/>
                <a:cs typeface="Arial" pitchFamily="34" charset="0"/>
              </a:rPr>
              <a:t>be summarized </a:t>
            </a:r>
            <a:r>
              <a:rPr lang="en-US" sz="1800" dirty="0" smtClean="0">
                <a:solidFill>
                  <a:prstClr val="black"/>
                </a:solidFill>
                <a:latin typeface="Arial" pitchFamily="34" charset="0"/>
                <a:cs typeface="Arial" pitchFamily="34" charset="0"/>
              </a:rPr>
              <a:t>and compared to land-use </a:t>
            </a:r>
            <a:r>
              <a:rPr lang="en-US" sz="1800" dirty="0" smtClean="0">
                <a:solidFill>
                  <a:prstClr val="black"/>
                </a:solidFill>
                <a:latin typeface="Arial" pitchFamily="34" charset="0"/>
                <a:cs typeface="Arial" pitchFamily="34" charset="0"/>
              </a:rPr>
              <a:t>changes. </a:t>
            </a:r>
            <a:r>
              <a:rPr lang="en-US" sz="1800" dirty="0">
                <a:solidFill>
                  <a:prstClr val="black"/>
                </a:solidFill>
                <a:latin typeface="Arial" pitchFamily="34" charset="0"/>
                <a:cs typeface="Arial" pitchFamily="34" charset="0"/>
              </a:rPr>
              <a:t>E</a:t>
            </a:r>
            <a:r>
              <a:rPr lang="en-US" sz="1800" dirty="0" smtClean="0">
                <a:solidFill>
                  <a:prstClr val="black"/>
                </a:solidFill>
                <a:latin typeface="Arial" pitchFamily="34" charset="0"/>
                <a:cs typeface="Arial" pitchFamily="34" charset="0"/>
              </a:rPr>
              <a:t>cological </a:t>
            </a:r>
            <a:r>
              <a:rPr lang="en-US" sz="1800" dirty="0">
                <a:solidFill>
                  <a:prstClr val="black"/>
                </a:solidFill>
                <a:latin typeface="Arial" pitchFamily="34" charset="0"/>
                <a:cs typeface="Arial" pitchFamily="34" charset="0"/>
              </a:rPr>
              <a:t>flows would be analyzed in the </a:t>
            </a:r>
            <a:r>
              <a:rPr lang="en-US" sz="1800" dirty="0" err="1">
                <a:solidFill>
                  <a:prstClr val="black"/>
                </a:solidFill>
                <a:latin typeface="Arial" pitchFamily="34" charset="0"/>
                <a:cs typeface="Arial" pitchFamily="34" charset="0"/>
              </a:rPr>
              <a:t>mainstem</a:t>
            </a:r>
            <a:r>
              <a:rPr lang="en-US" sz="1800" dirty="0">
                <a:solidFill>
                  <a:prstClr val="black"/>
                </a:solidFill>
                <a:latin typeface="Arial" pitchFamily="34" charset="0"/>
                <a:cs typeface="Arial" pitchFamily="34" charset="0"/>
              </a:rPr>
              <a:t> of the Red River and </a:t>
            </a:r>
            <a:r>
              <a:rPr lang="en-US" sz="1800" dirty="0" smtClean="0">
                <a:solidFill>
                  <a:prstClr val="black"/>
                </a:solidFill>
                <a:latin typeface="Arial" pitchFamily="34" charset="0"/>
                <a:cs typeface="Arial" pitchFamily="34" charset="0"/>
              </a:rPr>
              <a:t>selected </a:t>
            </a:r>
            <a:r>
              <a:rPr lang="en-US" sz="1800" dirty="0">
                <a:solidFill>
                  <a:prstClr val="black"/>
                </a:solidFill>
                <a:latin typeface="Arial" pitchFamily="34" charset="0"/>
                <a:cs typeface="Arial" pitchFamily="34" charset="0"/>
              </a:rPr>
              <a:t>tributaries</a:t>
            </a:r>
            <a:r>
              <a:rPr lang="en-US" sz="1800" dirty="0" smtClean="0">
                <a:solidFill>
                  <a:prstClr val="black"/>
                </a:solidFill>
                <a:latin typeface="Arial" pitchFamily="34" charset="0"/>
                <a:cs typeface="Arial" pitchFamily="34" charset="0"/>
              </a:rPr>
              <a:t>. A similar study is being conducted in the adjoining Canadian River Basin with funding from the South Central Climate Science Center. That team, from the USGS Okla. Coop Unit and the NJ WSC will conduct similar analysis with funding from the Ecological Mission area </a:t>
            </a:r>
            <a:r>
              <a:rPr lang="en-US" sz="1800" dirty="0" smtClean="0">
                <a:solidFill>
                  <a:prstClr val="black"/>
                </a:solidFill>
                <a:latin typeface="Arial" pitchFamily="34" charset="0"/>
                <a:cs typeface="Arial" pitchFamily="34" charset="0"/>
              </a:rPr>
              <a:t>and </a:t>
            </a:r>
            <a:r>
              <a:rPr lang="en-US" sz="1800" dirty="0" smtClean="0">
                <a:solidFill>
                  <a:prstClr val="black"/>
                </a:solidFill>
                <a:latin typeface="Arial" pitchFamily="34" charset="0"/>
                <a:cs typeface="Arial" pitchFamily="34" charset="0"/>
              </a:rPr>
              <a:t>USFWS State Wildlife Grants.</a:t>
            </a:r>
            <a:endParaRPr lang="en-US" sz="1800" dirty="0">
              <a:solidFill>
                <a:prstClr val="black"/>
              </a:solidFill>
              <a:latin typeface="Arial" pitchFamily="34" charset="0"/>
              <a:cs typeface="Arial" pitchFamily="34" charset="0"/>
            </a:endParaRPr>
          </a:p>
          <a:p>
            <a:pPr>
              <a:lnSpc>
                <a:spcPct val="110000"/>
              </a:lnSpc>
              <a:spcAft>
                <a:spcPts val="600"/>
              </a:spcAft>
            </a:pPr>
            <a:endParaRPr lang="en-US" dirty="0">
              <a:latin typeface="Arial" pitchFamily="34" charset="0"/>
              <a:cs typeface="Arial"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71600" y="4419599"/>
            <a:ext cx="2743200" cy="15955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4419599"/>
            <a:ext cx="2312370" cy="1595535"/>
          </a:xfrm>
          <a:prstGeom prst="rect">
            <a:avLst/>
          </a:prstGeom>
        </p:spPr>
      </p:pic>
    </p:spTree>
    <p:extLst>
      <p:ext uri="{BB962C8B-B14F-4D97-AF65-F5344CB8AC3E}">
        <p14:creationId xmlns:p14="http://schemas.microsoft.com/office/powerpoint/2010/main" val="151355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3600" dirty="0" smtClean="0"/>
              <a:t>Selected stakeholders</a:t>
            </a:r>
            <a:endParaRPr lang="en-US" sz="3600" dirty="0"/>
          </a:p>
        </p:txBody>
      </p:sp>
      <p:sp>
        <p:nvSpPr>
          <p:cNvPr id="3" name="Content Placeholder 2"/>
          <p:cNvSpPr>
            <a:spLocks noGrp="1"/>
          </p:cNvSpPr>
          <p:nvPr>
            <p:ph idx="1"/>
          </p:nvPr>
        </p:nvSpPr>
        <p:spPr>
          <a:xfrm>
            <a:off x="457200" y="1752600"/>
            <a:ext cx="8229600" cy="4312920"/>
          </a:xfrm>
        </p:spPr>
        <p:txBody>
          <a:bodyPr>
            <a:normAutofit/>
          </a:bodyPr>
          <a:lstStyle/>
          <a:p>
            <a:pPr>
              <a:lnSpc>
                <a:spcPct val="110000"/>
              </a:lnSpc>
            </a:pPr>
            <a:r>
              <a:rPr lang="en-US" sz="1800" dirty="0" smtClean="0">
                <a:latin typeface="Arial" panose="020B0604020202020204" pitchFamily="34" charset="0"/>
                <a:cs typeface="Arial" panose="020B0604020202020204" pitchFamily="34" charset="0"/>
              </a:rPr>
              <a:t>The Chickasaw and Choctaw Nations</a:t>
            </a:r>
          </a:p>
          <a:p>
            <a:pPr>
              <a:lnSpc>
                <a:spcPct val="110000"/>
              </a:lnSpc>
            </a:pPr>
            <a:r>
              <a:rPr lang="en-US" sz="1800" dirty="0" smtClean="0">
                <a:latin typeface="Arial" panose="020B0604020202020204" pitchFamily="34" charset="0"/>
                <a:cs typeface="Arial" panose="020B0604020202020204" pitchFamily="34" charset="0"/>
              </a:rPr>
              <a:t>Federal agencies such as the Red River Compact, the Bureau of Reclamation, the US Fish and Wildlife Service, the Corps of Engineers, the Agricultural Research Service, and the Natural Resources Conservation Service</a:t>
            </a:r>
          </a:p>
          <a:p>
            <a:pPr>
              <a:lnSpc>
                <a:spcPct val="110000"/>
              </a:lnSpc>
            </a:pPr>
            <a:r>
              <a:rPr lang="en-US" sz="1800" dirty="0" smtClean="0">
                <a:latin typeface="Arial" panose="020B0604020202020204" pitchFamily="34" charset="0"/>
                <a:cs typeface="Arial" panose="020B0604020202020204" pitchFamily="34" charset="0"/>
              </a:rPr>
              <a:t>State agencies such as the Okla. Water Resource Board, the Texas Water Development Board, the Arkansas Natural Resource Comm., the </a:t>
            </a:r>
            <a:r>
              <a:rPr lang="en-US" sz="1800" dirty="0" err="1" smtClean="0">
                <a:latin typeface="Arial" panose="020B0604020202020204" pitchFamily="34" charset="0"/>
                <a:cs typeface="Arial" panose="020B0604020202020204" pitchFamily="34" charset="0"/>
              </a:rPr>
              <a:t>Lousiana</a:t>
            </a:r>
            <a:r>
              <a:rPr lang="en-US" sz="1800" dirty="0" smtClean="0">
                <a:latin typeface="Arial" panose="020B0604020202020204" pitchFamily="34" charset="0"/>
                <a:cs typeface="Arial" panose="020B0604020202020204" pitchFamily="34" charset="0"/>
              </a:rPr>
              <a:t> Dept. of Transportation and Development, and State wildlife, parks, and tourism departments</a:t>
            </a:r>
          </a:p>
          <a:p>
            <a:pPr>
              <a:lnSpc>
                <a:spcPct val="110000"/>
              </a:lnSpc>
            </a:pPr>
            <a:r>
              <a:rPr lang="en-US" sz="1800" dirty="0" smtClean="0">
                <a:latin typeface="Arial" panose="020B0604020202020204" pitchFamily="34" charset="0"/>
                <a:cs typeface="Arial" panose="020B0604020202020204" pitchFamily="34" charset="0"/>
              </a:rPr>
              <a:t>Local agencies such cities and other public water suppliers</a:t>
            </a:r>
          </a:p>
          <a:p>
            <a:pPr>
              <a:lnSpc>
                <a:spcPct val="110000"/>
              </a:lnSpc>
            </a:pPr>
            <a:r>
              <a:rPr lang="en-US" sz="1800" dirty="0" smtClean="0">
                <a:latin typeface="Arial" panose="020B0604020202020204" pitchFamily="34" charset="0"/>
                <a:cs typeface="Arial" panose="020B0604020202020204" pitchFamily="34" charset="0"/>
              </a:rPr>
              <a:t>Local residents including agricultural producers, lake and river associations, and chambers of commerce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79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96112"/>
          </a:xfrm>
        </p:spPr>
        <p:txBody>
          <a:bodyPr>
            <a:normAutofit/>
          </a:bodyPr>
          <a:lstStyle/>
          <a:p>
            <a:pPr algn="ctr"/>
            <a:r>
              <a:rPr lang="en-US" sz="4000" i="1" dirty="0" smtClean="0"/>
              <a:t>Questions?</a:t>
            </a:r>
            <a:endParaRPr lang="en-US" sz="4000"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3800" y="6172200"/>
            <a:ext cx="1276421" cy="470757"/>
          </a:xfr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676400" y="1572207"/>
            <a:ext cx="5994399" cy="4495800"/>
          </a:xfrm>
          <a:prstGeom prst="rect">
            <a:avLst/>
          </a:prstGeom>
        </p:spPr>
      </p:pic>
    </p:spTree>
    <p:extLst>
      <p:ext uri="{BB962C8B-B14F-4D97-AF65-F5344CB8AC3E}">
        <p14:creationId xmlns:p14="http://schemas.microsoft.com/office/powerpoint/2010/main" val="1332251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TotalTime>
  <Words>605</Words>
  <Application>Microsoft Office PowerPoint</Application>
  <PresentationFormat>On-screen Show (4:3)</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Constantia</vt:lpstr>
      <vt:lpstr>Wingdings 2</vt:lpstr>
      <vt:lpstr>Flow</vt:lpstr>
      <vt:lpstr>Activities Planned for and Related to the Red River Basin Focus Area Study</vt:lpstr>
      <vt:lpstr>WaterSMART Focus Area Study Background</vt:lpstr>
      <vt:lpstr>Planned activities</vt:lpstr>
      <vt:lpstr>Planned activities</vt:lpstr>
      <vt:lpstr>Planned activities</vt:lpstr>
      <vt:lpstr>Planned activities</vt:lpstr>
      <vt:lpstr>Selected stakeholders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Activities in the Red River Basin by the USGS Oklahoma Water Science Center</dc:title>
  <dc:creator>Andrews, William J.</dc:creator>
  <cp:lastModifiedBy>Andrews, William J.</cp:lastModifiedBy>
  <cp:revision>19</cp:revision>
  <dcterms:created xsi:type="dcterms:W3CDTF">2014-08-05T17:53:51Z</dcterms:created>
  <dcterms:modified xsi:type="dcterms:W3CDTF">2014-10-24T20:49:52Z</dcterms:modified>
</cp:coreProperties>
</file>