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9"/>
  </p:notesMasterIdLst>
  <p:handoutMasterIdLst>
    <p:handoutMasterId r:id="rId30"/>
  </p:handoutMasterIdLst>
  <p:sldIdLst>
    <p:sldId id="300" r:id="rId2"/>
    <p:sldId id="309" r:id="rId3"/>
    <p:sldId id="301" r:id="rId4"/>
    <p:sldId id="310" r:id="rId5"/>
    <p:sldId id="311" r:id="rId6"/>
    <p:sldId id="372" r:id="rId7"/>
    <p:sldId id="377" r:id="rId8"/>
    <p:sldId id="373" r:id="rId9"/>
    <p:sldId id="376" r:id="rId10"/>
    <p:sldId id="384" r:id="rId11"/>
    <p:sldId id="312" r:id="rId12"/>
    <p:sldId id="314" r:id="rId13"/>
    <p:sldId id="317" r:id="rId14"/>
    <p:sldId id="315" r:id="rId15"/>
    <p:sldId id="318" r:id="rId16"/>
    <p:sldId id="323" r:id="rId17"/>
    <p:sldId id="348" r:id="rId18"/>
    <p:sldId id="360" r:id="rId19"/>
    <p:sldId id="325" r:id="rId20"/>
    <p:sldId id="334" r:id="rId21"/>
    <p:sldId id="339" r:id="rId22"/>
    <p:sldId id="385" r:id="rId23"/>
    <p:sldId id="343" r:id="rId24"/>
    <p:sldId id="347" r:id="rId25"/>
    <p:sldId id="319" r:id="rId26"/>
    <p:sldId id="386" r:id="rId27"/>
    <p:sldId id="387" r:id="rId28"/>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180F9B"/>
    <a:srgbClr val="007B71"/>
    <a:srgbClr val="006F41"/>
    <a:srgbClr val="66A48B"/>
    <a:srgbClr val="EAEAEA"/>
    <a:srgbClr val="DDDDDD"/>
    <a:srgbClr val="91B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94" autoAdjust="0"/>
    <p:restoredTop sz="87903" autoAdjust="0"/>
  </p:normalViewPr>
  <p:slideViewPr>
    <p:cSldViewPr>
      <p:cViewPr varScale="1">
        <p:scale>
          <a:sx n="48" d="100"/>
          <a:sy n="48" d="100"/>
        </p:scale>
        <p:origin x="-446"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519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348426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SWB support and enhancements to facilitate this…</a:t>
            </a:r>
            <a:endParaRPr lang="en-US" dirty="0"/>
          </a:p>
        </p:txBody>
      </p:sp>
    </p:spTree>
    <p:extLst>
      <p:ext uri="{BB962C8B-B14F-4D97-AF65-F5344CB8AC3E}">
        <p14:creationId xmlns:p14="http://schemas.microsoft.com/office/powerpoint/2010/main" val="2399983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1026"/>
          <p:cNvSpPr>
            <a:spLocks noGrp="1" noChangeArrowheads="1"/>
          </p:cNvSpPr>
          <p:nvPr>
            <p:ph type="ctrTitle"/>
          </p:nvPr>
        </p:nvSpPr>
        <p:spPr>
          <a:xfrm>
            <a:off x="381000" y="2286000"/>
            <a:ext cx="8305800" cy="1143000"/>
          </a:xfrm>
        </p:spPr>
        <p:txBody>
          <a:bodyPr/>
          <a:lstStyle>
            <a:lvl1pPr>
              <a:defRPr sz="4400" b="0"/>
            </a:lvl1pPr>
          </a:lstStyle>
          <a:p>
            <a:pPr lvl="0"/>
            <a:r>
              <a:rPr lang="en-US" noProof="0" smtClean="0"/>
              <a:t>Click to edit Master title style</a:t>
            </a:r>
            <a:endParaRPr lang="en-US" noProof="0" dirty="0" smtClean="0"/>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b="0"/>
            </a:lvl1pPr>
          </a:lstStyle>
          <a:p>
            <a:pPr lvl="0"/>
            <a:r>
              <a:rPr lang="en-US" noProof="0" smtClean="0"/>
              <a:t>Click to edit Master subtitle style</a:t>
            </a:r>
            <a:endParaRPr lang="en-US" noProof="0" dirty="0" smtClean="0"/>
          </a:p>
        </p:txBody>
      </p:sp>
      <p:sp>
        <p:nvSpPr>
          <p:cNvPr id="104455" name="Rectangle 1031"/>
          <p:cNvSpPr>
            <a:spLocks noChangeArrowheads="1"/>
          </p:cNvSpPr>
          <p:nvPr/>
        </p:nvSpPr>
        <p:spPr bwMode="auto">
          <a:xfrm>
            <a:off x="498475" y="62484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a:r>
              <a:rPr lang="en-US" sz="1000" b="1" dirty="0">
                <a:solidFill>
                  <a:schemeClr val="tx1"/>
                </a:solidFill>
              </a:rPr>
              <a:t>U.S. Department of the Interior</a:t>
            </a:r>
          </a:p>
          <a:p>
            <a:pPr defTabSz="885825"/>
            <a:r>
              <a:rPr lang="en-US" sz="1000" b="1" dirty="0">
                <a:solidFill>
                  <a:schemeClr val="tx1"/>
                </a:solidFill>
              </a:rPr>
              <a:t>U.S. Geological Survey</a:t>
            </a:r>
          </a:p>
        </p:txBody>
      </p:sp>
      <p:pic>
        <p:nvPicPr>
          <p:cNvPr id="104457" name="Picture 1033" descr="D:\Vugraph Info\Vugraph Templates\Templates-NEW-NMP and Bureau\ident_4_onscreen_png.pn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093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407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379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1149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604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235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703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39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380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705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dirty="0"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5" name="Picture 11" descr="D:\Vugraph Info\Vugraph Templates\Templates-NEW-NMP and Bureau\ident-small_4_onscreen_png.png"/>
          <p:cNvPicPr>
            <a:picLocks noChangeAspect="1" noChangeArrowheads="1"/>
          </p:cNvPicPr>
          <p:nvPr/>
        </p:nvPicPr>
        <p:blipFill>
          <a:blip r:embed="rId13" cstate="print">
            <a:grayscl/>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b="0">
          <a:solidFill>
            <a:schemeClr val="accent1">
              <a:lumMod val="50000"/>
            </a:schemeClr>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C00000"/>
        </a:buClr>
        <a:buSzPct val="125000"/>
        <a:buFont typeface="Wingdings" pitchFamily="2" charset="2"/>
        <a:buChar char="§"/>
        <a:defRPr sz="2800" b="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25000"/>
        <a:buFont typeface="Wingdings" pitchFamily="2" charset="2"/>
        <a:buChar char="§"/>
        <a:defRPr sz="2400" b="0">
          <a:solidFill>
            <a:schemeClr val="tx1"/>
          </a:solidFill>
          <a:latin typeface="+mn-lt"/>
        </a:defRPr>
      </a:lvl2pPr>
      <a:lvl3pPr marL="1143000" indent="-228600" algn="l" rtl="0" eaLnBrk="1" fontAlgn="base" hangingPunct="1">
        <a:spcBef>
          <a:spcPct val="20000"/>
        </a:spcBef>
        <a:spcAft>
          <a:spcPct val="0"/>
        </a:spcAft>
        <a:buClr>
          <a:srgbClr val="C00000"/>
        </a:buClr>
        <a:buSzPct val="125000"/>
        <a:buFont typeface="Wingdings" pitchFamily="2" charset="2"/>
        <a:buChar char="§"/>
        <a:defRPr sz="2000" b="0">
          <a:solidFill>
            <a:schemeClr val="tx1"/>
          </a:solidFill>
          <a:latin typeface="+mn-lt"/>
        </a:defRPr>
      </a:lvl3pPr>
      <a:lvl4pPr marL="1600200" indent="-228600" algn="l" rtl="0" eaLnBrk="1" fontAlgn="base" hangingPunct="1">
        <a:spcBef>
          <a:spcPct val="20000"/>
        </a:spcBef>
        <a:spcAft>
          <a:spcPct val="0"/>
        </a:spcAft>
        <a:buClr>
          <a:srgbClr val="C00000"/>
        </a:buClr>
        <a:buSzPct val="125000"/>
        <a:buFont typeface="Wingdings" pitchFamily="2" charset="2"/>
        <a:buChar char="§"/>
        <a:defRPr b="0">
          <a:solidFill>
            <a:schemeClr val="tx1"/>
          </a:solidFill>
          <a:latin typeface="+mn-lt"/>
        </a:defRPr>
      </a:lvl4pPr>
      <a:lvl5pPr marL="2057400" indent="-228600" algn="l" rtl="0" eaLnBrk="1" fontAlgn="base" hangingPunct="1">
        <a:spcBef>
          <a:spcPct val="20000"/>
        </a:spcBef>
        <a:spcAft>
          <a:spcPct val="0"/>
        </a:spcAft>
        <a:buClr>
          <a:srgbClr val="C00000"/>
        </a:buClr>
        <a:buSzPct val="125000"/>
        <a:buFont typeface="Wingdings" pitchFamily="2" charset="2"/>
        <a:buChar char="§"/>
        <a:defRPr b="0">
          <a:solidFill>
            <a:schemeClr val="tx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304800" y="2209800"/>
            <a:ext cx="8305800" cy="1143000"/>
          </a:xfrm>
        </p:spPr>
        <p:txBody>
          <a:bodyPr/>
          <a:lstStyle/>
          <a:p>
            <a:r>
              <a:rPr lang="en-US" sz="4000" dirty="0" smtClean="0"/>
              <a:t>Glacial Aquifer Project </a:t>
            </a:r>
            <a:r>
              <a:rPr lang="en-US" sz="4000" dirty="0"/>
              <a:t/>
            </a:r>
            <a:br>
              <a:rPr lang="en-US" sz="4000" dirty="0"/>
            </a:br>
            <a:r>
              <a:rPr lang="en-US" sz="3200" dirty="0" smtClean="0"/>
              <a:t>National Water Census National Meeting</a:t>
            </a:r>
          </a:p>
        </p:txBody>
      </p:sp>
      <p:sp>
        <p:nvSpPr>
          <p:cNvPr id="162819" name="Rectangle 3"/>
          <p:cNvSpPr>
            <a:spLocks noGrp="1" noChangeArrowheads="1"/>
          </p:cNvSpPr>
          <p:nvPr>
            <p:ph type="subTitle" idx="1"/>
          </p:nvPr>
        </p:nvSpPr>
        <p:spPr>
          <a:xfrm>
            <a:off x="304800" y="4343400"/>
            <a:ext cx="8305800" cy="1752600"/>
          </a:xfrm>
        </p:spPr>
        <p:txBody>
          <a:bodyPr/>
          <a:lstStyle/>
          <a:p>
            <a:r>
              <a:rPr lang="en-US" sz="2000" b="0" i="1" dirty="0" smtClean="0"/>
              <a:t>Howard W. Reeves, USGS Michigan Water Science Center</a:t>
            </a:r>
          </a:p>
          <a:p>
            <a:r>
              <a:rPr lang="en-US" sz="2000" i="1" dirty="0" smtClean="0"/>
              <a:t>Kevin F. </a:t>
            </a:r>
            <a:r>
              <a:rPr lang="en-US" sz="2000" i="1" dirty="0" err="1" smtClean="0"/>
              <a:t>Dennehy</a:t>
            </a:r>
            <a:r>
              <a:rPr lang="en-US" sz="2000" i="1" dirty="0" smtClean="0"/>
              <a:t>, Groundwater Resources Program</a:t>
            </a:r>
            <a:endParaRPr lang="en-US" sz="2000" b="0" i="1" dirty="0" smtClean="0"/>
          </a:p>
          <a:p>
            <a:r>
              <a:rPr lang="en-US" sz="2000" b="0" i="1" dirty="0" smtClean="0"/>
              <a:t>October 28, 2014</a:t>
            </a:r>
            <a:endParaRPr lang="en-US" sz="2000" b="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SWB time series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391400" cy="490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377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groundwater resources: Storage </a:t>
            </a:r>
            <a:r>
              <a:rPr lang="en-US" dirty="0" smtClean="0"/>
              <a:t>and Storage Change</a:t>
            </a:r>
            <a:endParaRPr lang="en-US" dirty="0"/>
          </a:p>
        </p:txBody>
      </p:sp>
      <p:sp>
        <p:nvSpPr>
          <p:cNvPr id="3" name="Content Placeholder 2"/>
          <p:cNvSpPr>
            <a:spLocks noGrp="1"/>
          </p:cNvSpPr>
          <p:nvPr>
            <p:ph idx="1"/>
          </p:nvPr>
        </p:nvSpPr>
        <p:spPr>
          <a:xfrm>
            <a:off x="381000" y="1371600"/>
            <a:ext cx="8305800" cy="4495800"/>
          </a:xfrm>
        </p:spPr>
        <p:txBody>
          <a:bodyPr/>
          <a:lstStyle/>
          <a:p>
            <a:r>
              <a:rPr lang="en-US" dirty="0"/>
              <a:t>Emphasize change in storage</a:t>
            </a:r>
          </a:p>
          <a:p>
            <a:pPr lvl="1"/>
            <a:r>
              <a:rPr lang="en-US" dirty="0" smtClean="0"/>
              <a:t>Total storage value is quite large compared to use, </a:t>
            </a:r>
            <a:r>
              <a:rPr lang="en-US" dirty="0" err="1" smtClean="0"/>
              <a:t>baseflow</a:t>
            </a:r>
            <a:endParaRPr lang="en-US" dirty="0" smtClean="0"/>
          </a:p>
          <a:p>
            <a:pPr lvl="1"/>
            <a:r>
              <a:rPr lang="en-US" dirty="0" smtClean="0"/>
              <a:t>Change </a:t>
            </a:r>
            <a:r>
              <a:rPr lang="en-US" dirty="0"/>
              <a:t>is more important than absolute value</a:t>
            </a:r>
          </a:p>
          <a:p>
            <a:r>
              <a:rPr lang="en-US" dirty="0" smtClean="0"/>
              <a:t>Approach</a:t>
            </a:r>
            <a:r>
              <a:rPr lang="en-US" dirty="0" smtClean="0"/>
              <a:t>:</a:t>
            </a:r>
          </a:p>
          <a:p>
            <a:pPr lvl="1"/>
            <a:r>
              <a:rPr lang="en-US" dirty="0" smtClean="0"/>
              <a:t>Thickness map * representative </a:t>
            </a:r>
            <a:r>
              <a:rPr lang="en-US" dirty="0" smtClean="0"/>
              <a:t>specific storage </a:t>
            </a:r>
            <a:r>
              <a:rPr lang="en-US" dirty="0" smtClean="0"/>
              <a:t>= water in storage</a:t>
            </a:r>
          </a:p>
          <a:p>
            <a:pPr lvl="1"/>
            <a:r>
              <a:rPr lang="en-US" dirty="0" smtClean="0"/>
              <a:t>Point analysis of well data</a:t>
            </a:r>
          </a:p>
          <a:p>
            <a:pPr lvl="1"/>
            <a:r>
              <a:rPr lang="en-US" dirty="0" smtClean="0"/>
              <a:t>Analyze data from GRACE satellite and examine GRACE results from </a:t>
            </a:r>
            <a:r>
              <a:rPr lang="en-US" dirty="0" smtClean="0"/>
              <a:t>literature</a:t>
            </a:r>
            <a:endParaRPr lang="en-US" dirty="0"/>
          </a:p>
        </p:txBody>
      </p:sp>
    </p:spTree>
    <p:extLst>
      <p:ext uri="{BB962C8B-B14F-4D97-AF65-F5344CB8AC3E}">
        <p14:creationId xmlns:p14="http://schemas.microsoft.com/office/powerpoint/2010/main" val="407157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ome\hwreeves\Projects\Glacial_sand_gravel\Reston_August_2014\storage_change_wells.png"/>
          <p:cNvPicPr>
            <a:picLocks noChangeAspect="1" noChangeArrowheads="1"/>
          </p:cNvPicPr>
          <p:nvPr/>
        </p:nvPicPr>
        <p:blipFill rotWithShape="1">
          <a:blip r:embed="rId2">
            <a:extLst>
              <a:ext uri="{28A0092B-C50C-407E-A947-70E740481C1C}">
                <a14:useLocalDpi xmlns:a14="http://schemas.microsoft.com/office/drawing/2010/main" val="0"/>
              </a:ext>
            </a:extLst>
          </a:blip>
          <a:srcRect b="22766"/>
          <a:stretch/>
        </p:blipFill>
        <p:spPr bwMode="auto">
          <a:xfrm>
            <a:off x="152400" y="228600"/>
            <a:ext cx="8839200" cy="52745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Home\hwreeves\Projects\Glacial_sand_gravel\Reston_August_2014\data_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021" y="3581400"/>
            <a:ext cx="7484979" cy="321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57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GRACE results</a:t>
            </a:r>
            <a:endParaRPr lang="en-US" dirty="0"/>
          </a:p>
        </p:txBody>
      </p:sp>
      <p:pic>
        <p:nvPicPr>
          <p:cNvPr id="3" name="Picture 2" descr="Glacial_MAP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7212932" cy="5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23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
            <a:ext cx="8305800" cy="1143000"/>
          </a:xfrm>
        </p:spPr>
        <p:txBody>
          <a:bodyPr/>
          <a:lstStyle/>
          <a:p>
            <a:r>
              <a:rPr lang="en-US" dirty="0" smtClean="0"/>
              <a:t>Storage conclusions</a:t>
            </a:r>
            <a:endParaRPr lang="en-US" dirty="0"/>
          </a:p>
        </p:txBody>
      </p:sp>
      <p:sp>
        <p:nvSpPr>
          <p:cNvPr id="3" name="Content Placeholder 2"/>
          <p:cNvSpPr>
            <a:spLocks noGrp="1"/>
          </p:cNvSpPr>
          <p:nvPr>
            <p:ph idx="1"/>
          </p:nvPr>
        </p:nvSpPr>
        <p:spPr>
          <a:xfrm>
            <a:off x="533400" y="990600"/>
            <a:ext cx="8305800" cy="4495800"/>
          </a:xfrm>
        </p:spPr>
        <p:txBody>
          <a:bodyPr/>
          <a:lstStyle/>
          <a:p>
            <a:r>
              <a:rPr lang="en-US" sz="2400" dirty="0" smtClean="0"/>
              <a:t>Well analysis: positive, negative, and no change sites next to each other</a:t>
            </a:r>
          </a:p>
          <a:p>
            <a:r>
              <a:rPr lang="en-US" sz="2400" dirty="0" smtClean="0"/>
              <a:t>Systematic changes in glacial water levels are small in area and magnitude compared with bedrock principal aquifers</a:t>
            </a:r>
          </a:p>
          <a:p>
            <a:pPr lvl="1"/>
            <a:r>
              <a:rPr lang="en-US" sz="2000" dirty="0" smtClean="0"/>
              <a:t>Unconfined or leaky conditions</a:t>
            </a:r>
          </a:p>
          <a:p>
            <a:pPr lvl="1"/>
            <a:r>
              <a:rPr lang="en-US" sz="2000" dirty="0"/>
              <a:t>S</a:t>
            </a:r>
            <a:r>
              <a:rPr lang="en-US" sz="2000" dirty="0" smtClean="0"/>
              <a:t>urface water capture stabilizes water levels</a:t>
            </a:r>
          </a:p>
          <a:p>
            <a:r>
              <a:rPr lang="en-US" sz="2400" dirty="0" smtClean="0"/>
              <a:t>Change in storage from agricultural tiling can be large over the study area; 54 km</a:t>
            </a:r>
            <a:r>
              <a:rPr lang="en-US" sz="2400" baseline="30000" dirty="0" smtClean="0"/>
              <a:t>3</a:t>
            </a:r>
            <a:r>
              <a:rPr lang="en-US" sz="2400" dirty="0" smtClean="0"/>
              <a:t> (</a:t>
            </a:r>
            <a:r>
              <a:rPr lang="en-US" sz="2400" dirty="0" err="1" smtClean="0"/>
              <a:t>Konikow</a:t>
            </a:r>
            <a:r>
              <a:rPr lang="en-US" sz="2400" dirty="0" smtClean="0"/>
              <a:t>) – hard to pick up from wells</a:t>
            </a:r>
          </a:p>
          <a:p>
            <a:r>
              <a:rPr lang="en-US" sz="2400" dirty="0" smtClean="0"/>
              <a:t>Groundwater trends from GRACE in study area are difficult to identify</a:t>
            </a:r>
            <a:endParaRPr lang="en-US" sz="2400" dirty="0"/>
          </a:p>
        </p:txBody>
      </p:sp>
    </p:spTree>
    <p:extLst>
      <p:ext uri="{BB962C8B-B14F-4D97-AF65-F5344CB8AC3E}">
        <p14:creationId xmlns:p14="http://schemas.microsoft.com/office/powerpoint/2010/main" val="296042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t>
            </a:r>
            <a:r>
              <a:rPr lang="en-US" dirty="0" err="1" smtClean="0"/>
              <a:t>hydrogeologic</a:t>
            </a:r>
            <a:r>
              <a:rPr lang="en-US" dirty="0" smtClean="0"/>
              <a:t> framework </a:t>
            </a:r>
            <a:br>
              <a:rPr lang="en-US" dirty="0" smtClean="0"/>
            </a:br>
            <a:r>
              <a:rPr lang="en-US" dirty="0" smtClean="0"/>
              <a:t>water well records analysis</a:t>
            </a:r>
            <a:endParaRPr lang="en-US" dirty="0"/>
          </a:p>
        </p:txBody>
      </p:sp>
      <p:sp>
        <p:nvSpPr>
          <p:cNvPr id="3" name="Content Placeholder 2"/>
          <p:cNvSpPr>
            <a:spLocks noGrp="1"/>
          </p:cNvSpPr>
          <p:nvPr>
            <p:ph idx="1"/>
          </p:nvPr>
        </p:nvSpPr>
        <p:spPr/>
        <p:txBody>
          <a:bodyPr>
            <a:normAutofit/>
          </a:bodyPr>
          <a:lstStyle/>
          <a:p>
            <a:r>
              <a:rPr lang="en-US" sz="2600" dirty="0" smtClean="0"/>
              <a:t>Collect digital well-record databases – approximately 15 million collected.</a:t>
            </a:r>
          </a:p>
          <a:p>
            <a:r>
              <a:rPr lang="en-US" sz="2600" dirty="0" smtClean="0"/>
              <a:t>Standardize a Nationwide well-record database.</a:t>
            </a:r>
          </a:p>
          <a:p>
            <a:r>
              <a:rPr lang="en-US" sz="2600" dirty="0" smtClean="0"/>
              <a:t>Information with depth.</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200400"/>
            <a:ext cx="2720340" cy="3520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200400"/>
            <a:ext cx="2720340" cy="3520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4938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85800"/>
          </a:xfrm>
        </p:spPr>
        <p:txBody>
          <a:bodyPr/>
          <a:lstStyle/>
          <a:p>
            <a:r>
              <a:rPr lang="en-US" dirty="0" smtClean="0"/>
              <a:t>Status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8247007"/>
              </p:ext>
            </p:extLst>
          </p:nvPr>
        </p:nvGraphicFramePr>
        <p:xfrm>
          <a:off x="457200" y="914400"/>
          <a:ext cx="8305800" cy="4655845"/>
        </p:xfrm>
        <a:graphic>
          <a:graphicData uri="http://schemas.openxmlformats.org/drawingml/2006/table">
            <a:tbl>
              <a:tblPr firstRow="1" bandRow="1">
                <a:tableStyleId>{5C22544A-7EE6-4342-B048-85BDC9FD1C3A}</a:tableStyleId>
              </a:tblPr>
              <a:tblGrid>
                <a:gridCol w="2076450"/>
                <a:gridCol w="2076450"/>
                <a:gridCol w="2076450"/>
                <a:gridCol w="2076450"/>
              </a:tblGrid>
              <a:tr h="624222">
                <a:tc>
                  <a:txBody>
                    <a:bodyPr/>
                    <a:lstStyle/>
                    <a:p>
                      <a:r>
                        <a:rPr lang="en-US" dirty="0" smtClean="0"/>
                        <a:t>Processing Complete</a:t>
                      </a:r>
                      <a:endParaRPr lang="en-US" dirty="0"/>
                    </a:p>
                  </a:txBody>
                  <a:tcPr/>
                </a:tc>
                <a:tc>
                  <a:txBody>
                    <a:bodyPr/>
                    <a:lstStyle/>
                    <a:p>
                      <a:r>
                        <a:rPr lang="en-US" dirty="0" smtClean="0"/>
                        <a:t>Processing</a:t>
                      </a:r>
                    </a:p>
                    <a:p>
                      <a:r>
                        <a:rPr lang="en-US" dirty="0" smtClean="0"/>
                        <a:t>In</a:t>
                      </a:r>
                      <a:r>
                        <a:rPr lang="en-US" baseline="0" dirty="0" smtClean="0"/>
                        <a:t> Progress</a:t>
                      </a:r>
                      <a:endParaRPr lang="en-US" dirty="0"/>
                    </a:p>
                  </a:txBody>
                  <a:tcPr/>
                </a:tc>
                <a:tc>
                  <a:txBody>
                    <a:bodyPr/>
                    <a:lstStyle/>
                    <a:p>
                      <a:r>
                        <a:rPr lang="en-US" dirty="0" smtClean="0"/>
                        <a:t>Database</a:t>
                      </a:r>
                      <a:r>
                        <a:rPr lang="en-US" baseline="0" dirty="0" smtClean="0"/>
                        <a:t> </a:t>
                      </a:r>
                    </a:p>
                    <a:p>
                      <a:r>
                        <a:rPr lang="en-US" baseline="0" dirty="0" smtClean="0"/>
                        <a:t>Created</a:t>
                      </a:r>
                      <a:endParaRPr lang="en-US" dirty="0"/>
                    </a:p>
                  </a:txBody>
                  <a:tcPr/>
                </a:tc>
                <a:tc>
                  <a:txBody>
                    <a:bodyPr/>
                    <a:lstStyle/>
                    <a:p>
                      <a:r>
                        <a:rPr lang="en-US" dirty="0" smtClean="0"/>
                        <a:t>Database</a:t>
                      </a:r>
                      <a:r>
                        <a:rPr lang="en-US" baseline="0" dirty="0" smtClean="0"/>
                        <a:t> </a:t>
                      </a:r>
                    </a:p>
                    <a:p>
                      <a:r>
                        <a:rPr lang="en-US" baseline="0" dirty="0" smtClean="0"/>
                        <a:t>In Progress</a:t>
                      </a:r>
                      <a:endParaRPr lang="en-US" dirty="0"/>
                    </a:p>
                  </a:txBody>
                  <a:tcPr/>
                </a:tc>
              </a:tr>
              <a:tr h="308905">
                <a:tc>
                  <a:txBody>
                    <a:bodyPr/>
                    <a:lstStyle/>
                    <a:p>
                      <a:r>
                        <a:rPr lang="en-US" sz="1400" b="0" dirty="0" smtClean="0"/>
                        <a:t>Connecticut</a:t>
                      </a:r>
                      <a:endParaRPr lang="en-US" sz="1400" b="0" dirty="0"/>
                    </a:p>
                  </a:txBody>
                  <a:tcPr/>
                </a:tc>
                <a:tc>
                  <a:txBody>
                    <a:bodyPr/>
                    <a:lstStyle/>
                    <a:p>
                      <a:r>
                        <a:rPr lang="en-US" sz="1400" b="0" dirty="0" smtClean="0"/>
                        <a:t>Alaska</a:t>
                      </a:r>
                      <a:endParaRPr lang="en-US" sz="1400" b="0" dirty="0"/>
                    </a:p>
                  </a:txBody>
                  <a:tcPr/>
                </a:tc>
                <a:tc>
                  <a:txBody>
                    <a:bodyPr/>
                    <a:lstStyle/>
                    <a:p>
                      <a:r>
                        <a:rPr lang="en-US" sz="1400" b="0" dirty="0" smtClean="0"/>
                        <a:t>Idaho</a:t>
                      </a:r>
                      <a:endParaRPr lang="en-US" sz="1400" b="0" dirty="0"/>
                    </a:p>
                  </a:txBody>
                  <a:tcPr/>
                </a:tc>
                <a:tc>
                  <a:txBody>
                    <a:bodyPr/>
                    <a:lstStyle/>
                    <a:p>
                      <a:r>
                        <a:rPr lang="en-US" sz="1400" b="0" dirty="0" smtClean="0"/>
                        <a:t>Kansas</a:t>
                      </a:r>
                      <a:endParaRPr lang="en-US" sz="1400" b="0" dirty="0"/>
                    </a:p>
                  </a:txBody>
                  <a:tcPr/>
                </a:tc>
              </a:tr>
              <a:tr h="308905">
                <a:tc>
                  <a:txBody>
                    <a:bodyPr/>
                    <a:lstStyle/>
                    <a:p>
                      <a:r>
                        <a:rPr lang="en-US" sz="1400" b="0" dirty="0" smtClean="0"/>
                        <a:t>Illinois</a:t>
                      </a:r>
                      <a:endParaRPr lang="en-US" sz="1400" b="0" dirty="0"/>
                    </a:p>
                  </a:txBody>
                  <a:tcPr/>
                </a:tc>
                <a:tc>
                  <a:txBody>
                    <a:bodyPr/>
                    <a:lstStyle/>
                    <a:p>
                      <a:r>
                        <a:rPr lang="en-US" sz="1400" b="0" dirty="0" smtClean="0"/>
                        <a:t>Maine</a:t>
                      </a:r>
                      <a:endParaRPr lang="en-US" sz="1400" b="0" dirty="0"/>
                    </a:p>
                  </a:txBody>
                  <a:tcPr/>
                </a:tc>
                <a:tc>
                  <a:txBody>
                    <a:bodyPr/>
                    <a:lstStyle/>
                    <a:p>
                      <a:r>
                        <a:rPr lang="en-US" sz="1400" b="0" dirty="0" smtClean="0"/>
                        <a:t>New York</a:t>
                      </a:r>
                    </a:p>
                  </a:txBody>
                  <a:tcPr/>
                </a:tc>
                <a:tc>
                  <a:txBody>
                    <a:bodyPr/>
                    <a:lstStyle/>
                    <a:p>
                      <a:r>
                        <a:rPr lang="en-US" sz="1400" b="0" dirty="0" smtClean="0"/>
                        <a:t>New Hampshire</a:t>
                      </a:r>
                      <a:endParaRPr lang="en-US" sz="1400" b="0" dirty="0"/>
                    </a:p>
                  </a:txBody>
                  <a:tcPr/>
                </a:tc>
              </a:tr>
              <a:tr h="308905">
                <a:tc>
                  <a:txBody>
                    <a:bodyPr/>
                    <a:lstStyle/>
                    <a:p>
                      <a:r>
                        <a:rPr lang="en-US" sz="1400" b="0" dirty="0" smtClean="0"/>
                        <a:t>Indiana</a:t>
                      </a:r>
                      <a:endParaRPr lang="en-US" sz="1400" b="0" dirty="0"/>
                    </a:p>
                  </a:txBody>
                  <a:tcPr/>
                </a:tc>
                <a:tc>
                  <a:txBody>
                    <a:bodyPr/>
                    <a:lstStyle/>
                    <a:p>
                      <a:r>
                        <a:rPr lang="en-US" sz="1400" b="0" dirty="0" smtClean="0"/>
                        <a:t>Missouri</a:t>
                      </a:r>
                      <a:endParaRPr lang="en-US" sz="1400" b="0" dirty="0"/>
                    </a:p>
                  </a:txBody>
                  <a:tcPr/>
                </a:tc>
                <a:tc>
                  <a:txBody>
                    <a:bodyPr/>
                    <a:lstStyle/>
                    <a:p>
                      <a:r>
                        <a:rPr lang="en-US" sz="1400" b="0" dirty="0" smtClean="0"/>
                        <a:t>Washington</a:t>
                      </a:r>
                      <a:endParaRPr lang="en-US" sz="1400" b="0" dirty="0"/>
                    </a:p>
                  </a:txBody>
                  <a:tcPr/>
                </a:tc>
                <a:tc>
                  <a:txBody>
                    <a:bodyPr/>
                    <a:lstStyle/>
                    <a:p>
                      <a:r>
                        <a:rPr lang="en-US" sz="1400" b="0" dirty="0" smtClean="0"/>
                        <a:t>Rhode Island</a:t>
                      </a:r>
                      <a:endParaRPr lang="en-US" sz="1400" b="0" dirty="0"/>
                    </a:p>
                  </a:txBody>
                  <a:tcPr/>
                </a:tc>
              </a:tr>
              <a:tr h="308905">
                <a:tc>
                  <a:txBody>
                    <a:bodyPr/>
                    <a:lstStyle/>
                    <a:p>
                      <a:r>
                        <a:rPr lang="en-US" sz="1400" b="0" dirty="0" smtClean="0"/>
                        <a:t>Iowa</a:t>
                      </a:r>
                      <a:endParaRPr lang="en-US" sz="1400" b="0" dirty="0"/>
                    </a:p>
                  </a:txBody>
                  <a:tcPr/>
                </a:tc>
                <a:tc>
                  <a:txBody>
                    <a:bodyPr/>
                    <a:lstStyle/>
                    <a:p>
                      <a:r>
                        <a:rPr lang="en-US" sz="1400" b="0" dirty="0" smtClean="0"/>
                        <a:t>Nebraska</a:t>
                      </a:r>
                      <a:endParaRPr lang="en-US" sz="1400" b="0" dirty="0"/>
                    </a:p>
                  </a:txBody>
                  <a:tcPr/>
                </a:tc>
                <a:tc>
                  <a:txBody>
                    <a:bodyPr/>
                    <a:lstStyle/>
                    <a:p>
                      <a:endParaRPr lang="en-US" sz="1400" b="0" dirty="0"/>
                    </a:p>
                  </a:txBody>
                  <a:tcPr/>
                </a:tc>
                <a:tc>
                  <a:txBody>
                    <a:bodyPr/>
                    <a:lstStyle/>
                    <a:p>
                      <a:r>
                        <a:rPr lang="en-US" sz="1400" b="0" dirty="0" smtClean="0"/>
                        <a:t>South Dakota</a:t>
                      </a:r>
                      <a:endParaRPr lang="en-US" sz="1400" b="0" dirty="0"/>
                    </a:p>
                  </a:txBody>
                  <a:tcPr/>
                </a:tc>
              </a:tr>
              <a:tr h="308905">
                <a:tc>
                  <a:txBody>
                    <a:bodyPr/>
                    <a:lstStyle/>
                    <a:p>
                      <a:r>
                        <a:rPr lang="en-US" sz="1400" b="0" dirty="0" smtClean="0"/>
                        <a:t>Massachusetts</a:t>
                      </a:r>
                      <a:endParaRPr lang="en-US" sz="1400" b="0" dirty="0"/>
                    </a:p>
                  </a:txBody>
                  <a:tcPr/>
                </a:tc>
                <a:tc>
                  <a:txBody>
                    <a:bodyPr/>
                    <a:lstStyle/>
                    <a:p>
                      <a:r>
                        <a:rPr lang="en-US" sz="1400" b="0" dirty="0" smtClean="0"/>
                        <a:t>Vermont</a:t>
                      </a:r>
                      <a:endParaRPr lang="en-US" sz="1400" b="0" dirty="0"/>
                    </a:p>
                  </a:txBody>
                  <a:tcPr/>
                </a:tc>
                <a:tc>
                  <a:txBody>
                    <a:bodyPr/>
                    <a:lstStyle/>
                    <a:p>
                      <a:endParaRPr lang="en-US" sz="1400" b="0" dirty="0"/>
                    </a:p>
                  </a:txBody>
                  <a:tcPr/>
                </a:tc>
                <a:tc>
                  <a:txBody>
                    <a:bodyPr/>
                    <a:lstStyle/>
                    <a:p>
                      <a:endParaRPr lang="en-US" sz="1400" b="0" dirty="0"/>
                    </a:p>
                  </a:txBody>
                  <a:tcPr/>
                </a:tc>
              </a:tr>
              <a:tr h="308905">
                <a:tc>
                  <a:txBody>
                    <a:bodyPr/>
                    <a:lstStyle/>
                    <a:p>
                      <a:r>
                        <a:rPr lang="en-US" sz="1400" b="0" dirty="0" smtClean="0"/>
                        <a:t>Michigan</a:t>
                      </a:r>
                      <a:endParaRPr lang="en-US" sz="1400" b="0" dirty="0"/>
                    </a:p>
                  </a:txBody>
                  <a:tcPr/>
                </a:tc>
                <a:tc>
                  <a:txBody>
                    <a:bodyPr/>
                    <a:lstStyle/>
                    <a:p>
                      <a:endParaRPr lang="en-US" sz="1400" b="0" dirty="0"/>
                    </a:p>
                  </a:txBody>
                  <a:tcPr/>
                </a:tc>
                <a:tc>
                  <a:txBody>
                    <a:bodyPr/>
                    <a:lstStyle/>
                    <a:p>
                      <a:endParaRPr lang="en-US" sz="1400" b="0" dirty="0"/>
                    </a:p>
                  </a:txBody>
                  <a:tcPr/>
                </a:tc>
                <a:tc>
                  <a:txBody>
                    <a:bodyPr/>
                    <a:lstStyle/>
                    <a:p>
                      <a:endParaRPr lang="en-US" sz="1400" b="0" dirty="0"/>
                    </a:p>
                  </a:txBody>
                  <a:tcPr/>
                </a:tc>
              </a:tr>
              <a:tr h="308905">
                <a:tc>
                  <a:txBody>
                    <a:bodyPr/>
                    <a:lstStyle/>
                    <a:p>
                      <a:r>
                        <a:rPr lang="en-US" sz="1400" b="0" dirty="0" smtClean="0"/>
                        <a:t>Minnesota</a:t>
                      </a:r>
                      <a:endParaRPr lang="en-US" sz="1400" b="0" dirty="0"/>
                    </a:p>
                  </a:txBody>
                  <a:tcPr/>
                </a:tc>
                <a:tc>
                  <a:txBody>
                    <a:bodyPr/>
                    <a:lstStyle/>
                    <a:p>
                      <a:endParaRPr lang="en-US" sz="1400" b="0" dirty="0"/>
                    </a:p>
                  </a:txBody>
                  <a:tcPr/>
                </a:tc>
                <a:tc>
                  <a:txBody>
                    <a:bodyPr/>
                    <a:lstStyle/>
                    <a:p>
                      <a:endParaRPr lang="en-US" sz="1400" b="0" dirty="0"/>
                    </a:p>
                  </a:txBody>
                  <a:tcPr/>
                </a:tc>
                <a:tc>
                  <a:txBody>
                    <a:bodyPr/>
                    <a:lstStyle/>
                    <a:p>
                      <a:endParaRPr lang="en-US" sz="1400" b="0" dirty="0"/>
                    </a:p>
                  </a:txBody>
                  <a:tcPr/>
                </a:tc>
              </a:tr>
              <a:tr h="308905">
                <a:tc>
                  <a:txBody>
                    <a:bodyPr/>
                    <a:lstStyle/>
                    <a:p>
                      <a:r>
                        <a:rPr lang="en-US" sz="1400" b="0" dirty="0" smtClean="0"/>
                        <a:t>Montana</a:t>
                      </a:r>
                      <a:endParaRPr lang="en-US" sz="1400" b="0" dirty="0"/>
                    </a:p>
                  </a:txBody>
                  <a:tcPr/>
                </a:tc>
                <a:tc>
                  <a:txBody>
                    <a:bodyPr/>
                    <a:lstStyle/>
                    <a:p>
                      <a:endParaRPr lang="en-US" sz="1400" b="0" dirty="0"/>
                    </a:p>
                  </a:txBody>
                  <a:tcPr/>
                </a:tc>
                <a:tc>
                  <a:txBody>
                    <a:bodyPr/>
                    <a:lstStyle/>
                    <a:p>
                      <a:endParaRPr lang="en-US" sz="1400" b="0" dirty="0"/>
                    </a:p>
                  </a:txBody>
                  <a:tcPr/>
                </a:tc>
                <a:tc>
                  <a:txBody>
                    <a:bodyPr/>
                    <a:lstStyle/>
                    <a:p>
                      <a:endParaRPr lang="en-US" sz="1400" b="0" dirty="0"/>
                    </a:p>
                  </a:txBody>
                  <a:tcPr/>
                </a:tc>
              </a:tr>
              <a:tr h="308905">
                <a:tc>
                  <a:txBody>
                    <a:bodyPr/>
                    <a:lstStyle/>
                    <a:p>
                      <a:r>
                        <a:rPr lang="en-US" sz="1400" dirty="0" smtClean="0"/>
                        <a:t>New Jersey</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08905">
                <a:tc>
                  <a:txBody>
                    <a:bodyPr/>
                    <a:lstStyle/>
                    <a:p>
                      <a:r>
                        <a:rPr lang="en-US" sz="1400" dirty="0" smtClean="0"/>
                        <a:t>North Dakota</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08905">
                <a:tc>
                  <a:txBody>
                    <a:bodyPr/>
                    <a:lstStyle/>
                    <a:p>
                      <a:r>
                        <a:rPr lang="en-US" sz="1400" dirty="0" smtClean="0"/>
                        <a:t>Ohio</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08905">
                <a:tc>
                  <a:txBody>
                    <a:bodyPr/>
                    <a:lstStyle/>
                    <a:p>
                      <a:r>
                        <a:rPr lang="en-US" sz="1400" dirty="0" smtClean="0"/>
                        <a:t>Pennsylvania</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08905">
                <a:tc>
                  <a:txBody>
                    <a:bodyPr/>
                    <a:lstStyle/>
                    <a:p>
                      <a:r>
                        <a:rPr lang="en-US" sz="1400" dirty="0" smtClean="0"/>
                        <a:t>Wisconsin</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3240064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and Correlations</a:t>
            </a:r>
            <a:endParaRPr lang="en-US" dirty="0"/>
          </a:p>
        </p:txBody>
      </p:sp>
      <p:sp>
        <p:nvSpPr>
          <p:cNvPr id="3" name="Content Placeholder 2"/>
          <p:cNvSpPr>
            <a:spLocks noGrp="1"/>
          </p:cNvSpPr>
          <p:nvPr>
            <p:ph idx="1"/>
          </p:nvPr>
        </p:nvSpPr>
        <p:spPr>
          <a:xfrm>
            <a:off x="533400" y="1219200"/>
            <a:ext cx="8305800" cy="4495800"/>
          </a:xfrm>
        </p:spPr>
        <p:txBody>
          <a:bodyPr>
            <a:normAutofit fontScale="85000" lnSpcReduction="20000"/>
          </a:bodyPr>
          <a:lstStyle/>
          <a:p>
            <a:r>
              <a:rPr lang="en-US" dirty="0" smtClean="0"/>
              <a:t>Analyze historical changes in groundwater levels</a:t>
            </a:r>
          </a:p>
          <a:p>
            <a:pPr lvl="1"/>
            <a:r>
              <a:rPr lang="en-US" dirty="0" smtClean="0"/>
              <a:t>Documenting response of the Glacial Aquifer System to changes in climate and development </a:t>
            </a:r>
          </a:p>
          <a:p>
            <a:pPr lvl="1"/>
            <a:r>
              <a:rPr lang="en-US" dirty="0" smtClean="0"/>
              <a:t>Based on many USGS and some state wells</a:t>
            </a:r>
          </a:p>
          <a:p>
            <a:pPr lvl="1"/>
            <a:r>
              <a:rPr lang="en-US" dirty="0" smtClean="0"/>
              <a:t>Document trends at different types of wells</a:t>
            </a:r>
          </a:p>
          <a:p>
            <a:r>
              <a:rPr lang="en-US" dirty="0" smtClean="0"/>
              <a:t>Correlations between groundwater levels and other observed hydrologic data</a:t>
            </a:r>
          </a:p>
          <a:p>
            <a:pPr lvl="1"/>
            <a:r>
              <a:rPr lang="en-US" dirty="0" err="1" smtClean="0"/>
              <a:t>Streamflow</a:t>
            </a:r>
            <a:endParaRPr lang="en-US" dirty="0" smtClean="0"/>
          </a:p>
          <a:p>
            <a:pPr lvl="1"/>
            <a:r>
              <a:rPr lang="en-US" dirty="0" smtClean="0"/>
              <a:t>Precipitation</a:t>
            </a:r>
          </a:p>
          <a:p>
            <a:pPr lvl="1"/>
            <a:r>
              <a:rPr lang="en-US" dirty="0" smtClean="0"/>
              <a:t>Pacific decadal oscillation</a:t>
            </a:r>
          </a:p>
          <a:p>
            <a:r>
              <a:rPr lang="en-US" dirty="0"/>
              <a:t>Extend historical groundwater records back in time, based on strong correlations</a:t>
            </a:r>
          </a:p>
          <a:p>
            <a:pPr lvl="1"/>
            <a:r>
              <a:rPr lang="en-US" dirty="0"/>
              <a:t>Other nearby GW wells</a:t>
            </a:r>
          </a:p>
          <a:p>
            <a:pPr lvl="1"/>
            <a:r>
              <a:rPr lang="en-US" dirty="0"/>
              <a:t>Nearby </a:t>
            </a:r>
            <a:r>
              <a:rPr lang="en-US" dirty="0" err="1"/>
              <a:t>streamflow</a:t>
            </a:r>
            <a:r>
              <a:rPr lang="en-US" dirty="0"/>
              <a:t> or meteorological variables</a:t>
            </a:r>
          </a:p>
          <a:p>
            <a:endParaRPr lang="en-US" dirty="0" smtClean="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4214860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90" y="1219200"/>
            <a:ext cx="83629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73702" y="21771"/>
            <a:ext cx="8305800" cy="1219200"/>
          </a:xfrm>
        </p:spPr>
        <p:txBody>
          <a:bodyPr/>
          <a:lstStyle/>
          <a:p>
            <a:r>
              <a:rPr lang="en-US" sz="3200" dirty="0" smtClean="0"/>
              <a:t>Example correlation between </a:t>
            </a:r>
            <a:r>
              <a:rPr lang="en-US" sz="3200" dirty="0" err="1" smtClean="0"/>
              <a:t>streamflow</a:t>
            </a:r>
            <a:r>
              <a:rPr lang="en-US" sz="3200" dirty="0" smtClean="0"/>
              <a:t> and month-end August groundwater level</a:t>
            </a:r>
            <a:endParaRPr lang="en-US" sz="3200" dirty="0"/>
          </a:p>
        </p:txBody>
      </p:sp>
      <p:sp>
        <p:nvSpPr>
          <p:cNvPr id="3" name="Rectangle 2"/>
          <p:cNvSpPr/>
          <p:nvPr/>
        </p:nvSpPr>
        <p:spPr>
          <a:xfrm>
            <a:off x="1905000" y="6027003"/>
            <a:ext cx="7215249" cy="646331"/>
          </a:xfrm>
          <a:prstGeom prst="rect">
            <a:avLst/>
          </a:prstGeom>
        </p:spPr>
        <p:txBody>
          <a:bodyPr wrap="square">
            <a:spAutoFit/>
          </a:bodyPr>
          <a:lstStyle/>
          <a:p>
            <a:r>
              <a:rPr lang="en-US" sz="1200" i="1" dirty="0" smtClean="0"/>
              <a:t>From: Dudley</a:t>
            </a:r>
            <a:r>
              <a:rPr lang="en-US" sz="1200" i="1" dirty="0"/>
              <a:t>, </a:t>
            </a:r>
            <a:r>
              <a:rPr lang="en-US" sz="1200" i="1" dirty="0" smtClean="0"/>
              <a:t>R.W</a:t>
            </a:r>
            <a:r>
              <a:rPr lang="en-US" sz="1200" i="1" dirty="0"/>
              <a:t>. and </a:t>
            </a:r>
            <a:r>
              <a:rPr lang="en-US" sz="1200" i="1" dirty="0" err="1" smtClean="0"/>
              <a:t>Hodgkins,G.A</a:t>
            </a:r>
            <a:r>
              <a:rPr lang="en-US" sz="1200" i="1" dirty="0" smtClean="0"/>
              <a:t>., </a:t>
            </a:r>
            <a:r>
              <a:rPr lang="en-US" sz="1200" i="1" dirty="0"/>
              <a:t>2013. Historical </a:t>
            </a:r>
            <a:r>
              <a:rPr lang="en-US" sz="1200" i="1" dirty="0" smtClean="0"/>
              <a:t>groundwater trends </a:t>
            </a:r>
            <a:r>
              <a:rPr lang="en-US" sz="1200" i="1" dirty="0"/>
              <a:t>in </a:t>
            </a:r>
            <a:r>
              <a:rPr lang="en-US" sz="1200" i="1" dirty="0" smtClean="0"/>
              <a:t>northern </a:t>
            </a:r>
            <a:r>
              <a:rPr lang="en-US" sz="1200" i="1" dirty="0"/>
              <a:t>New England and </a:t>
            </a:r>
            <a:r>
              <a:rPr lang="en-US" sz="1200" i="1" dirty="0" smtClean="0"/>
              <a:t>relations </a:t>
            </a:r>
            <a:r>
              <a:rPr lang="en-US" sz="1200" i="1" dirty="0"/>
              <a:t>with </a:t>
            </a:r>
            <a:r>
              <a:rPr lang="en-US" sz="1200" i="1" dirty="0" err="1" smtClean="0"/>
              <a:t>streamflow</a:t>
            </a:r>
            <a:r>
              <a:rPr lang="en-US" sz="1200" i="1" dirty="0" smtClean="0"/>
              <a:t> </a:t>
            </a:r>
            <a:r>
              <a:rPr lang="en-US" sz="1200" i="1" dirty="0"/>
              <a:t>and </a:t>
            </a:r>
            <a:r>
              <a:rPr lang="en-US" sz="1200" i="1" dirty="0" smtClean="0"/>
              <a:t>climatic variables: </a:t>
            </a:r>
            <a:r>
              <a:rPr lang="en-US" sz="1200" i="1" dirty="0"/>
              <a:t>Journal of the American Water Resources Association (</a:t>
            </a:r>
            <a:r>
              <a:rPr lang="en-US" sz="1200" i="1" dirty="0" smtClean="0"/>
              <a:t>JAWRA), v. 49, no. 5, pgs</a:t>
            </a:r>
            <a:r>
              <a:rPr lang="en-US" sz="1200" i="1" dirty="0"/>
              <a:t>.</a:t>
            </a:r>
            <a:r>
              <a:rPr lang="en-US" sz="1200" i="1" dirty="0" smtClean="0"/>
              <a:t> 1198–1212,  </a:t>
            </a:r>
            <a:r>
              <a:rPr lang="en-US" sz="1200" i="1" dirty="0"/>
              <a:t>DOI: </a:t>
            </a:r>
            <a:r>
              <a:rPr lang="en-US" sz="1200" i="1" dirty="0" smtClean="0"/>
              <a:t>10.1111/jawr.12080.</a:t>
            </a:r>
            <a:endParaRPr lang="en-US" sz="1200" dirty="0"/>
          </a:p>
        </p:txBody>
      </p:sp>
    </p:spTree>
    <p:extLst>
      <p:ext uri="{BB962C8B-B14F-4D97-AF65-F5344CB8AC3E}">
        <p14:creationId xmlns:p14="http://schemas.microsoft.com/office/powerpoint/2010/main" val="3462163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81000" y="152400"/>
            <a:ext cx="8305800" cy="914400"/>
          </a:xfrm>
        </p:spPr>
        <p:txBody>
          <a:bodyPr/>
          <a:lstStyle/>
          <a:p>
            <a:r>
              <a:rPr lang="en-US" sz="3200" dirty="0"/>
              <a:t>Likely response to future changes</a:t>
            </a:r>
            <a:br>
              <a:rPr lang="en-US" sz="3200" dirty="0"/>
            </a:br>
            <a:r>
              <a:rPr lang="en-US" sz="2800" b="0" dirty="0" smtClean="0"/>
              <a:t>Modeling and Methods Development</a:t>
            </a:r>
            <a:endParaRPr lang="en-US" sz="3200" b="0" dirty="0"/>
          </a:p>
        </p:txBody>
      </p:sp>
      <p:sp>
        <p:nvSpPr>
          <p:cNvPr id="163843" name="Rectangle 3"/>
          <p:cNvSpPr>
            <a:spLocks noGrp="1" noChangeArrowheads="1"/>
          </p:cNvSpPr>
          <p:nvPr>
            <p:ph type="body" idx="1"/>
          </p:nvPr>
        </p:nvSpPr>
        <p:spPr>
          <a:xfrm>
            <a:off x="381000" y="1371600"/>
            <a:ext cx="8305800" cy="4038600"/>
          </a:xfrm>
        </p:spPr>
        <p:txBody>
          <a:bodyPr/>
          <a:lstStyle/>
          <a:p>
            <a:r>
              <a:rPr lang="en-US" dirty="0" smtClean="0"/>
              <a:t>Provide simulation results to quantify and illustrate aspects of the glacial system </a:t>
            </a:r>
          </a:p>
          <a:p>
            <a:r>
              <a:rPr lang="en-US" dirty="0" smtClean="0"/>
              <a:t>Refined simulation of groundwater/surface-water interaction within regional groundwater flow models</a:t>
            </a:r>
          </a:p>
          <a:p>
            <a:pPr lvl="1"/>
            <a:r>
              <a:rPr lang="en-US" dirty="0" smtClean="0"/>
              <a:t>Challenge to represent local surface-water capture and effects of individual wells in regional model</a:t>
            </a:r>
          </a:p>
          <a:p>
            <a:r>
              <a:rPr lang="en-US" dirty="0" smtClean="0"/>
              <a:t>Application of a statistical method to extend model results to non-modeled areas</a:t>
            </a:r>
          </a:p>
        </p:txBody>
      </p:sp>
    </p:spTree>
    <p:extLst>
      <p:ext uri="{BB962C8B-B14F-4D97-AF65-F5344CB8AC3E}">
        <p14:creationId xmlns:p14="http://schemas.microsoft.com/office/powerpoint/2010/main" val="2069152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04800"/>
            <a:ext cx="7620000" cy="5276850"/>
          </a:xfrm>
          <a:prstGeom prst="rect">
            <a:avLst/>
          </a:prstGeom>
        </p:spPr>
      </p:pic>
    </p:spTree>
    <p:extLst>
      <p:ext uri="{BB962C8B-B14F-4D97-AF65-F5344CB8AC3E}">
        <p14:creationId xmlns:p14="http://schemas.microsoft.com/office/powerpoint/2010/main" val="897792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716974" y="914400"/>
            <a:ext cx="7387442" cy="5719762"/>
          </a:xfrm>
          <a:prstGeom prst="rect">
            <a:avLst/>
          </a:prstGeom>
          <a:ln w="12700">
            <a:solidFill>
              <a:schemeClr val="tx1"/>
            </a:solidFill>
          </a:ln>
        </p:spPr>
      </p:pic>
      <p:sp>
        <p:nvSpPr>
          <p:cNvPr id="2" name="TextBox 1"/>
          <p:cNvSpPr txBox="1"/>
          <p:nvPr/>
        </p:nvSpPr>
        <p:spPr>
          <a:xfrm>
            <a:off x="304800" y="150167"/>
            <a:ext cx="8686800" cy="461665"/>
          </a:xfrm>
          <a:prstGeom prst="rect">
            <a:avLst/>
          </a:prstGeom>
          <a:noFill/>
        </p:spPr>
        <p:txBody>
          <a:bodyPr wrap="square" rtlCol="0">
            <a:spAutoFit/>
          </a:bodyPr>
          <a:lstStyle/>
          <a:p>
            <a:r>
              <a:rPr lang="en-US" sz="2400" b="1" dirty="0" smtClean="0"/>
              <a:t>Unstructured grids and </a:t>
            </a:r>
            <a:r>
              <a:rPr lang="en-US" sz="2400" b="1" dirty="0" err="1" smtClean="0"/>
              <a:t>streamflow</a:t>
            </a:r>
            <a:r>
              <a:rPr lang="en-US" sz="2400" b="1" dirty="0" smtClean="0"/>
              <a:t> routing (SFR)</a:t>
            </a:r>
            <a:endParaRPr lang="en-US" sz="2400" b="1" dirty="0"/>
          </a:p>
        </p:txBody>
      </p:sp>
      <p:pic>
        <p:nvPicPr>
          <p:cNvPr id="6" name="Picture 5"/>
          <p:cNvPicPr>
            <a:picLocks noChangeAspect="1"/>
          </p:cNvPicPr>
          <p:nvPr/>
        </p:nvPicPr>
        <p:blipFill rotWithShape="1">
          <a:blip r:embed="rId3"/>
          <a:srcRect l="26923" t="14347" r="28365" b="2051"/>
          <a:stretch/>
        </p:blipFill>
        <p:spPr bwMode="auto">
          <a:xfrm>
            <a:off x="1732214" y="914400"/>
            <a:ext cx="4050429" cy="45720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4330" t="31262" r="2672" b="23648"/>
          <a:stretch/>
        </p:blipFill>
        <p:spPr bwMode="auto">
          <a:xfrm>
            <a:off x="3619500" y="1524000"/>
            <a:ext cx="5524500" cy="2143125"/>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769" t="9507" r="2510" b="1784"/>
          <a:stretch/>
        </p:blipFill>
        <p:spPr bwMode="auto">
          <a:xfrm>
            <a:off x="1661658" y="596592"/>
            <a:ext cx="7482342" cy="572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6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of Model Results</a:t>
            </a:r>
            <a:endParaRPr lang="en-US" dirty="0"/>
          </a:p>
        </p:txBody>
      </p:sp>
      <p:sp>
        <p:nvSpPr>
          <p:cNvPr id="3" name="Content Placeholder 2"/>
          <p:cNvSpPr>
            <a:spLocks noGrp="1"/>
          </p:cNvSpPr>
          <p:nvPr>
            <p:ph idx="1"/>
          </p:nvPr>
        </p:nvSpPr>
        <p:spPr>
          <a:xfrm>
            <a:off x="381000" y="1600200"/>
            <a:ext cx="8305800" cy="3352800"/>
          </a:xfrm>
        </p:spPr>
        <p:txBody>
          <a:bodyPr/>
          <a:lstStyle/>
          <a:p>
            <a:r>
              <a:rPr lang="en-US" i="1" dirty="0" smtClean="0"/>
              <a:t>How transferrable are results from a calibrated regional groundwater-flow model to similar areas?</a:t>
            </a:r>
            <a:r>
              <a:rPr lang="en-US" dirty="0" smtClean="0"/>
              <a:t>  </a:t>
            </a:r>
          </a:p>
          <a:p>
            <a:r>
              <a:rPr lang="en-US" dirty="0" smtClean="0"/>
              <a:t>Can we improve upon analytical solutions or coarse water budget analysis to assess regional groundwater availability in the absence of a calibrated model?</a:t>
            </a:r>
            <a:endParaRPr lang="en-US" dirty="0"/>
          </a:p>
        </p:txBody>
      </p:sp>
    </p:spTree>
    <p:extLst>
      <p:ext uri="{BB962C8B-B14F-4D97-AF65-F5344CB8AC3E}">
        <p14:creationId xmlns:p14="http://schemas.microsoft.com/office/powerpoint/2010/main" val="1051544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Bayesian Network</a:t>
            </a:r>
            <a:endParaRPr lang="en-US" dirty="0"/>
          </a:p>
        </p:txBody>
      </p:sp>
      <p:sp>
        <p:nvSpPr>
          <p:cNvPr id="5" name="Content Placeholder 4"/>
          <p:cNvSpPr>
            <a:spLocks noGrp="1"/>
          </p:cNvSpPr>
          <p:nvPr>
            <p:ph idx="1"/>
          </p:nvPr>
        </p:nvSpPr>
        <p:spPr>
          <a:xfrm>
            <a:off x="381000" y="1219200"/>
            <a:ext cx="8305800" cy="4495800"/>
          </a:xfrm>
        </p:spPr>
        <p:txBody>
          <a:bodyPr/>
          <a:lstStyle/>
          <a:p>
            <a:r>
              <a:rPr lang="en-US" sz="2400" dirty="0" smtClean="0"/>
              <a:t>Bayesian Network selected as statistical technique</a:t>
            </a:r>
          </a:p>
          <a:p>
            <a:r>
              <a:rPr lang="en-US" sz="2400" dirty="0" smtClean="0"/>
              <a:t>Use calibrated model to build the Bayesian network</a:t>
            </a:r>
          </a:p>
          <a:p>
            <a:r>
              <a:rPr lang="en-US" sz="2400" dirty="0" smtClean="0"/>
              <a:t>Sampling the model by looking at many places within a single simulation or running the model many times:</a:t>
            </a:r>
          </a:p>
          <a:p>
            <a:pPr lvl="1"/>
            <a:r>
              <a:rPr lang="en-US" sz="2000" dirty="0" smtClean="0"/>
              <a:t>Quantify input parameters for wells added to the model</a:t>
            </a:r>
          </a:p>
          <a:p>
            <a:pPr lvl="1"/>
            <a:r>
              <a:rPr lang="en-US" sz="2000" dirty="0"/>
              <a:t>Input parameters </a:t>
            </a:r>
            <a:r>
              <a:rPr lang="en-US" sz="2000" dirty="0" smtClean="0"/>
              <a:t>should be able to be defined </a:t>
            </a:r>
            <a:r>
              <a:rPr lang="en-US" sz="2000" dirty="0"/>
              <a:t>in non-modeled area </a:t>
            </a:r>
            <a:r>
              <a:rPr lang="en-US" sz="2000" dirty="0" smtClean="0"/>
              <a:t>through GIS</a:t>
            </a:r>
          </a:p>
          <a:p>
            <a:pPr lvl="1"/>
            <a:r>
              <a:rPr lang="en-US" sz="2000" dirty="0" smtClean="0"/>
              <a:t>Simulate </a:t>
            </a:r>
            <a:r>
              <a:rPr lang="en-US" sz="2000" dirty="0" err="1" smtClean="0"/>
              <a:t>streamflow</a:t>
            </a:r>
            <a:r>
              <a:rPr lang="en-US" sz="2000" dirty="0" smtClean="0"/>
              <a:t> depletion or source of water to each introduced well</a:t>
            </a:r>
          </a:p>
          <a:p>
            <a:pPr lvl="1"/>
            <a:r>
              <a:rPr lang="en-US" sz="2000" dirty="0" smtClean="0"/>
              <a:t>Apply Bayesian network to link input parameters to output behavior</a:t>
            </a:r>
            <a:endParaRPr lang="en-US" sz="2000" dirty="0"/>
          </a:p>
        </p:txBody>
      </p:sp>
    </p:spTree>
    <p:extLst>
      <p:ext uri="{BB962C8B-B14F-4D97-AF65-F5344CB8AC3E}">
        <p14:creationId xmlns:p14="http://schemas.microsoft.com/office/powerpoint/2010/main" val="2419948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430598"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422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592982"/>
            <a:ext cx="6172200" cy="522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152400"/>
            <a:ext cx="8686800" cy="1692771"/>
          </a:xfrm>
          <a:prstGeom prst="rect">
            <a:avLst/>
          </a:prstGeom>
          <a:noFill/>
        </p:spPr>
        <p:txBody>
          <a:bodyPr wrap="square" rtlCol="0">
            <a:spAutoFit/>
          </a:bodyPr>
          <a:lstStyle/>
          <a:p>
            <a:r>
              <a:rPr lang="en-US" sz="2400" dirty="0" smtClean="0"/>
              <a:t>Lake Michigan Basin Bayesian Network – Uncertainty</a:t>
            </a:r>
          </a:p>
          <a:p>
            <a:endParaRPr lang="en-US" sz="2000" dirty="0" smtClean="0"/>
          </a:p>
          <a:p>
            <a:r>
              <a:rPr lang="en-US" sz="2000" dirty="0" smtClean="0"/>
              <a:t>Blue line shows loss of skill as number of bins describing the input and output parameters of the BN are increased.  A large number of bins leads to improved calibration skill, but loss of predictive skill.</a:t>
            </a:r>
            <a:endParaRPr lang="en-US" sz="2000" dirty="0"/>
          </a:p>
        </p:txBody>
      </p:sp>
      <p:sp>
        <p:nvSpPr>
          <p:cNvPr id="4" name="TextBox 3"/>
          <p:cNvSpPr txBox="1"/>
          <p:nvPr/>
        </p:nvSpPr>
        <p:spPr>
          <a:xfrm>
            <a:off x="206217" y="3480816"/>
            <a:ext cx="2308383" cy="2246769"/>
          </a:xfrm>
          <a:prstGeom prst="rect">
            <a:avLst/>
          </a:prstGeom>
          <a:noFill/>
        </p:spPr>
        <p:txBody>
          <a:bodyPr wrap="square" rtlCol="0">
            <a:spAutoFit/>
          </a:bodyPr>
          <a:lstStyle/>
          <a:p>
            <a:r>
              <a:rPr lang="en-US" sz="2000" i="1" dirty="0" smtClean="0"/>
              <a:t>Shading indicates approximation of the 95 percent credible interval around the median value in the validation trials</a:t>
            </a:r>
          </a:p>
        </p:txBody>
      </p:sp>
      <p:cxnSp>
        <p:nvCxnSpPr>
          <p:cNvPr id="5" name="Straight Connector 4"/>
          <p:cNvCxnSpPr/>
          <p:nvPr/>
        </p:nvCxnSpPr>
        <p:spPr bwMode="auto">
          <a:xfrm>
            <a:off x="5410200" y="2452769"/>
            <a:ext cx="0" cy="350520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5715000" y="2647739"/>
            <a:ext cx="2019300" cy="468720"/>
          </a:xfrm>
          <a:prstGeom prst="straightConnector1">
            <a:avLst/>
          </a:prstGeom>
          <a:solidFill>
            <a:schemeClr val="accent1"/>
          </a:solidFill>
          <a:ln w="349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5715000" y="3116459"/>
            <a:ext cx="2019300" cy="1088910"/>
          </a:xfrm>
          <a:prstGeom prst="straightConnector1">
            <a:avLst/>
          </a:prstGeom>
          <a:solidFill>
            <a:schemeClr val="accent1"/>
          </a:solidFill>
          <a:ln w="34925" cap="flat" cmpd="sng" algn="ctr">
            <a:solidFill>
              <a:srgbClr val="180F9B"/>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400800" y="2916404"/>
            <a:ext cx="1423348" cy="400110"/>
          </a:xfrm>
          <a:prstGeom prst="rect">
            <a:avLst/>
          </a:prstGeom>
          <a:noFill/>
        </p:spPr>
        <p:txBody>
          <a:bodyPr wrap="square" rtlCol="0">
            <a:spAutoFit/>
          </a:bodyPr>
          <a:lstStyle/>
          <a:p>
            <a:r>
              <a:rPr lang="en-US" sz="2000" i="1" dirty="0" err="1" smtClean="0"/>
              <a:t>overfitting</a:t>
            </a:r>
            <a:endParaRPr lang="en-US" sz="2000" i="1" dirty="0"/>
          </a:p>
        </p:txBody>
      </p:sp>
      <p:sp>
        <p:nvSpPr>
          <p:cNvPr id="15" name="TextBox 14"/>
          <p:cNvSpPr txBox="1"/>
          <p:nvPr/>
        </p:nvSpPr>
        <p:spPr>
          <a:xfrm>
            <a:off x="6177317" y="6393549"/>
            <a:ext cx="2509483" cy="369332"/>
          </a:xfrm>
          <a:prstGeom prst="rect">
            <a:avLst/>
          </a:prstGeom>
          <a:noFill/>
        </p:spPr>
        <p:txBody>
          <a:bodyPr wrap="square" rtlCol="0">
            <a:spAutoFit/>
          </a:bodyPr>
          <a:lstStyle/>
          <a:p>
            <a:r>
              <a:rPr lang="en-US" sz="1800" dirty="0" smtClean="0"/>
              <a:t>Input </a:t>
            </a:r>
            <a:r>
              <a:rPr lang="en-US" sz="1800" dirty="0" err="1" smtClean="0"/>
              <a:t>bins_output</a:t>
            </a:r>
            <a:r>
              <a:rPr lang="en-US" sz="1800" dirty="0" smtClean="0"/>
              <a:t> bins</a:t>
            </a:r>
            <a:endParaRPr lang="en-US" sz="1800" dirty="0"/>
          </a:p>
        </p:txBody>
      </p:sp>
    </p:spTree>
    <p:extLst>
      <p:ext uri="{BB962C8B-B14F-4D97-AF65-F5344CB8AC3E}">
        <p14:creationId xmlns:p14="http://schemas.microsoft.com/office/powerpoint/2010/main" val="4041809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838200"/>
          </a:xfrm>
        </p:spPr>
        <p:txBody>
          <a:bodyPr>
            <a:normAutofit fontScale="90000"/>
          </a:bodyPr>
          <a:lstStyle/>
          <a:p>
            <a:r>
              <a:rPr lang="en-US" dirty="0" smtClean="0"/>
              <a:t>Products</a:t>
            </a:r>
            <a:r>
              <a:rPr lang="en-US" dirty="0"/>
              <a:t>: Status of groundwater </a:t>
            </a:r>
            <a:r>
              <a:rPr lang="en-US" dirty="0" smtClean="0"/>
              <a:t>resources </a:t>
            </a:r>
            <a:endParaRPr lang="en-US" dirty="0"/>
          </a:p>
        </p:txBody>
      </p:sp>
      <p:sp>
        <p:nvSpPr>
          <p:cNvPr id="6" name="Content Placeholder 5"/>
          <p:cNvSpPr>
            <a:spLocks noGrp="1"/>
          </p:cNvSpPr>
          <p:nvPr>
            <p:ph idx="1"/>
          </p:nvPr>
        </p:nvSpPr>
        <p:spPr>
          <a:xfrm>
            <a:off x="381000" y="914400"/>
            <a:ext cx="8763000" cy="5105400"/>
          </a:xfrm>
        </p:spPr>
        <p:txBody>
          <a:bodyPr>
            <a:normAutofit fontScale="92500" lnSpcReduction="10000"/>
          </a:bodyPr>
          <a:lstStyle/>
          <a:p>
            <a:r>
              <a:rPr lang="en-US" dirty="0"/>
              <a:t>Regional water budgets and </a:t>
            </a:r>
            <a:r>
              <a:rPr lang="en-US" dirty="0" err="1"/>
              <a:t>hydrogeologic</a:t>
            </a:r>
            <a:r>
              <a:rPr lang="en-US" dirty="0"/>
              <a:t> framework report, FY14</a:t>
            </a:r>
            <a:r>
              <a:rPr lang="en-US" i="1" dirty="0"/>
              <a:t>-15</a:t>
            </a:r>
          </a:p>
          <a:p>
            <a:r>
              <a:rPr lang="en-US" dirty="0" smtClean="0"/>
              <a:t>Report describing methods for water-well records analysis (draft complete)</a:t>
            </a:r>
          </a:p>
          <a:p>
            <a:pPr lvl="1"/>
            <a:r>
              <a:rPr lang="en-US" dirty="0" smtClean="0"/>
              <a:t>Maps and grids of wells, thickness, sand and gravel thickness, coarse fraction, inferred </a:t>
            </a:r>
            <a:r>
              <a:rPr lang="en-US" dirty="0" err="1" smtClean="0"/>
              <a:t>hydrogeologic</a:t>
            </a:r>
            <a:r>
              <a:rPr lang="en-US" dirty="0" smtClean="0"/>
              <a:t> parameters</a:t>
            </a:r>
          </a:p>
          <a:p>
            <a:r>
              <a:rPr lang="en-US" dirty="0" smtClean="0"/>
              <a:t>Report on SWB application to study area: FY15-16</a:t>
            </a:r>
          </a:p>
          <a:p>
            <a:endParaRPr lang="en-US" dirty="0" smtClean="0"/>
          </a:p>
          <a:p>
            <a:pPr lvl="0">
              <a:buClr>
                <a:schemeClr val="accent1">
                  <a:lumMod val="50000"/>
                </a:schemeClr>
              </a:buClr>
            </a:pPr>
            <a:r>
              <a:rPr lang="en-US" sz="1900" dirty="0" err="1"/>
              <a:t>Callegary</a:t>
            </a:r>
            <a:r>
              <a:rPr lang="en-US" sz="1900" dirty="0"/>
              <a:t>, J.B., Kikuchi, C.P., Koch, J.C., Lilly, M.R., </a:t>
            </a:r>
            <a:r>
              <a:rPr lang="en-US" sz="1900" dirty="0" err="1"/>
              <a:t>Leake</a:t>
            </a:r>
            <a:r>
              <a:rPr lang="en-US" sz="1900" dirty="0"/>
              <a:t>, S.L., 2012, Review—Groundwater in Alaska (USA): Hydrogeology Journal, v. 21, no. 1, pgs. 25-39, </a:t>
            </a:r>
            <a:r>
              <a:rPr lang="en-US" sz="1900" dirty="0" err="1"/>
              <a:t>doi</a:t>
            </a:r>
            <a:r>
              <a:rPr lang="en-US" sz="1900" dirty="0"/>
              <a:t> 10.1007/s10040-012-0940-5</a:t>
            </a:r>
          </a:p>
          <a:p>
            <a:pPr lvl="0">
              <a:buClr>
                <a:schemeClr val="accent1">
                  <a:lumMod val="50000"/>
                </a:schemeClr>
              </a:buClr>
            </a:pPr>
            <a:r>
              <a:rPr lang="en-US" sz="1900" dirty="0" err="1" smtClean="0"/>
              <a:t>Kahle</a:t>
            </a:r>
            <a:r>
              <a:rPr lang="en-US" sz="1900" dirty="0"/>
              <a:t>, S.C., and </a:t>
            </a:r>
            <a:r>
              <a:rPr lang="en-US" sz="1900" dirty="0" err="1"/>
              <a:t>Futornick</a:t>
            </a:r>
            <a:r>
              <a:rPr lang="en-US" sz="1900" dirty="0"/>
              <a:t>, Z.O., 2012, Bibliography of groundwater resources of the glacial aquifer systems in Washington, Idaho, and northwestern Montana, 1905–2011: U.S. Geological Survey Open-File Report 2012-1053, 32 p. (also available at http://pubs.usgs.gov/of/2012/1053/)</a:t>
            </a:r>
          </a:p>
          <a:p>
            <a:endParaRPr lang="en-US" dirty="0" smtClean="0"/>
          </a:p>
          <a:p>
            <a:endParaRPr lang="en-US" sz="2000" dirty="0" smtClean="0"/>
          </a:p>
        </p:txBody>
      </p:sp>
    </p:spTree>
    <p:extLst>
      <p:ext uri="{BB962C8B-B14F-4D97-AF65-F5344CB8AC3E}">
        <p14:creationId xmlns:p14="http://schemas.microsoft.com/office/powerpoint/2010/main" val="2445863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Products</a:t>
            </a:r>
            <a:endParaRPr lang="en-US" dirty="0"/>
          </a:p>
        </p:txBody>
      </p:sp>
      <p:sp>
        <p:nvSpPr>
          <p:cNvPr id="6" name="Content Placeholder 5"/>
          <p:cNvSpPr>
            <a:spLocks noGrp="1"/>
          </p:cNvSpPr>
          <p:nvPr>
            <p:ph idx="1"/>
          </p:nvPr>
        </p:nvSpPr>
        <p:spPr>
          <a:xfrm>
            <a:off x="457200" y="1371600"/>
            <a:ext cx="8305800" cy="4343400"/>
          </a:xfrm>
        </p:spPr>
        <p:txBody>
          <a:bodyPr>
            <a:normAutofit fontScale="92500" lnSpcReduction="20000"/>
          </a:bodyPr>
          <a:lstStyle/>
          <a:p>
            <a:r>
              <a:rPr lang="en-US" sz="3000" dirty="0" smtClean="0"/>
              <a:t>Trends and correlations</a:t>
            </a:r>
          </a:p>
          <a:p>
            <a:pPr lvl="1"/>
            <a:r>
              <a:rPr lang="en-US" sz="2200" dirty="0" smtClean="0"/>
              <a:t>Trends report/Journal articles, FY16</a:t>
            </a:r>
          </a:p>
          <a:p>
            <a:r>
              <a:rPr lang="en-US" sz="3000" dirty="0" smtClean="0"/>
              <a:t>Response to development</a:t>
            </a:r>
          </a:p>
          <a:p>
            <a:pPr lvl="1"/>
            <a:r>
              <a:rPr lang="en-US" sz="2200" dirty="0"/>
              <a:t>Unstructured grid for Lake Michigan Basin model journal article – colleague review</a:t>
            </a:r>
          </a:p>
          <a:p>
            <a:pPr lvl="1"/>
            <a:r>
              <a:rPr lang="en-US" sz="2200" dirty="0"/>
              <a:t>Bayesian network application to Lake Michigan Basin – in </a:t>
            </a:r>
            <a:r>
              <a:rPr lang="en-US" sz="2200" dirty="0" smtClean="0"/>
              <a:t>preparation</a:t>
            </a:r>
            <a:endParaRPr lang="en-US" sz="2200" dirty="0"/>
          </a:p>
          <a:p>
            <a:pPr lvl="1">
              <a:buClr>
                <a:schemeClr val="accent1">
                  <a:lumMod val="50000"/>
                </a:schemeClr>
              </a:buClr>
            </a:pPr>
            <a:r>
              <a:rPr lang="en-US" sz="2200" dirty="0" err="1" smtClean="0"/>
              <a:t>Fienen</a:t>
            </a:r>
            <a:r>
              <a:rPr lang="en-US" sz="2200" dirty="0"/>
              <a:t>, M.F., and Plant, Nathaniel, 2015, A cross-validation package driving </a:t>
            </a:r>
            <a:r>
              <a:rPr lang="en-US" sz="2200" dirty="0" err="1"/>
              <a:t>Netica</a:t>
            </a:r>
            <a:r>
              <a:rPr lang="en-US" sz="2200" dirty="0"/>
              <a:t> with Python:  Environmental Modelling &amp; Software, v. 63, no. 1, pgs. 14-23, </a:t>
            </a:r>
            <a:r>
              <a:rPr lang="en-US" sz="2200" dirty="0" err="1"/>
              <a:t>doi</a:t>
            </a:r>
            <a:r>
              <a:rPr lang="en-US" sz="2200" dirty="0"/>
              <a:t>: </a:t>
            </a:r>
            <a:r>
              <a:rPr lang="en-US" sz="2200" dirty="0" smtClean="0"/>
              <a:t>10.1016/j.envsoft.2014.09.007 (on-line </a:t>
            </a:r>
            <a:r>
              <a:rPr lang="en-US" sz="2200" dirty="0"/>
              <a:t>early view posted October 3, 2014</a:t>
            </a:r>
            <a:r>
              <a:rPr lang="en-US" sz="2200" dirty="0" smtClean="0"/>
              <a:t>).</a:t>
            </a:r>
          </a:p>
          <a:p>
            <a:r>
              <a:rPr lang="en-US" sz="3000" dirty="0" smtClean="0"/>
              <a:t>Final: will summarize status, trends, forecasting</a:t>
            </a:r>
            <a:endParaRPr lang="en-US" sz="3000" dirty="0"/>
          </a:p>
          <a:p>
            <a:pPr lvl="1"/>
            <a:r>
              <a:rPr lang="en-US" sz="2600" dirty="0" smtClean="0"/>
              <a:t>Professional Paper, FY16</a:t>
            </a:r>
            <a:endParaRPr lang="en-US" sz="2600" dirty="0"/>
          </a:p>
          <a:p>
            <a:pPr lvl="1"/>
            <a:endParaRPr lang="en-US" sz="2000" dirty="0" smtClean="0"/>
          </a:p>
        </p:txBody>
      </p:sp>
    </p:spTree>
    <p:extLst>
      <p:ext uri="{BB962C8B-B14F-4D97-AF65-F5344CB8AC3E}">
        <p14:creationId xmlns:p14="http://schemas.microsoft.com/office/powerpoint/2010/main" val="3797037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609600"/>
          </a:xfrm>
        </p:spPr>
        <p:txBody>
          <a:bodyPr/>
          <a:lstStyle/>
          <a:p>
            <a:r>
              <a:rPr lang="en-US" dirty="0" smtClean="0"/>
              <a:t>People</a:t>
            </a:r>
            <a:endParaRPr lang="en-US" dirty="0"/>
          </a:p>
        </p:txBody>
      </p:sp>
      <p:sp>
        <p:nvSpPr>
          <p:cNvPr id="3" name="Content Placeholder 2"/>
          <p:cNvSpPr>
            <a:spLocks noGrp="1"/>
          </p:cNvSpPr>
          <p:nvPr>
            <p:ph idx="1"/>
          </p:nvPr>
        </p:nvSpPr>
        <p:spPr>
          <a:xfrm>
            <a:off x="685800" y="838200"/>
            <a:ext cx="8305800" cy="4191000"/>
          </a:xfrm>
        </p:spPr>
        <p:txBody>
          <a:bodyPr/>
          <a:lstStyle/>
          <a:p>
            <a:pPr lvl="0"/>
            <a:r>
              <a:rPr lang="en-US" sz="1800" dirty="0" smtClean="0"/>
              <a:t>Water well records</a:t>
            </a:r>
          </a:p>
          <a:p>
            <a:pPr marL="400050" lvl="1" indent="0">
              <a:buNone/>
            </a:pPr>
            <a:r>
              <a:rPr lang="en-US" sz="1400" dirty="0" smtClean="0"/>
              <a:t>Les </a:t>
            </a:r>
            <a:r>
              <a:rPr lang="en-US" sz="1400" dirty="0" err="1"/>
              <a:t>Arihood</a:t>
            </a:r>
            <a:r>
              <a:rPr lang="en-US" sz="1400" dirty="0"/>
              <a:t>, Indiana-Kentucky Water Science Commonwealth, </a:t>
            </a:r>
            <a:br>
              <a:rPr lang="en-US" sz="1400" dirty="0"/>
            </a:br>
            <a:r>
              <a:rPr lang="en-US" sz="1400" dirty="0" smtClean="0"/>
              <a:t>Randy </a:t>
            </a:r>
            <a:r>
              <a:rPr lang="en-US" sz="1400" dirty="0"/>
              <a:t>Bayless, Indiana-Kentucky Water Science Commonwealth, </a:t>
            </a:r>
            <a:endParaRPr lang="en-US" sz="1400" dirty="0" smtClean="0"/>
          </a:p>
          <a:p>
            <a:pPr lvl="0"/>
            <a:r>
              <a:rPr lang="en-US" sz="1800" dirty="0" smtClean="0"/>
              <a:t>Trends and correlations</a:t>
            </a:r>
          </a:p>
          <a:p>
            <a:pPr marL="400050" lvl="1" indent="0">
              <a:buNone/>
            </a:pPr>
            <a:r>
              <a:rPr lang="en-US" sz="1400" dirty="0"/>
              <a:t>Rob Dudley, Maine Water Science Center,</a:t>
            </a:r>
            <a:br>
              <a:rPr lang="en-US" sz="1400" dirty="0"/>
            </a:br>
            <a:r>
              <a:rPr lang="en-US" sz="1400" dirty="0"/>
              <a:t>Glenn </a:t>
            </a:r>
            <a:r>
              <a:rPr lang="en-US" sz="1400" dirty="0" err="1"/>
              <a:t>Hodgkins</a:t>
            </a:r>
            <a:r>
              <a:rPr lang="en-US" sz="1400" dirty="0"/>
              <a:t>, Maine Water Science Center,</a:t>
            </a:r>
          </a:p>
          <a:p>
            <a:pPr lvl="0"/>
            <a:r>
              <a:rPr lang="en-US" sz="1800" dirty="0" smtClean="0"/>
              <a:t>Unstructured Grids, Bayesian Analysis, SWB code</a:t>
            </a:r>
          </a:p>
          <a:p>
            <a:pPr marL="400050" lvl="1" indent="0">
              <a:buNone/>
            </a:pPr>
            <a:r>
              <a:rPr lang="en-US" sz="1400" dirty="0" smtClean="0"/>
              <a:t>Daniel </a:t>
            </a:r>
            <a:r>
              <a:rPr lang="en-US" sz="1400" dirty="0"/>
              <a:t>Feinstein, Wisconsin Water Science Center, </a:t>
            </a:r>
            <a:br>
              <a:rPr lang="en-US" sz="1400" dirty="0"/>
            </a:br>
            <a:r>
              <a:rPr lang="en-US" sz="1400" dirty="0" smtClean="0"/>
              <a:t>Steve </a:t>
            </a:r>
            <a:r>
              <a:rPr lang="en-US" sz="1400" dirty="0" err="1"/>
              <a:t>Westenbroek</a:t>
            </a:r>
            <a:r>
              <a:rPr lang="en-US" sz="1400" dirty="0"/>
              <a:t>, Wisconsin Water Science </a:t>
            </a:r>
            <a:r>
              <a:rPr lang="en-US" sz="1400" dirty="0" smtClean="0"/>
              <a:t>Center,</a:t>
            </a:r>
            <a:r>
              <a:rPr lang="en-US" sz="1400" dirty="0"/>
              <a:t/>
            </a:r>
            <a:br>
              <a:rPr lang="en-US" sz="1400" dirty="0"/>
            </a:br>
            <a:r>
              <a:rPr lang="en-US" sz="1400" dirty="0" smtClean="0"/>
              <a:t>Mike </a:t>
            </a:r>
            <a:r>
              <a:rPr lang="en-US" sz="1400" dirty="0" err="1" smtClean="0"/>
              <a:t>Fienen</a:t>
            </a:r>
            <a:r>
              <a:rPr lang="en-US" sz="1400" dirty="0" smtClean="0"/>
              <a:t>, </a:t>
            </a:r>
            <a:r>
              <a:rPr lang="en-US" sz="1400" dirty="0"/>
              <a:t>Wisconsin Water Science </a:t>
            </a:r>
            <a:r>
              <a:rPr lang="en-US" sz="1400" dirty="0" smtClean="0"/>
              <a:t>Center,</a:t>
            </a:r>
          </a:p>
          <a:p>
            <a:pPr marL="400050" lvl="1" indent="0">
              <a:buNone/>
            </a:pPr>
            <a:r>
              <a:rPr lang="en-US" sz="1400" dirty="0"/>
              <a:t>Don Walter, New England Water Science Center</a:t>
            </a:r>
            <a:r>
              <a:rPr lang="en-US" sz="1400" dirty="0" smtClean="0"/>
              <a:t>,</a:t>
            </a:r>
          </a:p>
          <a:p>
            <a:pPr lvl="0"/>
            <a:r>
              <a:rPr lang="en-US" sz="1800" dirty="0" smtClean="0"/>
              <a:t>Budgets, framework, GRACE, GIS support</a:t>
            </a:r>
          </a:p>
          <a:p>
            <a:pPr marL="400050" lvl="1" indent="0">
              <a:buNone/>
            </a:pPr>
            <a:r>
              <a:rPr lang="en-US" sz="1400" dirty="0" smtClean="0"/>
              <a:t>Howard </a:t>
            </a:r>
            <a:r>
              <a:rPr lang="en-US" sz="1400" dirty="0"/>
              <a:t>Reeves, Michigan Water Science </a:t>
            </a:r>
            <a:r>
              <a:rPr lang="en-US" sz="1400" dirty="0" smtClean="0"/>
              <a:t>Center</a:t>
            </a:r>
            <a:br>
              <a:rPr lang="en-US" sz="1400" dirty="0" smtClean="0"/>
            </a:br>
            <a:r>
              <a:rPr lang="en-US" sz="1400" dirty="0" smtClean="0"/>
              <a:t>Chris </a:t>
            </a:r>
            <a:r>
              <a:rPr lang="en-US" sz="1400" dirty="0"/>
              <a:t>Hoard, Michigan Water Science </a:t>
            </a:r>
            <a:r>
              <a:rPr lang="en-US" sz="1400" dirty="0" smtClean="0"/>
              <a:t>Center,</a:t>
            </a:r>
            <a:endParaRPr lang="en-US" sz="1400" dirty="0"/>
          </a:p>
          <a:p>
            <a:pPr marL="400050" lvl="1" indent="0">
              <a:buNone/>
            </a:pPr>
            <a:r>
              <a:rPr lang="en-US" sz="1400" dirty="0"/>
              <a:t>Sharon Qi, Colorado Water Science Center,</a:t>
            </a:r>
          </a:p>
          <a:p>
            <a:pPr lvl="0"/>
            <a:r>
              <a:rPr lang="en-US" sz="1800" dirty="0" smtClean="0"/>
              <a:t>SWB Application</a:t>
            </a:r>
          </a:p>
          <a:p>
            <a:pPr marL="400050" lvl="1" indent="0">
              <a:buNone/>
            </a:pPr>
            <a:r>
              <a:rPr lang="en-US" sz="1400" dirty="0"/>
              <a:t>J</a:t>
            </a:r>
            <a:r>
              <a:rPr lang="en-US" sz="1400" dirty="0" smtClean="0"/>
              <a:t>ay </a:t>
            </a:r>
            <a:r>
              <a:rPr lang="en-US" sz="1400" dirty="0"/>
              <a:t>Roth, Minnesota Water Science </a:t>
            </a:r>
            <a:r>
              <a:rPr lang="en-US" sz="1400" dirty="0" smtClean="0"/>
              <a:t>Center,</a:t>
            </a:r>
            <a:r>
              <a:rPr lang="en-US" sz="1400" dirty="0"/>
              <a:t/>
            </a:r>
            <a:br>
              <a:rPr lang="en-US" sz="1400" dirty="0"/>
            </a:br>
            <a:r>
              <a:rPr lang="en-US" sz="1400" dirty="0" smtClean="0"/>
              <a:t>Jared </a:t>
            </a:r>
            <a:r>
              <a:rPr lang="en-US" sz="1400" dirty="0" err="1"/>
              <a:t>Trost</a:t>
            </a:r>
            <a:r>
              <a:rPr lang="en-US" sz="1400" dirty="0"/>
              <a:t>, Minnesota Water Science Center</a:t>
            </a:r>
            <a:r>
              <a:rPr lang="en-US" sz="1400" dirty="0" smtClean="0"/>
              <a:t>,</a:t>
            </a:r>
          </a:p>
        </p:txBody>
      </p:sp>
    </p:spTree>
    <p:extLst>
      <p:ext uri="{BB962C8B-B14F-4D97-AF65-F5344CB8AC3E}">
        <p14:creationId xmlns:p14="http://schemas.microsoft.com/office/powerpoint/2010/main" val="3361606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81000" y="152400"/>
            <a:ext cx="8305800" cy="685800"/>
          </a:xfrm>
        </p:spPr>
        <p:txBody>
          <a:bodyPr/>
          <a:lstStyle/>
          <a:p>
            <a:r>
              <a:rPr lang="en-US" sz="3200" b="0" dirty="0" smtClean="0"/>
              <a:t>Regiona</a:t>
            </a:r>
            <a:r>
              <a:rPr lang="en-US" sz="3200" dirty="0" smtClean="0"/>
              <a:t>l Groundwater Availability Studies</a:t>
            </a:r>
            <a:endParaRPr lang="en-US" sz="3200" b="0" dirty="0"/>
          </a:p>
        </p:txBody>
      </p:sp>
      <p:sp>
        <p:nvSpPr>
          <p:cNvPr id="163843" name="Rectangle 3"/>
          <p:cNvSpPr>
            <a:spLocks noGrp="1" noChangeArrowheads="1"/>
          </p:cNvSpPr>
          <p:nvPr>
            <p:ph type="body" idx="1"/>
          </p:nvPr>
        </p:nvSpPr>
        <p:spPr>
          <a:xfrm>
            <a:off x="533400" y="990600"/>
            <a:ext cx="8305800" cy="2743200"/>
          </a:xfrm>
        </p:spPr>
        <p:txBody>
          <a:bodyPr/>
          <a:lstStyle/>
          <a:p>
            <a:r>
              <a:rPr lang="en-US" dirty="0" smtClean="0"/>
              <a:t>Status of groundwater resources</a:t>
            </a:r>
          </a:p>
          <a:p>
            <a:r>
              <a:rPr lang="en-US" dirty="0" smtClean="0"/>
              <a:t>Trends and response to development</a:t>
            </a:r>
          </a:p>
          <a:p>
            <a:r>
              <a:rPr lang="en-US" dirty="0" smtClean="0"/>
              <a:t>Likely response to future changes</a:t>
            </a:r>
          </a:p>
          <a:p>
            <a:pPr lvl="1"/>
            <a:r>
              <a:rPr lang="en-US" dirty="0" smtClean="0"/>
              <a:t>Climate</a:t>
            </a:r>
          </a:p>
          <a:p>
            <a:pPr lvl="1"/>
            <a:r>
              <a:rPr lang="en-US" dirty="0" smtClean="0"/>
              <a:t>Development</a:t>
            </a:r>
          </a:p>
          <a:p>
            <a:pPr lvl="1"/>
            <a:endParaRPr lang="en-US" dirty="0"/>
          </a:p>
          <a:p>
            <a:pPr>
              <a:buClr>
                <a:schemeClr val="accent1">
                  <a:lumMod val="50000"/>
                </a:schemeClr>
              </a:buClr>
            </a:pPr>
            <a:r>
              <a:rPr lang="en-US" dirty="0" smtClean="0"/>
              <a:t>Groundwater/surface-water interaction</a:t>
            </a:r>
          </a:p>
          <a:p>
            <a:pPr>
              <a:buClr>
                <a:schemeClr val="accent1">
                  <a:lumMod val="50000"/>
                </a:schemeClr>
              </a:buClr>
            </a:pPr>
            <a:r>
              <a:rPr lang="en-US" dirty="0"/>
              <a:t>Size of study area and ‘disconnectedness’</a:t>
            </a:r>
          </a:p>
          <a:p>
            <a:pPr>
              <a:buClr>
                <a:schemeClr val="accent1">
                  <a:lumMod val="50000"/>
                </a:schemeClr>
              </a:buClr>
            </a:pPr>
            <a:r>
              <a:rPr lang="en-US" dirty="0"/>
              <a:t>Study will </a:t>
            </a:r>
            <a:r>
              <a:rPr lang="en-US" u="sng" dirty="0"/>
              <a:t>not</a:t>
            </a:r>
            <a:r>
              <a:rPr lang="en-US" dirty="0"/>
              <a:t> be centered around a single numerical model of part of the principal </a:t>
            </a:r>
            <a:r>
              <a:rPr lang="en-US" dirty="0" smtClean="0"/>
              <a:t>aquifer</a:t>
            </a:r>
          </a:p>
        </p:txBody>
      </p:sp>
    </p:spTree>
    <p:extLst>
      <p:ext uri="{BB962C8B-B14F-4D97-AF65-F5344CB8AC3E}">
        <p14:creationId xmlns:p14="http://schemas.microsoft.com/office/powerpoint/2010/main" val="2954480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Project Highlights</a:t>
            </a:r>
            <a:endParaRPr lang="en-US" dirty="0"/>
          </a:p>
        </p:txBody>
      </p:sp>
      <p:sp>
        <p:nvSpPr>
          <p:cNvPr id="3" name="Content Placeholder 2"/>
          <p:cNvSpPr>
            <a:spLocks noGrp="1"/>
          </p:cNvSpPr>
          <p:nvPr>
            <p:ph idx="1"/>
          </p:nvPr>
        </p:nvSpPr>
        <p:spPr>
          <a:xfrm>
            <a:off x="381000" y="1295400"/>
            <a:ext cx="8305800" cy="4114800"/>
          </a:xfrm>
        </p:spPr>
        <p:txBody>
          <a:bodyPr/>
          <a:lstStyle/>
          <a:p>
            <a:r>
              <a:rPr lang="en-US" dirty="0"/>
              <a:t>Status of groundwater </a:t>
            </a:r>
            <a:r>
              <a:rPr lang="en-US" dirty="0" smtClean="0"/>
              <a:t>resources</a:t>
            </a:r>
          </a:p>
          <a:p>
            <a:pPr lvl="1"/>
            <a:r>
              <a:rPr lang="en-US" dirty="0" smtClean="0"/>
              <a:t>Groundwater budgets </a:t>
            </a:r>
            <a:r>
              <a:rPr lang="en-US" dirty="0"/>
              <a:t>and </a:t>
            </a:r>
            <a:r>
              <a:rPr lang="en-US" dirty="0" err="1" smtClean="0"/>
              <a:t>hydrogeologic</a:t>
            </a:r>
            <a:r>
              <a:rPr lang="en-US" dirty="0" smtClean="0"/>
              <a:t> framework</a:t>
            </a:r>
          </a:p>
          <a:p>
            <a:r>
              <a:rPr lang="en-US" dirty="0" smtClean="0"/>
              <a:t>Trends </a:t>
            </a:r>
            <a:r>
              <a:rPr lang="en-US" dirty="0"/>
              <a:t>and response to </a:t>
            </a:r>
            <a:r>
              <a:rPr lang="en-US" dirty="0" smtClean="0"/>
              <a:t>development</a:t>
            </a:r>
          </a:p>
          <a:p>
            <a:pPr lvl="1"/>
            <a:r>
              <a:rPr lang="en-US" dirty="0" smtClean="0"/>
              <a:t>Trends and correlation task</a:t>
            </a:r>
            <a:endParaRPr lang="en-US" dirty="0"/>
          </a:p>
          <a:p>
            <a:r>
              <a:rPr lang="en-US" dirty="0"/>
              <a:t>Likely response to future </a:t>
            </a:r>
            <a:r>
              <a:rPr lang="en-US" dirty="0" smtClean="0"/>
              <a:t>changes</a:t>
            </a:r>
          </a:p>
          <a:p>
            <a:pPr lvl="1"/>
            <a:r>
              <a:rPr lang="en-US" dirty="0" smtClean="0"/>
              <a:t>Trends and correlation task</a:t>
            </a:r>
            <a:endParaRPr lang="en-US" dirty="0"/>
          </a:p>
          <a:p>
            <a:pPr lvl="1"/>
            <a:r>
              <a:rPr lang="en-US" dirty="0" smtClean="0"/>
              <a:t>Methods development</a:t>
            </a:r>
          </a:p>
          <a:p>
            <a:pPr lvl="2"/>
            <a:r>
              <a:rPr lang="en-US" dirty="0" smtClean="0"/>
              <a:t>Groundwater/surface-water interaction within regional models</a:t>
            </a:r>
          </a:p>
          <a:p>
            <a:pPr lvl="2"/>
            <a:r>
              <a:rPr lang="en-US" dirty="0" smtClean="0"/>
              <a:t>Statistical extension of model </a:t>
            </a:r>
            <a:r>
              <a:rPr lang="en-US" dirty="0" smtClean="0"/>
              <a:t>results</a:t>
            </a:r>
          </a:p>
          <a:p>
            <a:pPr lvl="2"/>
            <a:r>
              <a:rPr lang="en-US" dirty="0" smtClean="0"/>
              <a:t>Enhancements to SWB</a:t>
            </a:r>
            <a:endParaRPr lang="en-US" dirty="0"/>
          </a:p>
        </p:txBody>
      </p:sp>
    </p:spTree>
    <p:extLst>
      <p:ext uri="{BB962C8B-B14F-4D97-AF65-F5344CB8AC3E}">
        <p14:creationId xmlns:p14="http://schemas.microsoft.com/office/powerpoint/2010/main" val="2422100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z="3200" dirty="0" smtClean="0"/>
              <a:t>Status of groundwater resources: budget - recharge</a:t>
            </a:r>
            <a:endParaRPr lang="en-US" sz="3200" b="0" dirty="0"/>
          </a:p>
        </p:txBody>
      </p:sp>
      <p:sp>
        <p:nvSpPr>
          <p:cNvPr id="163843" name="Rectangle 3"/>
          <p:cNvSpPr>
            <a:spLocks noGrp="1" noChangeArrowheads="1"/>
          </p:cNvSpPr>
          <p:nvPr>
            <p:ph idx="1"/>
          </p:nvPr>
        </p:nvSpPr>
        <p:spPr>
          <a:xfrm>
            <a:off x="381000" y="1371600"/>
            <a:ext cx="8305800" cy="4038600"/>
          </a:xfrm>
        </p:spPr>
        <p:txBody>
          <a:bodyPr/>
          <a:lstStyle/>
          <a:p>
            <a:r>
              <a:rPr lang="en-US" dirty="0" smtClean="0"/>
              <a:t>Previous work, </a:t>
            </a:r>
            <a:r>
              <a:rPr lang="en-US" dirty="0" err="1" smtClean="0"/>
              <a:t>baseflow</a:t>
            </a:r>
            <a:r>
              <a:rPr lang="en-US" dirty="0" smtClean="0"/>
              <a:t> separation</a:t>
            </a:r>
          </a:p>
          <a:p>
            <a:pPr lvl="1"/>
            <a:r>
              <a:rPr lang="en-US" dirty="0" smtClean="0"/>
              <a:t>GAGES II dataset: reference gages</a:t>
            </a:r>
          </a:p>
          <a:p>
            <a:pPr lvl="1"/>
            <a:r>
              <a:rPr lang="en-US" dirty="0"/>
              <a:t>PART, HYSEP1, HYSEP2, HYSEP3 for reference </a:t>
            </a:r>
            <a:r>
              <a:rPr lang="en-US" dirty="0" smtClean="0"/>
              <a:t>gages</a:t>
            </a:r>
          </a:p>
          <a:p>
            <a:pPr lvl="1"/>
            <a:r>
              <a:rPr lang="en-US" dirty="0" smtClean="0"/>
              <a:t>Adjust </a:t>
            </a:r>
            <a:r>
              <a:rPr lang="en-US" dirty="0" err="1" smtClean="0"/>
              <a:t>Wolock</a:t>
            </a:r>
            <a:r>
              <a:rPr lang="en-US" dirty="0" smtClean="0"/>
              <a:t>, 2003 national grid for recharge</a:t>
            </a:r>
          </a:p>
          <a:p>
            <a:r>
              <a:rPr lang="en-US" dirty="0" smtClean="0"/>
              <a:t>Apply Soil Water Balance (SWB)</a:t>
            </a:r>
          </a:p>
          <a:p>
            <a:pPr lvl="1"/>
            <a:r>
              <a:rPr lang="en-US" dirty="0" smtClean="0"/>
              <a:t>Spatial patterns</a:t>
            </a:r>
          </a:p>
          <a:p>
            <a:pPr lvl="1"/>
            <a:r>
              <a:rPr lang="en-US" dirty="0" smtClean="0"/>
              <a:t>Varies with time: monthly, seasonal, annual, period of record estimates</a:t>
            </a:r>
          </a:p>
          <a:p>
            <a:pPr marL="914400" lvl="2" indent="0">
              <a:buNone/>
            </a:pPr>
            <a:endParaRPr lang="en-US" dirty="0" smtClean="0"/>
          </a:p>
        </p:txBody>
      </p:sp>
    </p:spTree>
    <p:extLst>
      <p:ext uri="{BB962C8B-B14F-4D97-AF65-F5344CB8AC3E}">
        <p14:creationId xmlns:p14="http://schemas.microsoft.com/office/powerpoint/2010/main" val="3749227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21" b="7963"/>
          <a:stretch/>
        </p:blipFill>
        <p:spPr bwMode="auto">
          <a:xfrm>
            <a:off x="1676400" y="914400"/>
            <a:ext cx="7285749" cy="536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Home\hwreeves\Projects\Glacial_sand_gravel\Neff_BFI_data\compare_gagesI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949" y="965860"/>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5044" y="160338"/>
            <a:ext cx="7315200" cy="1154097"/>
          </a:xfrm>
        </p:spPr>
        <p:txBody>
          <a:bodyPr>
            <a:normAutofit fontScale="90000"/>
          </a:bodyPr>
          <a:lstStyle/>
          <a:p>
            <a:r>
              <a:rPr lang="en-US" dirty="0" smtClean="0"/>
              <a:t>Compare GAGES II to other methods</a:t>
            </a:r>
            <a:endParaRPr lang="en-US" dirty="0"/>
          </a:p>
        </p:txBody>
      </p:sp>
    </p:spTree>
    <p:extLst>
      <p:ext uri="{BB962C8B-B14F-4D97-AF65-F5344CB8AC3E}">
        <p14:creationId xmlns:p14="http://schemas.microsoft.com/office/powerpoint/2010/main" val="5734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 y="838200"/>
            <a:ext cx="8578516" cy="3505200"/>
          </a:xfrm>
          <a:prstGeom prst="rect">
            <a:avLst/>
          </a:prstGeom>
        </p:spPr>
      </p:pic>
      <p:sp>
        <p:nvSpPr>
          <p:cNvPr id="5" name="TextBox 4"/>
          <p:cNvSpPr txBox="1"/>
          <p:nvPr/>
        </p:nvSpPr>
        <p:spPr>
          <a:xfrm>
            <a:off x="152400" y="1975104"/>
            <a:ext cx="2249424" cy="1015663"/>
          </a:xfrm>
          <a:prstGeom prst="rect">
            <a:avLst/>
          </a:prstGeom>
          <a:noFill/>
        </p:spPr>
        <p:txBody>
          <a:bodyPr wrap="square" rtlCol="0">
            <a:spAutoFit/>
          </a:bodyPr>
          <a:lstStyle/>
          <a:p>
            <a:r>
              <a:rPr lang="en-US" sz="2000" dirty="0" smtClean="0"/>
              <a:t>20.9 inch/year; 1.8 x 10</a:t>
            </a:r>
            <a:r>
              <a:rPr lang="en-US" sz="2000" baseline="30000" dirty="0" smtClean="0"/>
              <a:t>12</a:t>
            </a:r>
            <a:r>
              <a:rPr lang="en-US" sz="2000" dirty="0" smtClean="0"/>
              <a:t>  ft</a:t>
            </a:r>
            <a:r>
              <a:rPr lang="en-US" sz="2000" baseline="38000" dirty="0" smtClean="0"/>
              <a:t>3</a:t>
            </a:r>
            <a:r>
              <a:rPr lang="en-US" sz="2000" dirty="0" smtClean="0"/>
              <a:t>/year</a:t>
            </a:r>
          </a:p>
          <a:p>
            <a:r>
              <a:rPr lang="en-US" sz="2000" dirty="0" smtClean="0"/>
              <a:t>51 km</a:t>
            </a:r>
            <a:r>
              <a:rPr lang="en-US" sz="2000" baseline="30000" dirty="0" smtClean="0"/>
              <a:t>3</a:t>
            </a:r>
            <a:r>
              <a:rPr lang="en-US" sz="2000" dirty="0" smtClean="0"/>
              <a:t>/year</a:t>
            </a:r>
            <a:endParaRPr lang="en-US" sz="2000" dirty="0"/>
          </a:p>
        </p:txBody>
      </p:sp>
      <p:sp>
        <p:nvSpPr>
          <p:cNvPr id="6" name="TextBox 5"/>
          <p:cNvSpPr txBox="1"/>
          <p:nvPr/>
        </p:nvSpPr>
        <p:spPr>
          <a:xfrm>
            <a:off x="1600200" y="3124200"/>
            <a:ext cx="2286000" cy="1015663"/>
          </a:xfrm>
          <a:prstGeom prst="rect">
            <a:avLst/>
          </a:prstGeom>
          <a:noFill/>
        </p:spPr>
        <p:txBody>
          <a:bodyPr wrap="square" rtlCol="0">
            <a:spAutoFit/>
          </a:bodyPr>
          <a:lstStyle/>
          <a:p>
            <a:r>
              <a:rPr lang="en-US" sz="2000" dirty="0" smtClean="0"/>
              <a:t>1.6 inch/year; </a:t>
            </a:r>
          </a:p>
          <a:p>
            <a:r>
              <a:rPr lang="en-US" sz="2000" dirty="0" smtClean="0"/>
              <a:t>1.1 x 10</a:t>
            </a:r>
            <a:r>
              <a:rPr lang="en-US" sz="2000" baseline="30000" dirty="0" smtClean="0"/>
              <a:t>12</a:t>
            </a:r>
            <a:r>
              <a:rPr lang="en-US" sz="2000" dirty="0" smtClean="0"/>
              <a:t>  ft</a:t>
            </a:r>
            <a:r>
              <a:rPr lang="en-US" sz="2000" baseline="38000" dirty="0" smtClean="0"/>
              <a:t>3</a:t>
            </a:r>
            <a:r>
              <a:rPr lang="en-US" sz="2000" dirty="0" smtClean="0"/>
              <a:t>/year</a:t>
            </a:r>
          </a:p>
          <a:p>
            <a:r>
              <a:rPr lang="en-US" sz="2000" dirty="0" smtClean="0"/>
              <a:t>32 km</a:t>
            </a:r>
            <a:r>
              <a:rPr lang="en-US" sz="2000" baseline="30000" dirty="0" smtClean="0"/>
              <a:t>3</a:t>
            </a:r>
            <a:r>
              <a:rPr lang="en-US" sz="2000" dirty="0" smtClean="0"/>
              <a:t>/year</a:t>
            </a:r>
            <a:endParaRPr lang="en-US" sz="2000" dirty="0"/>
          </a:p>
        </p:txBody>
      </p:sp>
      <p:sp>
        <p:nvSpPr>
          <p:cNvPr id="7" name="TextBox 6"/>
          <p:cNvSpPr txBox="1"/>
          <p:nvPr/>
        </p:nvSpPr>
        <p:spPr>
          <a:xfrm>
            <a:off x="4953000" y="4343400"/>
            <a:ext cx="2209800" cy="1015663"/>
          </a:xfrm>
          <a:prstGeom prst="rect">
            <a:avLst/>
          </a:prstGeom>
          <a:noFill/>
        </p:spPr>
        <p:txBody>
          <a:bodyPr wrap="square" rtlCol="0">
            <a:spAutoFit/>
          </a:bodyPr>
          <a:lstStyle/>
          <a:p>
            <a:r>
              <a:rPr lang="en-US" sz="2000" dirty="0" smtClean="0"/>
              <a:t>6.4 inch/year; </a:t>
            </a:r>
          </a:p>
          <a:p>
            <a:r>
              <a:rPr lang="en-US" sz="2000" dirty="0" smtClean="0"/>
              <a:t>3.3 x 10</a:t>
            </a:r>
            <a:r>
              <a:rPr lang="en-US" sz="2000" baseline="30000" dirty="0" smtClean="0"/>
              <a:t>12</a:t>
            </a:r>
            <a:r>
              <a:rPr lang="en-US" sz="2000" dirty="0" smtClean="0"/>
              <a:t>  ft</a:t>
            </a:r>
            <a:r>
              <a:rPr lang="en-US" sz="2000" baseline="38000" dirty="0" smtClean="0"/>
              <a:t>3</a:t>
            </a:r>
            <a:r>
              <a:rPr lang="en-US" sz="2000" dirty="0" smtClean="0"/>
              <a:t>/year</a:t>
            </a:r>
          </a:p>
          <a:p>
            <a:r>
              <a:rPr lang="en-US" sz="2000" dirty="0" smtClean="0"/>
              <a:t>94 km</a:t>
            </a:r>
            <a:r>
              <a:rPr lang="en-US" sz="2000" baseline="30000" dirty="0" smtClean="0"/>
              <a:t>3</a:t>
            </a:r>
            <a:r>
              <a:rPr lang="en-US" sz="2000" dirty="0" smtClean="0"/>
              <a:t>/year</a:t>
            </a:r>
            <a:endParaRPr lang="en-US" sz="2000" dirty="0"/>
          </a:p>
        </p:txBody>
      </p:sp>
      <p:sp>
        <p:nvSpPr>
          <p:cNvPr id="8" name="TextBox 7"/>
          <p:cNvSpPr txBox="1"/>
          <p:nvPr/>
        </p:nvSpPr>
        <p:spPr>
          <a:xfrm>
            <a:off x="6739128" y="3281571"/>
            <a:ext cx="2494788" cy="1015663"/>
          </a:xfrm>
          <a:prstGeom prst="rect">
            <a:avLst/>
          </a:prstGeom>
          <a:noFill/>
        </p:spPr>
        <p:txBody>
          <a:bodyPr wrap="square" rtlCol="0">
            <a:spAutoFit/>
          </a:bodyPr>
          <a:lstStyle/>
          <a:p>
            <a:r>
              <a:rPr lang="en-US" sz="2000" dirty="0" smtClean="0"/>
              <a:t>13.4 inch/year; </a:t>
            </a:r>
          </a:p>
          <a:p>
            <a:r>
              <a:rPr lang="en-US" sz="2000" dirty="0" smtClean="0"/>
              <a:t>4.2 x 10</a:t>
            </a:r>
            <a:r>
              <a:rPr lang="en-US" sz="2000" baseline="30000" dirty="0" smtClean="0"/>
              <a:t>12</a:t>
            </a:r>
            <a:r>
              <a:rPr lang="en-US" sz="2000" dirty="0" smtClean="0"/>
              <a:t>  ft</a:t>
            </a:r>
            <a:r>
              <a:rPr lang="en-US" sz="2000" baseline="38000" dirty="0" smtClean="0"/>
              <a:t>3</a:t>
            </a:r>
            <a:r>
              <a:rPr lang="en-US" sz="2000" dirty="0" smtClean="0"/>
              <a:t>/year</a:t>
            </a:r>
          </a:p>
          <a:p>
            <a:r>
              <a:rPr lang="en-US" sz="2000" dirty="0" smtClean="0"/>
              <a:t>120 km</a:t>
            </a:r>
            <a:r>
              <a:rPr lang="en-US" sz="2000" baseline="30000" dirty="0" smtClean="0"/>
              <a:t>3</a:t>
            </a:r>
            <a:r>
              <a:rPr lang="en-US" sz="2000" dirty="0" smtClean="0"/>
              <a:t>/year</a:t>
            </a:r>
            <a:endParaRPr lang="en-US" sz="2000" dirty="0"/>
          </a:p>
        </p:txBody>
      </p:sp>
      <p:sp>
        <p:nvSpPr>
          <p:cNvPr id="9" name="Title 8"/>
          <p:cNvSpPr>
            <a:spLocks noGrp="1"/>
          </p:cNvSpPr>
          <p:nvPr>
            <p:ph type="title"/>
          </p:nvPr>
        </p:nvSpPr>
        <p:spPr>
          <a:xfrm>
            <a:off x="425116" y="76200"/>
            <a:ext cx="8305800" cy="1143000"/>
          </a:xfrm>
        </p:spPr>
        <p:txBody>
          <a:bodyPr/>
          <a:lstStyle/>
          <a:p>
            <a:r>
              <a:rPr lang="en-US" dirty="0"/>
              <a:t>Adjusted recharge from </a:t>
            </a:r>
            <a:r>
              <a:rPr lang="en-US" dirty="0" err="1"/>
              <a:t>Wolock</a:t>
            </a:r>
            <a:r>
              <a:rPr lang="en-US" dirty="0"/>
              <a:t>, 2003</a:t>
            </a:r>
            <a:br>
              <a:rPr lang="en-US" dirty="0"/>
            </a:br>
            <a:endParaRPr lang="en-US" dirty="0"/>
          </a:p>
        </p:txBody>
      </p:sp>
      <p:sp>
        <p:nvSpPr>
          <p:cNvPr id="10" name="TextBox 9"/>
          <p:cNvSpPr txBox="1"/>
          <p:nvPr/>
        </p:nvSpPr>
        <p:spPr>
          <a:xfrm>
            <a:off x="0" y="4528065"/>
            <a:ext cx="4191000" cy="646331"/>
          </a:xfrm>
          <a:prstGeom prst="rect">
            <a:avLst/>
          </a:prstGeom>
          <a:noFill/>
        </p:spPr>
        <p:txBody>
          <a:bodyPr wrap="square" rtlCol="0">
            <a:spAutoFit/>
          </a:bodyPr>
          <a:lstStyle/>
          <a:p>
            <a:r>
              <a:rPr lang="en-US" sz="1800" dirty="0" smtClean="0">
                <a:solidFill>
                  <a:srgbClr val="FF0000"/>
                </a:solidFill>
              </a:rPr>
              <a:t>Sum of area*rate from </a:t>
            </a:r>
            <a:r>
              <a:rPr lang="en-US" sz="1800" dirty="0" err="1" smtClean="0">
                <a:solidFill>
                  <a:srgbClr val="FF0000"/>
                </a:solidFill>
              </a:rPr>
              <a:t>Wolock</a:t>
            </a:r>
            <a:r>
              <a:rPr lang="en-US" sz="1800" dirty="0" smtClean="0">
                <a:solidFill>
                  <a:srgbClr val="FF0000"/>
                </a:solidFill>
              </a:rPr>
              <a:t> raster </a:t>
            </a:r>
          </a:p>
          <a:p>
            <a:r>
              <a:rPr lang="en-US" sz="1800" dirty="0" smtClean="0">
                <a:solidFill>
                  <a:srgbClr val="FF0000"/>
                </a:solidFill>
              </a:rPr>
              <a:t>increased by 18 percent</a:t>
            </a:r>
            <a:endParaRPr lang="en-US" sz="1800" dirty="0">
              <a:solidFill>
                <a:srgbClr val="FF0000"/>
              </a:solidFill>
            </a:endParaRPr>
          </a:p>
        </p:txBody>
      </p:sp>
      <p:sp>
        <p:nvSpPr>
          <p:cNvPr id="11" name="TextBox 10"/>
          <p:cNvSpPr txBox="1"/>
          <p:nvPr/>
        </p:nvSpPr>
        <p:spPr>
          <a:xfrm>
            <a:off x="3505200" y="5638800"/>
            <a:ext cx="5372100" cy="1015663"/>
          </a:xfrm>
          <a:prstGeom prst="rect">
            <a:avLst/>
          </a:prstGeom>
          <a:noFill/>
        </p:spPr>
        <p:txBody>
          <a:bodyPr wrap="square" rtlCol="0">
            <a:spAutoFit/>
          </a:bodyPr>
          <a:lstStyle/>
          <a:p>
            <a:r>
              <a:rPr lang="en-US" sz="2000" dirty="0" smtClean="0"/>
              <a:t>Total = 1 x 10</a:t>
            </a:r>
            <a:r>
              <a:rPr lang="en-US" sz="2000" baseline="30000" dirty="0"/>
              <a:t>13</a:t>
            </a:r>
            <a:r>
              <a:rPr lang="en-US" sz="2000" dirty="0" smtClean="0"/>
              <a:t> ft</a:t>
            </a:r>
            <a:r>
              <a:rPr lang="en-US" sz="2000" baseline="30000" dirty="0" smtClean="0"/>
              <a:t>3</a:t>
            </a:r>
            <a:r>
              <a:rPr lang="en-US" sz="2000" dirty="0" smtClean="0"/>
              <a:t>/year</a:t>
            </a:r>
          </a:p>
          <a:p>
            <a:r>
              <a:rPr lang="en-US" sz="2000" dirty="0" smtClean="0"/>
              <a:t>Water withdrawals (2000) = 3,560 </a:t>
            </a:r>
            <a:r>
              <a:rPr lang="en-US" sz="2000" dirty="0" err="1" smtClean="0"/>
              <a:t>Mgal</a:t>
            </a:r>
            <a:r>
              <a:rPr lang="en-US" sz="2000" dirty="0" smtClean="0"/>
              <a:t>/day</a:t>
            </a:r>
          </a:p>
          <a:p>
            <a:r>
              <a:rPr lang="en-US" sz="2000" dirty="0" smtClean="0"/>
              <a:t>1.7 x 10</a:t>
            </a:r>
            <a:r>
              <a:rPr lang="en-US" sz="2000" baseline="30000" dirty="0"/>
              <a:t>11</a:t>
            </a:r>
            <a:r>
              <a:rPr lang="en-US" sz="2000" dirty="0" smtClean="0"/>
              <a:t> ft</a:t>
            </a:r>
            <a:r>
              <a:rPr lang="en-US" sz="2000" baseline="30000" dirty="0"/>
              <a:t>3</a:t>
            </a:r>
            <a:r>
              <a:rPr lang="en-US" sz="2000" dirty="0" smtClean="0"/>
              <a:t>/year  </a:t>
            </a:r>
            <a:r>
              <a:rPr lang="en-US" sz="2000" i="1" dirty="0" smtClean="0"/>
              <a:t>1.6 percent</a:t>
            </a:r>
            <a:endParaRPr lang="en-US" sz="2000" i="1" dirty="0"/>
          </a:p>
        </p:txBody>
      </p:sp>
    </p:spTree>
    <p:extLst>
      <p:ext uri="{BB962C8B-B14F-4D97-AF65-F5344CB8AC3E}">
        <p14:creationId xmlns:p14="http://schemas.microsoft.com/office/powerpoint/2010/main" val="156329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315200" cy="1154097"/>
          </a:xfrm>
        </p:spPr>
        <p:txBody>
          <a:bodyPr/>
          <a:lstStyle/>
          <a:p>
            <a:r>
              <a:rPr lang="en-US" dirty="0" smtClean="0"/>
              <a:t>Initial SWB model run</a:t>
            </a:r>
            <a:endParaRPr lang="en-US" dirty="0"/>
          </a:p>
        </p:txBody>
      </p:sp>
      <p:sp>
        <p:nvSpPr>
          <p:cNvPr id="3" name="Content Placeholder 2"/>
          <p:cNvSpPr>
            <a:spLocks noGrp="1"/>
          </p:cNvSpPr>
          <p:nvPr>
            <p:ph idx="1"/>
          </p:nvPr>
        </p:nvSpPr>
        <p:spPr>
          <a:xfrm>
            <a:off x="609600" y="1524000"/>
            <a:ext cx="7620000" cy="3539527"/>
          </a:xfrm>
        </p:spPr>
        <p:txBody>
          <a:bodyPr>
            <a:noAutofit/>
          </a:bodyPr>
          <a:lstStyle/>
          <a:p>
            <a:r>
              <a:rPr lang="en-US" sz="2800" dirty="0" smtClean="0"/>
              <a:t>First run completed, 1988-2000, showing average over this time period</a:t>
            </a:r>
          </a:p>
          <a:p>
            <a:r>
              <a:rPr lang="en-US" sz="2800" dirty="0" smtClean="0"/>
              <a:t>STATSGO (Schwarz and Alexander, 1995) used for soil parameters</a:t>
            </a:r>
          </a:p>
          <a:p>
            <a:r>
              <a:rPr lang="en-US" sz="2800" dirty="0" smtClean="0"/>
              <a:t>2006 Land cover</a:t>
            </a:r>
          </a:p>
          <a:p>
            <a:r>
              <a:rPr lang="en-US" sz="2800" dirty="0" smtClean="0"/>
              <a:t>10 km grid</a:t>
            </a:r>
          </a:p>
          <a:p>
            <a:r>
              <a:rPr lang="en-US" sz="2800" dirty="0" smtClean="0"/>
              <a:t>Lookup table from calibrated MN SWB model (Smith, </a:t>
            </a:r>
            <a:r>
              <a:rPr lang="en-US" sz="2800" i="1" dirty="0" smtClean="0"/>
              <a:t>in prep</a:t>
            </a:r>
            <a:r>
              <a:rPr lang="en-US" sz="2800" dirty="0" smtClean="0"/>
              <a:t>).</a:t>
            </a:r>
            <a:endParaRPr lang="en-US" sz="2800" dirty="0"/>
          </a:p>
        </p:txBody>
      </p:sp>
    </p:spTree>
    <p:extLst>
      <p:ext uri="{BB962C8B-B14F-4D97-AF65-F5344CB8AC3E}">
        <p14:creationId xmlns:p14="http://schemas.microsoft.com/office/powerpoint/2010/main" val="2530810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314415" y="548797"/>
            <a:ext cx="941203" cy="301752"/>
          </a:xfrm>
          <a:prstGeom prst="rect">
            <a:avLst/>
          </a:prstGeom>
        </p:spPr>
        <p:txBody>
          <a:bodyPr/>
          <a:lstStyle/>
          <a:p>
            <a:fld id="{5760B3D1-07D3-4024-9ECA-854D2A08A553}" type="slidenum">
              <a:rPr lang="en-US" smtClean="0">
                <a:solidFill>
                  <a:prstClr val="white"/>
                </a:solidFill>
              </a:rPr>
              <a:pPr/>
              <a:t>9</a:t>
            </a:fld>
            <a:endParaRPr lang="en-US">
              <a:solidFill>
                <a:prstClr val="white"/>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7038"/>
            <a:ext cx="8724900" cy="673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13" y="486927"/>
            <a:ext cx="7954873" cy="596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05000" y="304800"/>
            <a:ext cx="5410200" cy="468297"/>
          </a:xfrm>
          <a:solidFill>
            <a:schemeClr val="tx1"/>
          </a:solidFill>
        </p:spPr>
        <p:txBody>
          <a:bodyPr>
            <a:normAutofit fontScale="90000"/>
          </a:bodyPr>
          <a:lstStyle/>
          <a:p>
            <a:pPr algn="ctr"/>
            <a:r>
              <a:rPr lang="en-US" dirty="0" smtClean="0">
                <a:solidFill>
                  <a:schemeClr val="bg1"/>
                </a:solidFill>
              </a:rPr>
              <a:t>SWB model run</a:t>
            </a:r>
            <a:endParaRPr lang="en-US" dirty="0">
              <a:solidFill>
                <a:schemeClr val="bg1"/>
              </a:solidFill>
            </a:endParaRPr>
          </a:p>
        </p:txBody>
      </p:sp>
      <p:sp>
        <p:nvSpPr>
          <p:cNvPr id="3" name="TextBox 2"/>
          <p:cNvSpPr txBox="1"/>
          <p:nvPr/>
        </p:nvSpPr>
        <p:spPr>
          <a:xfrm>
            <a:off x="3352800" y="4800600"/>
            <a:ext cx="4876800" cy="584775"/>
          </a:xfrm>
          <a:prstGeom prst="rect">
            <a:avLst/>
          </a:prstGeom>
          <a:noFill/>
        </p:spPr>
        <p:txBody>
          <a:bodyPr wrap="square" rtlCol="0">
            <a:spAutoFit/>
          </a:bodyPr>
          <a:lstStyle/>
          <a:p>
            <a:r>
              <a:rPr lang="en-US" sz="1600" dirty="0" smtClean="0">
                <a:solidFill>
                  <a:schemeClr val="accent1">
                    <a:lumMod val="50000"/>
                  </a:schemeClr>
                </a:solidFill>
              </a:rPr>
              <a:t>Broad pattern agrees, but there are some anomalies to be investigated </a:t>
            </a:r>
            <a:endParaRPr lang="en-US" sz="1600" dirty="0">
              <a:solidFill>
                <a:schemeClr val="accent1">
                  <a:lumMod val="50000"/>
                </a:schemeClr>
              </a:solidFill>
            </a:endParaRPr>
          </a:p>
        </p:txBody>
      </p:sp>
      <p:cxnSp>
        <p:nvCxnSpPr>
          <p:cNvPr id="7" name="Straight Arrow Connector 6"/>
          <p:cNvCxnSpPr>
            <a:stCxn id="3" idx="0"/>
          </p:cNvCxnSpPr>
          <p:nvPr/>
        </p:nvCxnSpPr>
        <p:spPr>
          <a:xfrm flipH="1" flipV="1">
            <a:off x="4622582" y="3469890"/>
            <a:ext cx="1168618" cy="1330710"/>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53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hite_blue_red_template_HWR">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white_blue_red_template_HWR</Template>
  <TotalTime>865</TotalTime>
  <Pages>4</Pages>
  <Words>1176</Words>
  <Application>Microsoft Office PowerPoint</Application>
  <PresentationFormat>On-screen Show (4:3)</PresentationFormat>
  <Paragraphs>183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white_blue_red_template_HWR</vt:lpstr>
      <vt:lpstr>Glacial Aquifer Project  National Water Census National Meeting</vt:lpstr>
      <vt:lpstr>PowerPoint Presentation</vt:lpstr>
      <vt:lpstr>Regional Groundwater Availability Studies</vt:lpstr>
      <vt:lpstr>2014 Project Highlights</vt:lpstr>
      <vt:lpstr>Status of groundwater resources: budget - recharge</vt:lpstr>
      <vt:lpstr>Compare GAGES II to other methods</vt:lpstr>
      <vt:lpstr>Adjusted recharge from Wolock, 2003 </vt:lpstr>
      <vt:lpstr>Initial SWB model run</vt:lpstr>
      <vt:lpstr>SWB model run</vt:lpstr>
      <vt:lpstr>Example SWB time series</vt:lpstr>
      <vt:lpstr>Status of groundwater resources: Storage and Storage Change</vt:lpstr>
      <vt:lpstr>PowerPoint Presentation</vt:lpstr>
      <vt:lpstr>GRACE results</vt:lpstr>
      <vt:lpstr>Storage conclusions</vt:lpstr>
      <vt:lpstr>Status: hydrogeologic framework  water well records analysis</vt:lpstr>
      <vt:lpstr>Status</vt:lpstr>
      <vt:lpstr>Trends and Correlations</vt:lpstr>
      <vt:lpstr>Example correlation between streamflow and month-end August groundwater level</vt:lpstr>
      <vt:lpstr>Likely response to future changes Modeling and Methods Development</vt:lpstr>
      <vt:lpstr>PowerPoint Presentation</vt:lpstr>
      <vt:lpstr>Extension of Model Results</vt:lpstr>
      <vt:lpstr>Bayesian Network</vt:lpstr>
      <vt:lpstr>PowerPoint Presentation</vt:lpstr>
      <vt:lpstr>PowerPoint Presentation</vt:lpstr>
      <vt:lpstr>Products: Status of groundwater resources </vt:lpstr>
      <vt:lpstr>Products</vt:lpstr>
      <vt:lpstr>People</vt:lpstr>
    </vt:vector>
  </TitlesOfParts>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Glacial Aquifer Project Review Communications Plans</dc:title>
  <dc:subject>Presentation format with USGS Visual Identity</dc:subject>
  <dc:creator>Reeves, Howard W.</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Reeves, Howard W.</cp:lastModifiedBy>
  <cp:revision>35</cp:revision>
  <cp:lastPrinted>1998-03-23T17:09:44Z</cp:lastPrinted>
  <dcterms:created xsi:type="dcterms:W3CDTF">2014-10-22T19:08:24Z</dcterms:created>
  <dcterms:modified xsi:type="dcterms:W3CDTF">2014-10-27T18:33:18Z</dcterms:modified>
</cp:coreProperties>
</file>