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4"/>
  </p:notesMasterIdLst>
  <p:sldIdLst>
    <p:sldId id="324" r:id="rId3"/>
    <p:sldId id="322" r:id="rId4"/>
    <p:sldId id="349" r:id="rId5"/>
    <p:sldId id="352" r:id="rId6"/>
    <p:sldId id="351" r:id="rId7"/>
    <p:sldId id="354" r:id="rId8"/>
    <p:sldId id="353" r:id="rId9"/>
    <p:sldId id="350" r:id="rId10"/>
    <p:sldId id="355" r:id="rId11"/>
    <p:sldId id="371" r:id="rId12"/>
    <p:sldId id="372" r:id="rId13"/>
    <p:sldId id="373" r:id="rId14"/>
    <p:sldId id="374" r:id="rId15"/>
    <p:sldId id="375" r:id="rId16"/>
    <p:sldId id="376" r:id="rId17"/>
    <p:sldId id="377" r:id="rId18"/>
    <p:sldId id="378" r:id="rId19"/>
    <p:sldId id="379" r:id="rId20"/>
    <p:sldId id="380" r:id="rId21"/>
    <p:sldId id="381" r:id="rId22"/>
    <p:sldId id="388" r:id="rId23"/>
    <p:sldId id="338" r:id="rId24"/>
    <p:sldId id="342" r:id="rId25"/>
    <p:sldId id="343" r:id="rId26"/>
    <p:sldId id="345" r:id="rId27"/>
    <p:sldId id="346" r:id="rId28"/>
    <p:sldId id="347" r:id="rId29"/>
    <p:sldId id="348" r:id="rId30"/>
    <p:sldId id="382" r:id="rId31"/>
    <p:sldId id="383" r:id="rId32"/>
    <p:sldId id="384" r:id="rId33"/>
    <p:sldId id="385" r:id="rId34"/>
    <p:sldId id="386" r:id="rId35"/>
    <p:sldId id="387" r:id="rId36"/>
    <p:sldId id="366" r:id="rId37"/>
    <p:sldId id="367" r:id="rId38"/>
    <p:sldId id="368" r:id="rId39"/>
    <p:sldId id="369" r:id="rId40"/>
    <p:sldId id="370" r:id="rId41"/>
    <p:sldId id="390" r:id="rId42"/>
    <p:sldId id="3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6" autoAdjust="0"/>
    <p:restoredTop sz="91981" autoAdjust="0"/>
  </p:normalViewPr>
  <p:slideViewPr>
    <p:cSldViewPr>
      <p:cViewPr>
        <p:scale>
          <a:sx n="113" d="100"/>
          <a:sy n="113"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CC210-41D5-489E-90B3-840591DBBDC3}"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D162B-C567-4C6C-B423-9E229E0223D4}" type="slidenum">
              <a:rPr lang="en-US" smtClean="0"/>
              <a:t>‹#›</a:t>
            </a:fld>
            <a:endParaRPr lang="en-US"/>
          </a:p>
        </p:txBody>
      </p:sp>
    </p:spTree>
    <p:extLst>
      <p:ext uri="{BB962C8B-B14F-4D97-AF65-F5344CB8AC3E}">
        <p14:creationId xmlns:p14="http://schemas.microsoft.com/office/powerpoint/2010/main" val="198431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xfrm>
            <a:off x="3884615" y="8684926"/>
            <a:ext cx="2971800" cy="457513"/>
          </a:xfrm>
          <a:prstGeom prst="rect">
            <a:avLst/>
          </a:prstGeom>
          <a:ln>
            <a:miter lim="800000"/>
            <a:headEnd/>
            <a:tailEnd/>
          </a:ln>
        </p:spPr>
        <p:txBody>
          <a:bodyPr wrap="square" numCol="1" anchorCtr="0" compatLnSpc="1">
            <a:prstTxWarp prst="textNoShape">
              <a:avLst/>
            </a:prstTxWarp>
          </a:bodyPr>
          <a:lstStyle/>
          <a:p>
            <a:pPr>
              <a:defRPr/>
            </a:pPr>
            <a:fld id="{B52D6B2D-8A5B-4DA3-8F5D-D0E15BDAF6DC}" type="slidenum">
              <a:rPr lang="en-US" smtClean="0">
                <a:solidFill>
                  <a:prstClr val="black"/>
                </a:solidFill>
              </a:rPr>
              <a:pPr>
                <a:defRPr/>
              </a:pPr>
              <a:t>1</a:t>
            </a:fld>
            <a:endParaRPr lang="en-US" dirty="0" smtClean="0">
              <a:solidFill>
                <a:prstClr val="black"/>
              </a:solidFill>
            </a:endParaRPr>
          </a:p>
        </p:txBody>
      </p:sp>
    </p:spTree>
    <p:extLst>
      <p:ext uri="{BB962C8B-B14F-4D97-AF65-F5344CB8AC3E}">
        <p14:creationId xmlns:p14="http://schemas.microsoft.com/office/powerpoint/2010/main" val="98876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11</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As</a:t>
            </a:r>
            <a:r>
              <a:rPr lang="en-US" sz="900" baseline="0" dirty="0" smtClean="0"/>
              <a:t> more and more data become available and these data span broad geographic regions which encapsulate numerous state, federal and Non-government organization, there is a growing need to better understand the complexities associated with the aggregation of these data and it is essential that we understand how best to place them on a more common footing for bioassessment and flow-ecology modeling. </a:t>
            </a:r>
            <a:endParaRPr lang="en-US" sz="900" dirty="0"/>
          </a:p>
        </p:txBody>
      </p:sp>
    </p:spTree>
    <p:extLst>
      <p:ext uri="{BB962C8B-B14F-4D97-AF65-F5344CB8AC3E}">
        <p14:creationId xmlns:p14="http://schemas.microsoft.com/office/powerpoint/2010/main" val="390207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12</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Ideally, data are collected by a single agency that uses consistent collection methodologies and the samples are</a:t>
            </a:r>
            <a:r>
              <a:rPr lang="en-US" sz="900" baseline="0" dirty="0" smtClean="0"/>
              <a:t> identified to a common taxonomic resolution.</a:t>
            </a:r>
            <a:endParaRPr lang="en-US" sz="900" dirty="0"/>
          </a:p>
        </p:txBody>
      </p:sp>
    </p:spTree>
    <p:extLst>
      <p:ext uri="{BB962C8B-B14F-4D97-AF65-F5344CB8AC3E}">
        <p14:creationId xmlns:p14="http://schemas.microsoft.com/office/powerpoint/2010/main" val="47829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13</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The reality</a:t>
            </a:r>
            <a:r>
              <a:rPr lang="en-US" sz="900" baseline="0" dirty="0" smtClean="0"/>
              <a:t> is that these data are collected by multiple agencies using differing SOP’s, they are processed by taxonomists with different levels of expertise and interests, and ultimately, the taxonomic resolution will differ. Therefore, these data need to be combined in an appropriate and consistent way for analysis.</a:t>
            </a:r>
            <a:endParaRPr lang="en-US" sz="900" dirty="0"/>
          </a:p>
        </p:txBody>
      </p:sp>
    </p:spTree>
    <p:extLst>
      <p:ext uri="{BB962C8B-B14F-4D97-AF65-F5344CB8AC3E}">
        <p14:creationId xmlns:p14="http://schemas.microsoft.com/office/powerpoint/2010/main" val="3828375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14</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We will use </a:t>
            </a:r>
            <a:r>
              <a:rPr lang="en-US" sz="900" baseline="0" dirty="0" smtClean="0"/>
              <a:t>the National Water Census Delaware River Focus Area Study as an example:</a:t>
            </a:r>
            <a:endParaRPr lang="en-US" sz="900" dirty="0" smtClean="0"/>
          </a:p>
          <a:p>
            <a:r>
              <a:rPr lang="en-US" sz="900" dirty="0" smtClean="0"/>
              <a:t>1,575</a:t>
            </a:r>
            <a:r>
              <a:rPr lang="en-US" sz="900" baseline="0" dirty="0" smtClean="0"/>
              <a:t> unique sampling sites that span ~15 years (1996-2012), and include 9 separate data sources:</a:t>
            </a:r>
          </a:p>
          <a:p>
            <a:r>
              <a:rPr lang="en-US" sz="900" baseline="0" dirty="0" smtClean="0"/>
              <a:t>USGS, USEPA, NPS, NJDEP, PADEP, DRBC, NYDEC, </a:t>
            </a:r>
            <a:endParaRPr lang="en-US" sz="900" dirty="0" smtClean="0"/>
          </a:p>
          <a:p>
            <a:r>
              <a:rPr lang="en-US" sz="900" dirty="0" smtClean="0"/>
              <a:t>DENREC – Delaware  Department of Natural Resources and Environmental Control </a:t>
            </a:r>
          </a:p>
          <a:p>
            <a:r>
              <a:rPr lang="en-US" sz="900" dirty="0" err="1" smtClean="0"/>
              <a:t>PhilWD</a:t>
            </a:r>
            <a:r>
              <a:rPr lang="en-US" sz="900" dirty="0" smtClean="0"/>
              <a:t> –Philadelphia Water Department</a:t>
            </a:r>
          </a:p>
          <a:p>
            <a:endParaRPr lang="en-US" sz="900" dirty="0"/>
          </a:p>
        </p:txBody>
      </p:sp>
    </p:spTree>
    <p:extLst>
      <p:ext uri="{BB962C8B-B14F-4D97-AF65-F5344CB8AC3E}">
        <p14:creationId xmlns:p14="http://schemas.microsoft.com/office/powerpoint/2010/main" val="3129394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15</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Additionally, it should</a:t>
            </a:r>
            <a:r>
              <a:rPr lang="en-US" sz="900" baseline="0" dirty="0" smtClean="0"/>
              <a:t> be noted that</a:t>
            </a:r>
            <a:r>
              <a:rPr lang="en-US" sz="900" dirty="0" smtClean="0"/>
              <a:t> fixed</a:t>
            </a:r>
            <a:r>
              <a:rPr lang="en-US" sz="900" baseline="0" dirty="0" smtClean="0"/>
              <a:t> counts differed among agencies and ranged from 100 to &gt;300. These differences also need to rectified to place samples on a more comparable footing.</a:t>
            </a:r>
            <a:endParaRPr lang="en-US" sz="900" dirty="0"/>
          </a:p>
        </p:txBody>
      </p:sp>
    </p:spTree>
    <p:extLst>
      <p:ext uri="{BB962C8B-B14F-4D97-AF65-F5344CB8AC3E}">
        <p14:creationId xmlns:p14="http://schemas.microsoft.com/office/powerpoint/2010/main" val="2842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16</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Why not just</a:t>
            </a:r>
            <a:r>
              <a:rPr lang="en-US" sz="900" baseline="0" dirty="0" smtClean="0"/>
              <a:t> throw all the fixed count data into the mix and let the taxonomic chips fall where they may? </a:t>
            </a:r>
            <a:r>
              <a:rPr lang="en-US" sz="900" dirty="0" smtClean="0"/>
              <a:t>Well, because the higher fixed counts ultimately result</a:t>
            </a:r>
            <a:r>
              <a:rPr lang="en-US" sz="900" baseline="0" dirty="0" smtClean="0"/>
              <a:t> in greater taxonomic richness, therefore, analysts that fail to recognize this relationship and move forward with post-hoc assessment prior to putting all samples on an even taxonomic footing, may be increasing the potential for bias in their results. This may be especially true for any aquatic invertebrate metric based on taxonomic richness…..of which there are many….</a:t>
            </a:r>
            <a:endParaRPr lang="en-US" sz="900" dirty="0"/>
          </a:p>
        </p:txBody>
      </p:sp>
    </p:spTree>
    <p:extLst>
      <p:ext uri="{BB962C8B-B14F-4D97-AF65-F5344CB8AC3E}">
        <p14:creationId xmlns:p14="http://schemas.microsoft.com/office/powerpoint/2010/main" val="138691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17</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So,</a:t>
            </a:r>
            <a:r>
              <a:rPr lang="en-US" sz="900" baseline="0" dirty="0" smtClean="0"/>
              <a:t> we need to be able to examine the effects of these data harmonization approaches across sources and understand the effects of fixed count subsampling.</a:t>
            </a:r>
          </a:p>
          <a:p>
            <a:endParaRPr lang="en-US" sz="900" baseline="0" dirty="0" smtClean="0"/>
          </a:p>
          <a:p>
            <a:r>
              <a:rPr lang="en-US" sz="900" baseline="0" dirty="0" smtClean="0"/>
              <a:t>Note – not sure if this slide is needed?</a:t>
            </a:r>
            <a:endParaRPr lang="en-US" sz="900" dirty="0"/>
          </a:p>
        </p:txBody>
      </p:sp>
    </p:spTree>
    <p:extLst>
      <p:ext uri="{BB962C8B-B14F-4D97-AF65-F5344CB8AC3E}">
        <p14:creationId xmlns:p14="http://schemas.microsoft.com/office/powerpoint/2010/main" val="115479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18</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r>
              <a:rPr lang="en-US" sz="900" dirty="0" smtClean="0"/>
              <a:t>This table illustrates</a:t>
            </a:r>
            <a:r>
              <a:rPr lang="en-US" sz="900" baseline="0" dirty="0" smtClean="0"/>
              <a:t> an</a:t>
            </a:r>
            <a:r>
              <a:rPr lang="en-US" sz="900" dirty="0" smtClean="0"/>
              <a:t> example of the taxonomic differences among the</a:t>
            </a:r>
            <a:r>
              <a:rPr lang="en-US" sz="900" baseline="0" dirty="0" smtClean="0"/>
              <a:t> Raw data and data harmonized using the Liberal and Conservative methods. </a:t>
            </a:r>
            <a:r>
              <a:rPr lang="en-US" sz="900" dirty="0" smtClean="0"/>
              <a:t>L</a:t>
            </a:r>
            <a:r>
              <a:rPr lang="en-US" sz="900" baseline="0" dirty="0" smtClean="0"/>
              <a:t>ets look at the Non-insects and the Order Ephemeroptera across the Raw, Liberal, and Conservative approaches. All non-insect taxa would be retained in a Raw data set, however, taxonomic harmonization using the liberal and conservative approach would result in the removal of these taxa. You can see differences even more clearly for the Ephemeroptera – for example, all family and genus level taxa are maintained in the Raw and Liberal harmonization approach, however, under the more conservative approach, all genus level data would be rolled up to the family level. Which in most cases would be the lowest common taxonomic level among data sources….</a:t>
            </a:r>
          </a:p>
          <a:p>
            <a:endParaRPr lang="en-US" sz="900" baseline="0" dirty="0" smtClean="0"/>
          </a:p>
          <a:p>
            <a:r>
              <a:rPr lang="en-US" sz="900" baseline="0" dirty="0" smtClean="0"/>
              <a:t>Why would the “Liberal” approach remove the Non-insects?</a:t>
            </a:r>
            <a:endParaRPr lang="en-US" sz="900" dirty="0"/>
          </a:p>
        </p:txBody>
      </p:sp>
    </p:spTree>
    <p:extLst>
      <p:ext uri="{BB962C8B-B14F-4D97-AF65-F5344CB8AC3E}">
        <p14:creationId xmlns:p14="http://schemas.microsoft.com/office/powerpoint/2010/main" val="370711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B83957-45CB-47F7-A2D1-72CFCFE1FFDF}" type="slidenum">
              <a:rPr lang="en-US">
                <a:solidFill>
                  <a:prstClr val="black"/>
                </a:solidFill>
              </a:rPr>
              <a:pPr/>
              <a:t>19</a:t>
            </a:fld>
            <a:endParaRPr lang="en-US">
              <a:solidFill>
                <a:prstClr val="black"/>
              </a:solidFill>
            </a:endParaRPr>
          </a:p>
        </p:txBody>
      </p:sp>
      <p:sp>
        <p:nvSpPr>
          <p:cNvPr id="464898" name="Rectangle 2"/>
          <p:cNvSpPr>
            <a:spLocks noGrp="1" noRot="1" noChangeAspect="1" noChangeArrowheads="1" noTextEdit="1"/>
          </p:cNvSpPr>
          <p:nvPr>
            <p:ph type="sldImg"/>
          </p:nvPr>
        </p:nvSpPr>
        <p:spPr>
          <a:xfrm>
            <a:off x="1143000" y="684213"/>
            <a:ext cx="4572000" cy="3430587"/>
          </a:xfrm>
          <a:ln/>
        </p:spPr>
      </p:sp>
      <p:sp>
        <p:nvSpPr>
          <p:cNvPr id="464899" name="Rectangle 3"/>
          <p:cNvSpPr>
            <a:spLocks noGrp="1" noChangeArrowheads="1"/>
          </p:cNvSpPr>
          <p:nvPr>
            <p:ph type="body" idx="1"/>
          </p:nvPr>
        </p:nvSpPr>
        <p:spPr>
          <a:xfrm>
            <a:off x="532570" y="4344456"/>
            <a:ext cx="5869165" cy="4114566"/>
          </a:xfrm>
        </p:spPr>
        <p:txBody>
          <a:bodyPr/>
          <a:lstStyle/>
          <a:p>
            <a:endParaRPr lang="en-US" sz="900" dirty="0"/>
          </a:p>
        </p:txBody>
      </p:sp>
    </p:spTree>
    <p:extLst>
      <p:ext uri="{BB962C8B-B14F-4D97-AF65-F5344CB8AC3E}">
        <p14:creationId xmlns:p14="http://schemas.microsoft.com/office/powerpoint/2010/main" val="868911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173686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C3696-F59C-4EA2-BF8A-C9554609011D}" type="slidenum">
              <a:rPr lang="en-US"/>
              <a:pPr/>
              <a:t>2</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a:xfrm>
            <a:off x="610325" y="4344025"/>
            <a:ext cx="5637351" cy="4350270"/>
          </a:xfrm>
        </p:spPr>
        <p:txBody>
          <a:bodyPr/>
          <a:lstStyle/>
          <a:p>
            <a:pPr marL="224325" indent="-224325"/>
            <a:endParaRPr lang="en-US" dirty="0"/>
          </a:p>
        </p:txBody>
      </p:sp>
    </p:spTree>
    <p:extLst>
      <p:ext uri="{BB962C8B-B14F-4D97-AF65-F5344CB8AC3E}">
        <p14:creationId xmlns:p14="http://schemas.microsoft.com/office/powerpoint/2010/main" val="37114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 we used the Water Supply Stress Index (WaSSI) ecosystem services model.  </a:t>
            </a:r>
            <a:r>
              <a:rPr lang="en-US" dirty="0" err="1" smtClean="0"/>
              <a:t>WaSSI</a:t>
            </a:r>
            <a:r>
              <a:rPr lang="en-US" dirty="0" smtClean="0"/>
              <a:t> was developed by the Forest Service Southern Research Station to evaluate the impact of global change on water supply and demand, ecosystem productivity or carbon sequestration dynamics, and to evaluate tradeoffs between management strategies for water and carbon.</a:t>
            </a:r>
          </a:p>
          <a:p>
            <a:endParaRPr lang="en-US" dirty="0"/>
          </a:p>
          <a:p>
            <a:r>
              <a:rPr lang="en-US" dirty="0" smtClean="0"/>
              <a:t>WaSSI is a monthly time step water balance model that operates at the HUC8 or HUC12 watershed scale for the conterminous US. The average</a:t>
            </a:r>
            <a:r>
              <a:rPr lang="en-US" baseline="0" dirty="0" smtClean="0"/>
              <a:t> HUC8 is a little bit bigger than Rhode Island while the average HUC12 is about the size of a county.</a:t>
            </a:r>
            <a:endParaRPr lang="en-US" dirty="0" smtClean="0"/>
          </a:p>
          <a:p>
            <a:endParaRPr lang="en-US" dirty="0"/>
          </a:p>
          <a:p>
            <a:r>
              <a:rPr lang="en-US" dirty="0" err="1" smtClean="0"/>
              <a:t>WaSSI</a:t>
            </a:r>
            <a:r>
              <a:rPr lang="en-US" dirty="0" smtClean="0"/>
              <a:t> is sensitive to land cover type in that ecosystem water use, or evapotranspiration is computed using an empirical equation developed using eddy flux measurements from several land cover types all over the globe.</a:t>
            </a:r>
          </a:p>
          <a:p>
            <a:endParaRPr lang="en-US" dirty="0"/>
          </a:p>
          <a:p>
            <a:r>
              <a:rPr lang="en-US" dirty="0" smtClean="0"/>
              <a:t>Each of the 2100 HUC8s or</a:t>
            </a:r>
            <a:r>
              <a:rPr lang="en-US" baseline="0" dirty="0" smtClean="0"/>
              <a:t> 160</a:t>
            </a:r>
            <a:r>
              <a:rPr lang="en-US" dirty="0" smtClean="0"/>
              <a:t>,000 HUC12s in the US are divided into 10 land cover classes, and the full water balance accounting for precipitation, snow accumulation and melt, evapotranspiration, surface runoff and </a:t>
            </a:r>
            <a:r>
              <a:rPr lang="en-US" dirty="0" err="1" smtClean="0"/>
              <a:t>baseflow</a:t>
            </a:r>
            <a:r>
              <a:rPr lang="en-US" dirty="0" smtClean="0"/>
              <a:t> processes is computed independently for each land cover class.</a:t>
            </a:r>
          </a:p>
          <a:p>
            <a:endParaRPr lang="en-US" dirty="0"/>
          </a:p>
          <a:p>
            <a:r>
              <a:rPr lang="en-US" dirty="0" smtClean="0"/>
              <a:t>Runoff and </a:t>
            </a:r>
            <a:r>
              <a:rPr lang="en-US" dirty="0" err="1" smtClean="0"/>
              <a:t>baseflow</a:t>
            </a:r>
            <a:r>
              <a:rPr lang="en-US" dirty="0" smtClean="0"/>
              <a:t> are accumulated and routed from one HUC watershed to the next, and the total monthly discharge at the outlet of each HUC is computed.</a:t>
            </a:r>
          </a:p>
          <a:p>
            <a:endParaRPr lang="en-US" dirty="0"/>
          </a:p>
        </p:txBody>
      </p:sp>
      <p:sp>
        <p:nvSpPr>
          <p:cNvPr id="4" name="Slide Number Placeholder 3"/>
          <p:cNvSpPr>
            <a:spLocks noGrp="1"/>
          </p:cNvSpPr>
          <p:nvPr>
            <p:ph type="sldNum" sz="quarter" idx="10"/>
          </p:nvPr>
        </p:nvSpPr>
        <p:spPr/>
        <p:txBody>
          <a:bodyPr/>
          <a:lstStyle/>
          <a:p>
            <a:fld id="{0E4631C9-5AEA-4279-B06F-0B6B8E0E432F}" type="slidenum">
              <a:rPr lang="en-US" smtClean="0"/>
              <a:pPr/>
              <a:t>22</a:t>
            </a:fld>
            <a:endParaRPr lang="en-US" dirty="0"/>
          </a:p>
        </p:txBody>
      </p:sp>
    </p:spTree>
    <p:extLst>
      <p:ext uri="{BB962C8B-B14F-4D97-AF65-F5344CB8AC3E}">
        <p14:creationId xmlns:p14="http://schemas.microsoft.com/office/powerpoint/2010/main" val="2013856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N=428</a:t>
            </a:r>
            <a:endParaRPr lang="en-US" dirty="0"/>
          </a:p>
        </p:txBody>
      </p:sp>
      <p:sp>
        <p:nvSpPr>
          <p:cNvPr id="4" name="Slide Number Placeholder 3"/>
          <p:cNvSpPr>
            <a:spLocks noGrp="1"/>
          </p:cNvSpPr>
          <p:nvPr>
            <p:ph type="sldNum" sz="quarter" idx="10"/>
          </p:nvPr>
        </p:nvSpPr>
        <p:spPr/>
        <p:txBody>
          <a:bodyPr/>
          <a:lstStyle/>
          <a:p>
            <a:fld id="{0E4631C9-5AEA-4279-B06F-0B6B8E0E432F}" type="slidenum">
              <a:rPr lang="en-US" smtClean="0"/>
              <a:pPr/>
              <a:t>23</a:t>
            </a:fld>
            <a:endParaRPr lang="en-US"/>
          </a:p>
        </p:txBody>
      </p:sp>
    </p:spTree>
    <p:extLst>
      <p:ext uri="{BB962C8B-B14F-4D97-AF65-F5344CB8AC3E}">
        <p14:creationId xmlns:p14="http://schemas.microsoft.com/office/powerpoint/2010/main" val="231690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631C9-5AEA-4279-B06F-0B6B8E0E432F}" type="slidenum">
              <a:rPr lang="en-US" smtClean="0"/>
              <a:pPr/>
              <a:t>24</a:t>
            </a:fld>
            <a:endParaRPr lang="en-US"/>
          </a:p>
        </p:txBody>
      </p:sp>
    </p:spTree>
    <p:extLst>
      <p:ext uri="{BB962C8B-B14F-4D97-AF65-F5344CB8AC3E}">
        <p14:creationId xmlns:p14="http://schemas.microsoft.com/office/powerpoint/2010/main" val="690407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N=428</a:t>
            </a:r>
            <a:endParaRPr lang="en-US" dirty="0"/>
          </a:p>
        </p:txBody>
      </p:sp>
      <p:sp>
        <p:nvSpPr>
          <p:cNvPr id="4" name="Slide Number Placeholder 3"/>
          <p:cNvSpPr>
            <a:spLocks noGrp="1"/>
          </p:cNvSpPr>
          <p:nvPr>
            <p:ph type="sldNum" sz="quarter" idx="10"/>
          </p:nvPr>
        </p:nvSpPr>
        <p:spPr/>
        <p:txBody>
          <a:bodyPr/>
          <a:lstStyle/>
          <a:p>
            <a:fld id="{0E4631C9-5AEA-4279-B06F-0B6B8E0E432F}" type="slidenum">
              <a:rPr lang="en-US" smtClean="0"/>
              <a:pPr/>
              <a:t>25</a:t>
            </a:fld>
            <a:endParaRPr lang="en-US"/>
          </a:p>
        </p:txBody>
      </p:sp>
    </p:spTree>
    <p:extLst>
      <p:ext uri="{BB962C8B-B14F-4D97-AF65-F5344CB8AC3E}">
        <p14:creationId xmlns:p14="http://schemas.microsoft.com/office/powerpoint/2010/main" val="2316909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N=428</a:t>
            </a:r>
            <a:endParaRPr lang="en-US" dirty="0"/>
          </a:p>
        </p:txBody>
      </p:sp>
      <p:sp>
        <p:nvSpPr>
          <p:cNvPr id="4" name="Slide Number Placeholder 3"/>
          <p:cNvSpPr>
            <a:spLocks noGrp="1"/>
          </p:cNvSpPr>
          <p:nvPr>
            <p:ph type="sldNum" sz="quarter" idx="10"/>
          </p:nvPr>
        </p:nvSpPr>
        <p:spPr/>
        <p:txBody>
          <a:bodyPr/>
          <a:lstStyle/>
          <a:p>
            <a:fld id="{0E4631C9-5AEA-4279-B06F-0B6B8E0E432F}" type="slidenum">
              <a:rPr lang="en-US" smtClean="0"/>
              <a:pPr/>
              <a:t>26</a:t>
            </a:fld>
            <a:endParaRPr lang="en-US"/>
          </a:p>
        </p:txBody>
      </p:sp>
    </p:spTree>
    <p:extLst>
      <p:ext uri="{BB962C8B-B14F-4D97-AF65-F5344CB8AC3E}">
        <p14:creationId xmlns:p14="http://schemas.microsoft.com/office/powerpoint/2010/main" val="2316909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53951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815536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04883-1996-4C00-A7DC-244E477DDA58}" type="slidenum">
              <a:rPr lang="en-US">
                <a:solidFill>
                  <a:prstClr val="black"/>
                </a:solidFill>
              </a:rPr>
              <a:pPr/>
              <a:t>29</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b="1" dirty="0">
              <a:solidFill>
                <a:srgbClr val="000000"/>
              </a:solidFill>
            </a:endParaRPr>
          </a:p>
        </p:txBody>
      </p:sp>
    </p:spTree>
    <p:extLst>
      <p:ext uri="{BB962C8B-B14F-4D97-AF65-F5344CB8AC3E}">
        <p14:creationId xmlns:p14="http://schemas.microsoft.com/office/powerpoint/2010/main" val="144568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311551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251199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04883-1996-4C00-A7DC-244E477DDA58}" type="slidenum">
              <a:rPr lang="en-US">
                <a:solidFill>
                  <a:prstClr val="black"/>
                </a:solidFill>
              </a:rPr>
              <a:pPr/>
              <a:t>3</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b="1" dirty="0">
              <a:solidFill>
                <a:srgbClr val="000000"/>
              </a:solidFill>
            </a:endParaRPr>
          </a:p>
        </p:txBody>
      </p:sp>
    </p:spTree>
    <p:extLst>
      <p:ext uri="{BB962C8B-B14F-4D97-AF65-F5344CB8AC3E}">
        <p14:creationId xmlns:p14="http://schemas.microsoft.com/office/powerpoint/2010/main" val="273057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409181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3157595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4238220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04883-1996-4C00-A7DC-244E477DDA58}" type="slidenum">
              <a:rPr lang="en-US">
                <a:solidFill>
                  <a:prstClr val="black"/>
                </a:solidFill>
              </a:rPr>
              <a:pPr/>
              <a:t>35</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b="1" dirty="0">
              <a:solidFill>
                <a:srgbClr val="000000"/>
              </a:solidFill>
            </a:endParaRPr>
          </a:p>
        </p:txBody>
      </p:sp>
    </p:spTree>
    <p:extLst>
      <p:ext uri="{BB962C8B-B14F-4D97-AF65-F5344CB8AC3E}">
        <p14:creationId xmlns:p14="http://schemas.microsoft.com/office/powerpoint/2010/main" val="3342918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prstClr val="black"/>
                </a:solidFill>
              </a:rPr>
              <a:t>Physiological, </a:t>
            </a:r>
            <a:r>
              <a:rPr lang="en-GB" altLang="en-US" dirty="0" err="1" smtClean="0">
                <a:solidFill>
                  <a:prstClr val="black"/>
                </a:solidFill>
              </a:rPr>
              <a:t>ecomorphological</a:t>
            </a:r>
            <a:r>
              <a:rPr lang="en-GB" altLang="en-US" dirty="0" smtClean="0">
                <a:solidFill>
                  <a:prstClr val="black"/>
                </a:solidFill>
              </a:rPr>
              <a:t>, and life-history characteristics inherent to a species; advantages to using traits</a:t>
            </a:r>
          </a:p>
          <a:p>
            <a:endParaRPr lang="en-US" dirty="0"/>
          </a:p>
        </p:txBody>
      </p:sp>
      <p:sp>
        <p:nvSpPr>
          <p:cNvPr id="4" name="Slide Number Placeholder 3"/>
          <p:cNvSpPr>
            <a:spLocks noGrp="1"/>
          </p:cNvSpPr>
          <p:nvPr>
            <p:ph type="sldNum" sz="quarter" idx="10"/>
          </p:nvPr>
        </p:nvSpPr>
        <p:spPr/>
        <p:txBody>
          <a:bodyPr/>
          <a:lstStyle/>
          <a:p>
            <a:fld id="{E643DE27-1B42-4268-A4A7-E558BAF15F70}" type="slidenum">
              <a:rPr lang="en-US" smtClean="0"/>
              <a:t>36</a:t>
            </a:fld>
            <a:endParaRPr lang="en-US"/>
          </a:p>
        </p:txBody>
      </p:sp>
    </p:spTree>
    <p:extLst>
      <p:ext uri="{BB962C8B-B14F-4D97-AF65-F5344CB8AC3E}">
        <p14:creationId xmlns:p14="http://schemas.microsoft.com/office/powerpoint/2010/main" val="221767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prstClr val="black"/>
                </a:solidFill>
              </a:rPr>
              <a:t>Physiological, </a:t>
            </a:r>
            <a:r>
              <a:rPr lang="en-GB" altLang="en-US" dirty="0" err="1" smtClean="0">
                <a:solidFill>
                  <a:prstClr val="black"/>
                </a:solidFill>
              </a:rPr>
              <a:t>ecomorphological</a:t>
            </a:r>
            <a:r>
              <a:rPr lang="en-GB" altLang="en-US" dirty="0" smtClean="0">
                <a:solidFill>
                  <a:prstClr val="black"/>
                </a:solidFill>
              </a:rPr>
              <a:t>, and life-history characteristics inherent to a species; advantages to using traits</a:t>
            </a:r>
          </a:p>
          <a:p>
            <a:endParaRPr lang="en-US" dirty="0"/>
          </a:p>
        </p:txBody>
      </p:sp>
      <p:sp>
        <p:nvSpPr>
          <p:cNvPr id="4" name="Slide Number Placeholder 3"/>
          <p:cNvSpPr>
            <a:spLocks noGrp="1"/>
          </p:cNvSpPr>
          <p:nvPr>
            <p:ph type="sldNum" sz="quarter" idx="10"/>
          </p:nvPr>
        </p:nvSpPr>
        <p:spPr/>
        <p:txBody>
          <a:bodyPr/>
          <a:lstStyle/>
          <a:p>
            <a:fld id="{E643DE27-1B42-4268-A4A7-E558BAF15F70}" type="slidenum">
              <a:rPr lang="en-US" smtClean="0"/>
              <a:t>37</a:t>
            </a:fld>
            <a:endParaRPr lang="en-US"/>
          </a:p>
        </p:txBody>
      </p:sp>
    </p:spTree>
    <p:extLst>
      <p:ext uri="{BB962C8B-B14F-4D97-AF65-F5344CB8AC3E}">
        <p14:creationId xmlns:p14="http://schemas.microsoft.com/office/powerpoint/2010/main" val="221767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prstClr val="black"/>
                </a:solidFill>
              </a:rPr>
              <a:t>Physiological, </a:t>
            </a:r>
            <a:r>
              <a:rPr lang="en-GB" altLang="en-US" dirty="0" err="1" smtClean="0">
                <a:solidFill>
                  <a:prstClr val="black"/>
                </a:solidFill>
              </a:rPr>
              <a:t>ecomorphological</a:t>
            </a:r>
            <a:r>
              <a:rPr lang="en-GB" altLang="en-US" dirty="0" smtClean="0">
                <a:solidFill>
                  <a:prstClr val="black"/>
                </a:solidFill>
              </a:rPr>
              <a:t>, and life-history characteristics inherent to a species; advantages to using traits</a:t>
            </a:r>
          </a:p>
          <a:p>
            <a:endParaRPr lang="en-US" dirty="0"/>
          </a:p>
        </p:txBody>
      </p:sp>
      <p:sp>
        <p:nvSpPr>
          <p:cNvPr id="4" name="Slide Number Placeholder 3"/>
          <p:cNvSpPr>
            <a:spLocks noGrp="1"/>
          </p:cNvSpPr>
          <p:nvPr>
            <p:ph type="sldNum" sz="quarter" idx="10"/>
          </p:nvPr>
        </p:nvSpPr>
        <p:spPr/>
        <p:txBody>
          <a:bodyPr/>
          <a:lstStyle/>
          <a:p>
            <a:fld id="{E643DE27-1B42-4268-A4A7-E558BAF15F70}" type="slidenum">
              <a:rPr lang="en-US" smtClean="0"/>
              <a:t>38</a:t>
            </a:fld>
            <a:endParaRPr lang="en-US"/>
          </a:p>
        </p:txBody>
      </p:sp>
    </p:spTree>
    <p:extLst>
      <p:ext uri="{BB962C8B-B14F-4D97-AF65-F5344CB8AC3E}">
        <p14:creationId xmlns:p14="http://schemas.microsoft.com/office/powerpoint/2010/main" val="221767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prstClr val="black"/>
                </a:solidFill>
              </a:rPr>
              <a:t>Physiological, </a:t>
            </a:r>
            <a:r>
              <a:rPr lang="en-GB" altLang="en-US" dirty="0" err="1" smtClean="0">
                <a:solidFill>
                  <a:prstClr val="black"/>
                </a:solidFill>
              </a:rPr>
              <a:t>ecomorphological</a:t>
            </a:r>
            <a:r>
              <a:rPr lang="en-GB" altLang="en-US" dirty="0" smtClean="0">
                <a:solidFill>
                  <a:prstClr val="black"/>
                </a:solidFill>
              </a:rPr>
              <a:t>, and life-history characteristics inherent to a species; advantages to using traits</a:t>
            </a:r>
          </a:p>
          <a:p>
            <a:endParaRPr lang="en-US" dirty="0"/>
          </a:p>
        </p:txBody>
      </p:sp>
      <p:sp>
        <p:nvSpPr>
          <p:cNvPr id="4" name="Slide Number Placeholder 3"/>
          <p:cNvSpPr>
            <a:spLocks noGrp="1"/>
          </p:cNvSpPr>
          <p:nvPr>
            <p:ph type="sldNum" sz="quarter" idx="10"/>
          </p:nvPr>
        </p:nvSpPr>
        <p:spPr/>
        <p:txBody>
          <a:bodyPr/>
          <a:lstStyle/>
          <a:p>
            <a:fld id="{E643DE27-1B42-4268-A4A7-E558BAF15F70}" type="slidenum">
              <a:rPr lang="en-US" smtClean="0"/>
              <a:t>39</a:t>
            </a:fld>
            <a:endParaRPr lang="en-US"/>
          </a:p>
        </p:txBody>
      </p:sp>
    </p:spTree>
    <p:extLst>
      <p:ext uri="{BB962C8B-B14F-4D97-AF65-F5344CB8AC3E}">
        <p14:creationId xmlns:p14="http://schemas.microsoft.com/office/powerpoint/2010/main" val="221767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04883-1996-4C00-A7DC-244E477DDA58}" type="slidenum">
              <a:rPr lang="en-US">
                <a:solidFill>
                  <a:prstClr val="black"/>
                </a:solidFill>
              </a:rPr>
              <a:pPr/>
              <a:t>40</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b="1" dirty="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839FA-B0FC-4C31-A58D-278555AAF7CD}" type="slidenum">
              <a:rPr lang="en-US" smtClean="0"/>
              <a:pPr/>
              <a:t>41</a:t>
            </a:fld>
            <a:endParaRPr lang="en-US"/>
          </a:p>
        </p:txBody>
      </p:sp>
    </p:spTree>
    <p:extLst>
      <p:ext uri="{BB962C8B-B14F-4D97-AF65-F5344CB8AC3E}">
        <p14:creationId xmlns:p14="http://schemas.microsoft.com/office/powerpoint/2010/main" val="105549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283658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418529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6750A-27EC-42DD-AB6F-68C69B4E6A2C}" type="slidenum">
              <a:rPr lang="en-US" smtClean="0"/>
              <a:pPr/>
              <a:t>6</a:t>
            </a:fld>
            <a:endParaRPr lang="en-US"/>
          </a:p>
        </p:txBody>
      </p:sp>
    </p:spTree>
    <p:extLst>
      <p:ext uri="{BB962C8B-B14F-4D97-AF65-F5344CB8AC3E}">
        <p14:creationId xmlns:p14="http://schemas.microsoft.com/office/powerpoint/2010/main" val="416679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a:t>
            </a:r>
            <a:endParaRPr lang="en-US" dirty="0"/>
          </a:p>
        </p:txBody>
      </p:sp>
      <p:sp>
        <p:nvSpPr>
          <p:cNvPr id="4" name="Slide Number Placeholder 3"/>
          <p:cNvSpPr>
            <a:spLocks noGrp="1"/>
          </p:cNvSpPr>
          <p:nvPr>
            <p:ph type="sldNum" sz="quarter" idx="10"/>
          </p:nvPr>
        </p:nvSpPr>
        <p:spPr/>
        <p:txBody>
          <a:bodyPr/>
          <a:lstStyle/>
          <a:p>
            <a:fld id="{DC86750A-27EC-42DD-AB6F-68C69B4E6A2C}" type="slidenum">
              <a:rPr lang="en-US" smtClean="0"/>
              <a:pPr/>
              <a:t>7</a:t>
            </a:fld>
            <a:endParaRPr lang="en-US"/>
          </a:p>
        </p:txBody>
      </p:sp>
    </p:spTree>
    <p:extLst>
      <p:ext uri="{BB962C8B-B14F-4D97-AF65-F5344CB8AC3E}">
        <p14:creationId xmlns:p14="http://schemas.microsoft.com/office/powerpoint/2010/main" val="205759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r>
              <a:rPr lang="en-US" kern="0" dirty="0">
                <a:solidFill>
                  <a:schemeClr val="accent1">
                    <a:lumMod val="20000"/>
                    <a:lumOff val="80000"/>
                  </a:schemeClr>
                </a:solidFill>
                <a:effectLst>
                  <a:outerShdw blurRad="38100" dist="38100" dir="2700000" algn="tl">
                    <a:srgbClr val="000000"/>
                  </a:outerShdw>
                </a:effectLst>
                <a:latin typeface="Arial" pitchFamily="34" charset="0"/>
              </a:rPr>
              <a:t>(</a:t>
            </a:r>
            <a:endParaRPr lang="en-US" dirty="0" smtClean="0"/>
          </a:p>
          <a:p>
            <a:endParaRPr lang="en-US" dirty="0"/>
          </a:p>
        </p:txBody>
      </p:sp>
    </p:spTree>
    <p:extLst>
      <p:ext uri="{BB962C8B-B14F-4D97-AF65-F5344CB8AC3E}">
        <p14:creationId xmlns:p14="http://schemas.microsoft.com/office/powerpoint/2010/main" val="392095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04883-1996-4C00-A7DC-244E477DDA58}" type="slidenum">
              <a:rPr lang="en-US">
                <a:solidFill>
                  <a:prstClr val="black"/>
                </a:solidFill>
              </a:rPr>
              <a:pPr/>
              <a:t>10</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b="1" dirty="0">
              <a:solidFill>
                <a:srgbClr val="000000"/>
              </a:solidFill>
            </a:endParaRPr>
          </a:p>
        </p:txBody>
      </p:sp>
    </p:spTree>
    <p:extLst>
      <p:ext uri="{BB962C8B-B14F-4D97-AF65-F5344CB8AC3E}">
        <p14:creationId xmlns:p14="http://schemas.microsoft.com/office/powerpoint/2010/main" val="298956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51586" name="Group 2"/>
          <p:cNvGrpSpPr>
            <a:grpSpLocks/>
          </p:cNvGrpSpPr>
          <p:nvPr/>
        </p:nvGrpSpPr>
        <p:grpSpPr bwMode="auto">
          <a:xfrm>
            <a:off x="3175" y="4267200"/>
            <a:ext cx="9140825" cy="2590800"/>
            <a:chOff x="2" y="2688"/>
            <a:chExt cx="5758" cy="1632"/>
          </a:xfrm>
        </p:grpSpPr>
        <p:sp>
          <p:nvSpPr>
            <p:cNvPr id="45158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nvGrpSpPr>
            <p:cNvPr id="451588" name="Group 4"/>
            <p:cNvGrpSpPr>
              <a:grpSpLocks/>
            </p:cNvGrpSpPr>
            <p:nvPr userDrawn="1"/>
          </p:nvGrpSpPr>
          <p:grpSpPr bwMode="auto">
            <a:xfrm>
              <a:off x="3528" y="3715"/>
              <a:ext cx="792" cy="521"/>
              <a:chOff x="3527" y="3715"/>
              <a:chExt cx="792" cy="521"/>
            </a:xfrm>
          </p:grpSpPr>
          <p:sp>
            <p:nvSpPr>
              <p:cNvPr id="45158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59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59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59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59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59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59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59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59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59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59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nvGrpSpPr>
            <p:cNvPr id="451600" name="Group 16"/>
            <p:cNvGrpSpPr>
              <a:grpSpLocks/>
            </p:cNvGrpSpPr>
            <p:nvPr userDrawn="1"/>
          </p:nvGrpSpPr>
          <p:grpSpPr bwMode="auto">
            <a:xfrm>
              <a:off x="1776" y="3631"/>
              <a:ext cx="1626" cy="683"/>
              <a:chOff x="1776" y="3631"/>
              <a:chExt cx="1626" cy="683"/>
            </a:xfrm>
          </p:grpSpPr>
          <p:sp>
            <p:nvSpPr>
              <p:cNvPr id="45160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0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1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grpSp>
          <p:nvGrpSpPr>
            <p:cNvPr id="451619" name="Group 35"/>
            <p:cNvGrpSpPr>
              <a:grpSpLocks/>
            </p:cNvGrpSpPr>
            <p:nvPr userDrawn="1"/>
          </p:nvGrpSpPr>
          <p:grpSpPr bwMode="auto">
            <a:xfrm>
              <a:off x="4128" y="3360"/>
              <a:ext cx="1351" cy="821"/>
              <a:chOff x="4128" y="3360"/>
              <a:chExt cx="1351" cy="821"/>
            </a:xfrm>
          </p:grpSpPr>
          <p:sp>
            <p:nvSpPr>
              <p:cNvPr id="45162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2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3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3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3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3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3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3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3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nvGrpSpPr>
            <p:cNvPr id="451637" name="Group 53"/>
            <p:cNvGrpSpPr>
              <a:grpSpLocks/>
            </p:cNvGrpSpPr>
            <p:nvPr userDrawn="1"/>
          </p:nvGrpSpPr>
          <p:grpSpPr bwMode="auto">
            <a:xfrm>
              <a:off x="5280" y="3024"/>
              <a:ext cx="425" cy="258"/>
              <a:chOff x="5280" y="3024"/>
              <a:chExt cx="425" cy="258"/>
            </a:xfrm>
          </p:grpSpPr>
          <p:sp>
            <p:nvSpPr>
              <p:cNvPr id="45163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3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4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4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4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4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164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nvGrpSpPr>
              <p:cNvPr id="451645" name="Group 61"/>
              <p:cNvGrpSpPr>
                <a:grpSpLocks/>
              </p:cNvGrpSpPr>
              <p:nvPr/>
            </p:nvGrpSpPr>
            <p:grpSpPr bwMode="auto">
              <a:xfrm>
                <a:off x="5381" y="3085"/>
                <a:ext cx="227" cy="132"/>
                <a:chOff x="5381" y="3085"/>
                <a:chExt cx="227" cy="132"/>
              </a:xfrm>
            </p:grpSpPr>
            <p:sp>
              <p:nvSpPr>
                <p:cNvPr id="45164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4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4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164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grpSp>
      <p:sp>
        <p:nvSpPr>
          <p:cNvPr id="4516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516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51652" name="Rectangle 68"/>
          <p:cNvSpPr>
            <a:spLocks noGrp="1" noChangeArrowheads="1"/>
          </p:cNvSpPr>
          <p:nvPr>
            <p:ph type="dt" sz="quarter"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a:effectLst>
                  <a:outerShdw blurRad="38100" dist="38100" dir="2700000" algn="tl">
                    <a:srgbClr val="000000"/>
                  </a:outerShdw>
                </a:effectLst>
              </a:defRPr>
            </a:lvl1pPr>
          </a:lstStyle>
          <a:p>
            <a:pPr fontAlgn="base">
              <a:spcBef>
                <a:spcPct val="0"/>
              </a:spcBef>
              <a:spcAft>
                <a:spcPct val="0"/>
              </a:spcAft>
            </a:pPr>
            <a:fld id="{24A5B91B-5506-4997-8A7A-FF86B9163DD1}" type="datetime1">
              <a:rPr lang="en-US" sz="1400">
                <a:solidFill>
                  <a:srgbClr val="FFFFFF"/>
                </a:solidFill>
              </a:rPr>
              <a:pPr fontAlgn="base">
                <a:spcBef>
                  <a:spcPct val="0"/>
                </a:spcBef>
                <a:spcAft>
                  <a:spcPct val="0"/>
                </a:spcAft>
              </a:pPr>
              <a:t>10/28/2014</a:t>
            </a:fld>
            <a:endParaRPr lang="en-US" sz="1400">
              <a:solidFill>
                <a:srgbClr val="FFFFFF"/>
              </a:solidFill>
            </a:endParaRPr>
          </a:p>
        </p:txBody>
      </p:sp>
      <p:sp>
        <p:nvSpPr>
          <p:cNvPr id="451653" name="Rectangle 6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a:effectLst>
                  <a:outerShdw blurRad="38100" dist="38100" dir="2700000" algn="tl">
                    <a:srgbClr val="000000"/>
                  </a:outerShdw>
                </a:effectLst>
              </a:defRPr>
            </a:lvl1pPr>
          </a:lstStyle>
          <a:p>
            <a:pPr fontAlgn="base">
              <a:spcBef>
                <a:spcPct val="0"/>
              </a:spcBef>
              <a:spcAft>
                <a:spcPct val="0"/>
              </a:spcAft>
            </a:pPr>
            <a:endParaRPr lang="en-US" sz="1400">
              <a:solidFill>
                <a:srgbClr val="FFFFFF"/>
              </a:solidFill>
            </a:endParaRPr>
          </a:p>
        </p:txBody>
      </p:sp>
      <p:sp>
        <p:nvSpPr>
          <p:cNvPr id="451654" name="Rectangle 70"/>
          <p:cNvSpPr>
            <a:spLocks noGrp="1" noChangeArrowheads="1"/>
          </p:cNvSpPr>
          <p:nvPr>
            <p:ph type="sldNum" sz="quarter" idx="4"/>
          </p:nvPr>
        </p:nvSpPr>
        <p:spPr>
          <a:xfrm>
            <a:off x="6553200" y="6248400"/>
            <a:ext cx="2133600" cy="457200"/>
          </a:xfrm>
        </p:spPr>
        <p:txBody>
          <a:bodyPr/>
          <a:lstStyle>
            <a:lvl1pPr>
              <a:defRPr/>
            </a:lvl1pPr>
          </a:lstStyle>
          <a:p>
            <a:fld id="{0B9CD9A5-DE03-4533-9BCF-A9F05F9885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9558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2B5612-696C-41A3-987B-C086803FA9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839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37A04D-C7AE-454C-8718-949A00D701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982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8453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7214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9559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6867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9729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0472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4984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4480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49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879786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086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92303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02688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9588" y="1600200"/>
            <a:ext cx="4013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5188" y="1600200"/>
            <a:ext cx="401478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5188" y="3938588"/>
            <a:ext cx="401478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A7BF14CA-4353-4052-8BE2-D00A735736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279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D49AB5C-105B-4FAA-8B66-C09A585089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264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242834E-02CC-4C9E-A558-75FE847FC6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419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4D5608-C462-4D7A-87B9-2A2B589CDC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43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918583-2ED6-4526-9B49-1603F095A6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461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2099A3-BFE5-4306-9A4B-8FF6C593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4743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901AFA-A00A-4567-8863-FEE69C6F89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819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7E6A49D-629B-4B1E-A046-2B89827308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096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nvGrpSpPr>
          <p:cNvPr id="450563" name="Group 3"/>
          <p:cNvGrpSpPr>
            <a:grpSpLocks/>
          </p:cNvGrpSpPr>
          <p:nvPr/>
        </p:nvGrpSpPr>
        <p:grpSpPr bwMode="auto">
          <a:xfrm>
            <a:off x="3175" y="4267200"/>
            <a:ext cx="9140825" cy="2590800"/>
            <a:chOff x="2" y="2688"/>
            <a:chExt cx="5758" cy="1632"/>
          </a:xfrm>
        </p:grpSpPr>
        <p:sp>
          <p:nvSpPr>
            <p:cNvPr id="45056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nvGrpSpPr>
            <p:cNvPr id="450565" name="Group 5"/>
            <p:cNvGrpSpPr>
              <a:grpSpLocks/>
            </p:cNvGrpSpPr>
            <p:nvPr userDrawn="1"/>
          </p:nvGrpSpPr>
          <p:grpSpPr bwMode="auto">
            <a:xfrm>
              <a:off x="3528" y="3715"/>
              <a:ext cx="792" cy="521"/>
              <a:chOff x="3527" y="3715"/>
              <a:chExt cx="792" cy="521"/>
            </a:xfrm>
          </p:grpSpPr>
          <p:sp>
            <p:nvSpPr>
              <p:cNvPr id="45056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6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6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6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7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7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7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7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7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7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7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nvGrpSpPr>
            <p:cNvPr id="450577" name="Group 17"/>
            <p:cNvGrpSpPr>
              <a:grpSpLocks/>
            </p:cNvGrpSpPr>
            <p:nvPr userDrawn="1"/>
          </p:nvGrpSpPr>
          <p:grpSpPr bwMode="auto">
            <a:xfrm>
              <a:off x="1776" y="3631"/>
              <a:ext cx="1626" cy="683"/>
              <a:chOff x="1776" y="3631"/>
              <a:chExt cx="1626" cy="683"/>
            </a:xfrm>
          </p:grpSpPr>
          <p:sp>
            <p:nvSpPr>
              <p:cNvPr id="45057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7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58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8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8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8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grpSp>
          <p:nvGrpSpPr>
            <p:cNvPr id="450596" name="Group 36"/>
            <p:cNvGrpSpPr>
              <a:grpSpLocks/>
            </p:cNvGrpSpPr>
            <p:nvPr userDrawn="1"/>
          </p:nvGrpSpPr>
          <p:grpSpPr bwMode="auto">
            <a:xfrm>
              <a:off x="4128" y="3360"/>
              <a:ext cx="1351" cy="821"/>
              <a:chOff x="4128" y="3360"/>
              <a:chExt cx="1351" cy="821"/>
            </a:xfrm>
          </p:grpSpPr>
          <p:sp>
            <p:nvSpPr>
              <p:cNvPr id="45059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59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0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0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1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1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1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1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nvGrpSpPr>
            <p:cNvPr id="450614" name="Group 54"/>
            <p:cNvGrpSpPr>
              <a:grpSpLocks/>
            </p:cNvGrpSpPr>
            <p:nvPr userDrawn="1"/>
          </p:nvGrpSpPr>
          <p:grpSpPr bwMode="auto">
            <a:xfrm>
              <a:off x="5280" y="3024"/>
              <a:ext cx="425" cy="258"/>
              <a:chOff x="5280" y="3024"/>
              <a:chExt cx="425" cy="258"/>
            </a:xfrm>
          </p:grpSpPr>
          <p:sp>
            <p:nvSpPr>
              <p:cNvPr id="45061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1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1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1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1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2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sp>
            <p:nvSpPr>
              <p:cNvPr id="45062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400">
                  <a:solidFill>
                    <a:srgbClr val="FFFFFF"/>
                  </a:solidFill>
                </a:endParaRPr>
              </a:p>
            </p:txBody>
          </p:sp>
          <p:grpSp>
            <p:nvGrpSpPr>
              <p:cNvPr id="450622" name="Group 62"/>
              <p:cNvGrpSpPr>
                <a:grpSpLocks/>
              </p:cNvGrpSpPr>
              <p:nvPr/>
            </p:nvGrpSpPr>
            <p:grpSpPr bwMode="auto">
              <a:xfrm>
                <a:off x="5381" y="3085"/>
                <a:ext cx="227" cy="132"/>
                <a:chOff x="5381" y="3085"/>
                <a:chExt cx="227" cy="132"/>
              </a:xfrm>
            </p:grpSpPr>
            <p:sp>
              <p:nvSpPr>
                <p:cNvPr id="45062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2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2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sp>
              <p:nvSpPr>
                <p:cNvPr id="45062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400">
                    <a:solidFill>
                      <a:srgbClr val="FFFFFF"/>
                    </a:solidFill>
                  </a:endParaRPr>
                </a:p>
              </p:txBody>
            </p:sp>
          </p:grpSp>
        </p:grpSp>
      </p:grpSp>
      <p:sp>
        <p:nvSpPr>
          <p:cNvPr id="45062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62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3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effectLst>
                  <a:outerShdw blurRad="38100" dist="38100" dir="2700000" algn="tl">
                    <a:srgbClr val="000000"/>
                  </a:outerShdw>
                </a:effectLst>
              </a:defRPr>
            </a:lvl1pPr>
          </a:lstStyle>
          <a:p>
            <a:pPr fontAlgn="base">
              <a:spcBef>
                <a:spcPct val="0"/>
              </a:spcBef>
              <a:spcAft>
                <a:spcPct val="0"/>
              </a:spcAft>
            </a:pPr>
            <a:fld id="{369B74C0-53A6-45AB-B5D9-70DAE4E2F63E}" type="slidenum">
              <a:rPr lang="en-US" sz="1400">
                <a:solidFill>
                  <a:srgbClr val="FFFFFF"/>
                </a:solidFill>
              </a:rPr>
              <a:pPr fontAlgn="base">
                <a:spcBef>
                  <a:spcPct val="0"/>
                </a:spcBef>
                <a:spcAft>
                  <a:spcPct val="0"/>
                </a:spcAft>
              </a:pPr>
              <a:t>‹#›</a:t>
            </a:fld>
            <a:endParaRPr lang="en-US" sz="1400">
              <a:solidFill>
                <a:srgbClr val="FFFFFF"/>
              </a:solidFill>
            </a:endParaRPr>
          </a:p>
        </p:txBody>
      </p:sp>
      <p:pic>
        <p:nvPicPr>
          <p:cNvPr id="450632" name="Picture 72"/>
          <p:cNvPicPr>
            <a:picLocks noChangeAspect="1" noChangeArrowheads="1"/>
          </p:cNvPicPr>
          <p:nvPr/>
        </p:nvPicPr>
        <p:blipFill>
          <a:blip r:embed="rId13" cstate="print"/>
          <a:srcRect r="64951"/>
          <a:stretch>
            <a:fillRect/>
          </a:stretch>
        </p:blipFill>
        <p:spPr bwMode="auto">
          <a:xfrm>
            <a:off x="0" y="6399213"/>
            <a:ext cx="987425" cy="458787"/>
          </a:xfrm>
          <a:prstGeom prst="rect">
            <a:avLst/>
          </a:prstGeom>
          <a:noFill/>
          <a:ln w="12700">
            <a:noFill/>
            <a:miter lim="800000"/>
            <a:headEnd/>
            <a:tailEnd/>
          </a:ln>
          <a:effectLst/>
        </p:spPr>
      </p:pic>
    </p:spTree>
    <p:extLst>
      <p:ext uri="{BB962C8B-B14F-4D97-AF65-F5344CB8AC3E}">
        <p14:creationId xmlns:p14="http://schemas.microsoft.com/office/powerpoint/2010/main" val="394803033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35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nvGrpSpPr>
          <p:cNvPr id="533507" name="Group 3"/>
          <p:cNvGrpSpPr>
            <a:grpSpLocks/>
          </p:cNvGrpSpPr>
          <p:nvPr/>
        </p:nvGrpSpPr>
        <p:grpSpPr bwMode="auto">
          <a:xfrm>
            <a:off x="3175" y="4267200"/>
            <a:ext cx="9140825" cy="2590800"/>
            <a:chOff x="2" y="2688"/>
            <a:chExt cx="5758" cy="1632"/>
          </a:xfrm>
        </p:grpSpPr>
        <p:sp>
          <p:nvSpPr>
            <p:cNvPr id="53350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nvGrpSpPr>
            <p:cNvPr id="533509" name="Group 5"/>
            <p:cNvGrpSpPr>
              <a:grpSpLocks/>
            </p:cNvGrpSpPr>
            <p:nvPr userDrawn="1"/>
          </p:nvGrpSpPr>
          <p:grpSpPr bwMode="auto">
            <a:xfrm>
              <a:off x="3528" y="3715"/>
              <a:ext cx="792" cy="521"/>
              <a:chOff x="3527" y="3715"/>
              <a:chExt cx="792" cy="521"/>
            </a:xfrm>
          </p:grpSpPr>
          <p:sp>
            <p:nvSpPr>
              <p:cNvPr id="5335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grpSp>
          <p:nvGrpSpPr>
            <p:cNvPr id="533521" name="Group 17"/>
            <p:cNvGrpSpPr>
              <a:grpSpLocks/>
            </p:cNvGrpSpPr>
            <p:nvPr userDrawn="1"/>
          </p:nvGrpSpPr>
          <p:grpSpPr bwMode="auto">
            <a:xfrm>
              <a:off x="1776" y="3631"/>
              <a:ext cx="1626" cy="683"/>
              <a:chOff x="1776" y="3631"/>
              <a:chExt cx="1626" cy="683"/>
            </a:xfrm>
          </p:grpSpPr>
          <p:sp>
            <p:nvSpPr>
              <p:cNvPr id="5335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3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grpSp>
          <p:nvGrpSpPr>
            <p:cNvPr id="533540" name="Group 36"/>
            <p:cNvGrpSpPr>
              <a:grpSpLocks/>
            </p:cNvGrpSpPr>
            <p:nvPr userDrawn="1"/>
          </p:nvGrpSpPr>
          <p:grpSpPr bwMode="auto">
            <a:xfrm>
              <a:off x="4128" y="3360"/>
              <a:ext cx="1351" cy="821"/>
              <a:chOff x="4128" y="3360"/>
              <a:chExt cx="1351" cy="821"/>
            </a:xfrm>
          </p:grpSpPr>
          <p:sp>
            <p:nvSpPr>
              <p:cNvPr id="5335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grpSp>
          <p:nvGrpSpPr>
            <p:cNvPr id="533558" name="Group 54"/>
            <p:cNvGrpSpPr>
              <a:grpSpLocks/>
            </p:cNvGrpSpPr>
            <p:nvPr userDrawn="1"/>
          </p:nvGrpSpPr>
          <p:grpSpPr bwMode="auto">
            <a:xfrm>
              <a:off x="5280" y="3024"/>
              <a:ext cx="425" cy="258"/>
              <a:chOff x="5280" y="3024"/>
              <a:chExt cx="425" cy="258"/>
            </a:xfrm>
          </p:grpSpPr>
          <p:sp>
            <p:nvSpPr>
              <p:cNvPr id="53355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nvGrpSpPr>
              <p:cNvPr id="533566" name="Group 62"/>
              <p:cNvGrpSpPr>
                <a:grpSpLocks/>
              </p:cNvGrpSpPr>
              <p:nvPr/>
            </p:nvGrpSpPr>
            <p:grpSpPr bwMode="auto">
              <a:xfrm>
                <a:off x="5381" y="3085"/>
                <a:ext cx="227" cy="132"/>
                <a:chOff x="5381" y="3085"/>
                <a:chExt cx="227" cy="132"/>
              </a:xfrm>
            </p:grpSpPr>
            <p:sp>
              <p:nvSpPr>
                <p:cNvPr id="53356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6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sp>
              <p:nvSpPr>
                <p:cNvPr id="53357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lgn="ctr" eaLnBrk="0" fontAlgn="base" hangingPunct="0">
                    <a:spcBef>
                      <a:spcPct val="0"/>
                    </a:spcBef>
                    <a:spcAft>
                      <a:spcPct val="0"/>
                    </a:spcAft>
                  </a:pPr>
                  <a:endParaRPr lang="en-US" sz="3600" b="1">
                    <a:solidFill>
                      <a:srgbClr val="FFFF00"/>
                    </a:solidFill>
                    <a:latin typeface="Antique Olive Roman" pitchFamily="34" charset="0"/>
                  </a:endParaRPr>
                </a:p>
              </p:txBody>
            </p:sp>
          </p:grpSp>
        </p:grpSp>
      </p:grpSp>
      <p:sp>
        <p:nvSpPr>
          <p:cNvPr id="5335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335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35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solidFill>
                  <a:schemeClr val="tx1"/>
                </a:solidFill>
                <a:effectLst>
                  <a:outerShdw blurRad="38100" dist="38100" dir="2700000" algn="tl">
                    <a:srgbClr val="000000"/>
                  </a:outerShdw>
                </a:effectLst>
                <a:latin typeface="+mn-lt"/>
              </a:defRPr>
            </a:lvl1pPr>
          </a:lstStyle>
          <a:p>
            <a:pPr fontAlgn="base">
              <a:spcBef>
                <a:spcPct val="0"/>
              </a:spcBef>
              <a:spcAft>
                <a:spcPct val="0"/>
              </a:spcAft>
            </a:pPr>
            <a:endParaRPr lang="en-US">
              <a:solidFill>
                <a:srgbClr val="FFFFFF"/>
              </a:solidFill>
            </a:endParaRPr>
          </a:p>
        </p:txBody>
      </p:sp>
      <p:sp>
        <p:nvSpPr>
          <p:cNvPr id="5335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solidFill>
                  <a:schemeClr val="tx1"/>
                </a:solidFill>
                <a:effectLst>
                  <a:outerShdw blurRad="38100" dist="38100" dir="2700000" algn="tl">
                    <a:srgbClr val="000000"/>
                  </a:outerShdw>
                </a:effectLst>
                <a:latin typeface="+mn-lt"/>
              </a:defRPr>
            </a:lvl1pPr>
          </a:lstStyle>
          <a:p>
            <a:pPr algn="ctr" fontAlgn="base">
              <a:spcBef>
                <a:spcPct val="0"/>
              </a:spcBef>
              <a:spcAft>
                <a:spcPct val="0"/>
              </a:spcAft>
            </a:pPr>
            <a:endParaRPr lang="en-US">
              <a:solidFill>
                <a:srgbClr val="FFFFFF"/>
              </a:solidFill>
            </a:endParaRPr>
          </a:p>
        </p:txBody>
      </p:sp>
      <p:sp>
        <p:nvSpPr>
          <p:cNvPr id="5335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effectLst>
                  <a:outerShdw blurRad="38100" dist="38100" dir="2700000" algn="tl">
                    <a:srgbClr val="000000"/>
                  </a:outerShdw>
                </a:effectLst>
                <a:latin typeface="+mn-lt"/>
              </a:defRPr>
            </a:lvl1pPr>
          </a:lstStyle>
          <a:p>
            <a:pPr fontAlgn="base">
              <a:spcBef>
                <a:spcPct val="0"/>
              </a:spcBef>
              <a:spcAft>
                <a:spcPct val="0"/>
              </a:spcAft>
            </a:pPr>
            <a:endParaRPr lang="en-US">
              <a:solidFill>
                <a:srgbClr val="FFFFFF"/>
              </a:solidFill>
            </a:endParaRPr>
          </a:p>
        </p:txBody>
      </p:sp>
      <p:pic>
        <p:nvPicPr>
          <p:cNvPr id="73" name="Picture 72"/>
          <p:cNvPicPr>
            <a:picLocks noChangeAspect="1"/>
          </p:cNvPicPr>
          <p:nvPr/>
        </p:nvPicPr>
        <p:blipFill>
          <a:blip r:embed="rId15" cstate="print">
            <a:extLst>
              <a:ext uri="{28A0092B-C50C-407E-A947-70E740481C1C}">
                <a14:useLocalDpi xmlns:a14="http://schemas.microsoft.com/office/drawing/2010/main" val="0"/>
              </a:ext>
            </a:extLst>
          </a:blip>
          <a:srcRect r="63409"/>
          <a:stretch>
            <a:fillRect/>
          </a:stretch>
        </p:blipFill>
        <p:spPr>
          <a:xfrm>
            <a:off x="27709" y="6400800"/>
            <a:ext cx="1115291" cy="457200"/>
          </a:xfrm>
          <a:prstGeom prst="rect">
            <a:avLst/>
          </a:prstGeom>
        </p:spPr>
      </p:pic>
    </p:spTree>
    <p:extLst>
      <p:ext uri="{BB962C8B-B14F-4D97-AF65-F5344CB8AC3E}">
        <p14:creationId xmlns:p14="http://schemas.microsoft.com/office/powerpoint/2010/main" val="27864580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rgbClr val="FFFF00"/>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Maiandra GD" pitchFamily="34" charset="0"/>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Maiandra GD" pitchFamily="34" charset="0"/>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ithub.com/USGS-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5"/>
          <p:cNvPicPr>
            <a:picLocks noChangeAspect="1" noChangeArrowheads="1"/>
          </p:cNvPicPr>
          <p:nvPr/>
        </p:nvPicPr>
        <p:blipFill>
          <a:blip r:embed="rId3" cstate="print"/>
          <a:srcRect/>
          <a:stretch>
            <a:fillRect/>
          </a:stretch>
        </p:blipFill>
        <p:spPr bwMode="auto">
          <a:xfrm>
            <a:off x="0" y="0"/>
            <a:ext cx="9153696" cy="6858000"/>
          </a:xfrm>
          <a:prstGeom prst="rect">
            <a:avLst/>
          </a:prstGeom>
          <a:noFill/>
          <a:ln w="12700">
            <a:noFill/>
            <a:miter lim="800000"/>
            <a:headEnd/>
            <a:tailEnd/>
          </a:ln>
          <a:effectLst/>
        </p:spPr>
      </p:pic>
      <p:sp>
        <p:nvSpPr>
          <p:cNvPr id="6148" name="TextBox 4"/>
          <p:cNvSpPr txBox="1">
            <a:spLocks noChangeArrowheads="1"/>
          </p:cNvSpPr>
          <p:nvPr/>
        </p:nvSpPr>
        <p:spPr bwMode="auto">
          <a:xfrm>
            <a:off x="5331289" y="5657671"/>
            <a:ext cx="3812710" cy="1200329"/>
          </a:xfrm>
          <a:prstGeom prst="rect">
            <a:avLst/>
          </a:prstGeom>
          <a:solidFill>
            <a:srgbClr val="D9D9D9">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smtClean="0">
                <a:solidFill>
                  <a:srgbClr val="FFFF99"/>
                </a:solidFill>
                <a:effectLst>
                  <a:outerShdw blurRad="38100" dist="38100" dir="2700000" algn="ctr" rotWithShape="0">
                    <a:srgbClr val="000000"/>
                  </a:outerShdw>
                </a:effectLst>
                <a:latin typeface="Arial"/>
              </a:rPr>
              <a:t>Jonathan </a:t>
            </a:r>
            <a:r>
              <a:rPr lang="en-US" sz="2400" dirty="0" err="1" smtClean="0">
                <a:solidFill>
                  <a:srgbClr val="FFFF99"/>
                </a:solidFill>
                <a:effectLst>
                  <a:outerShdw blurRad="38100" dist="38100" dir="2700000" algn="ctr" rotWithShape="0">
                    <a:srgbClr val="000000"/>
                  </a:outerShdw>
                </a:effectLst>
                <a:latin typeface="Arial"/>
              </a:rPr>
              <a:t>Kennen</a:t>
            </a:r>
            <a:r>
              <a:rPr lang="en-US" sz="2400" dirty="0" smtClean="0">
                <a:solidFill>
                  <a:srgbClr val="FFFF99"/>
                </a:solidFill>
                <a:effectLst>
                  <a:outerShdw blurRad="38100" dist="38100" dir="2700000" algn="ctr" rotWithShape="0">
                    <a:srgbClr val="000000"/>
                  </a:outerShdw>
                </a:effectLst>
                <a:latin typeface="Arial"/>
              </a:rPr>
              <a:t>  </a:t>
            </a:r>
            <a:r>
              <a:rPr lang="en-US" sz="2400" dirty="0">
                <a:solidFill>
                  <a:srgbClr val="FFFF99"/>
                </a:solidFill>
                <a:effectLst>
                  <a:outerShdw blurRad="38100" dist="38100" dir="2700000" algn="ctr" rotWithShape="0">
                    <a:srgbClr val="000000"/>
                  </a:outerShdw>
                </a:effectLst>
                <a:latin typeface="Arial"/>
              </a:rPr>
              <a:t/>
            </a:r>
            <a:br>
              <a:rPr lang="en-US" sz="2400" dirty="0">
                <a:solidFill>
                  <a:srgbClr val="FFFF99"/>
                </a:solidFill>
                <a:effectLst>
                  <a:outerShdw blurRad="38100" dist="38100" dir="2700000" algn="ctr" rotWithShape="0">
                    <a:srgbClr val="000000"/>
                  </a:outerShdw>
                </a:effectLst>
                <a:latin typeface="Arial"/>
              </a:rPr>
            </a:br>
            <a:r>
              <a:rPr lang="en-US" sz="2400" dirty="0">
                <a:solidFill>
                  <a:srgbClr val="FFFF99"/>
                </a:solidFill>
                <a:effectLst>
                  <a:outerShdw blurRad="38100" dist="38100" dir="2700000" algn="ctr" rotWithShape="0">
                    <a:srgbClr val="000000"/>
                  </a:outerShdw>
                </a:effectLst>
                <a:latin typeface="Arial"/>
              </a:rPr>
              <a:t>Ecological Water  </a:t>
            </a:r>
            <a:r>
              <a:rPr lang="en-US" sz="2400" dirty="0" smtClean="0">
                <a:solidFill>
                  <a:srgbClr val="FFFF99"/>
                </a:solidFill>
                <a:effectLst>
                  <a:outerShdw blurRad="38100" dist="38100" dir="2700000" algn="ctr" rotWithShape="0">
                    <a:srgbClr val="000000"/>
                  </a:outerShdw>
                </a:effectLst>
                <a:latin typeface="Arial"/>
              </a:rPr>
              <a:t>Lead, </a:t>
            </a:r>
            <a:endParaRPr lang="en-US" sz="2400" dirty="0">
              <a:solidFill>
                <a:srgbClr val="FFFF99"/>
              </a:solidFill>
              <a:effectLst>
                <a:outerShdw blurRad="38100" dist="38100" dir="2700000" algn="ctr" rotWithShape="0">
                  <a:srgbClr val="000000"/>
                </a:outerShdw>
              </a:effectLst>
              <a:latin typeface="Arial"/>
            </a:endParaRPr>
          </a:p>
          <a:p>
            <a:pPr algn="r" eaLnBrk="1" hangingPunct="1"/>
            <a:r>
              <a:rPr lang="en-US" sz="2400" dirty="0">
                <a:solidFill>
                  <a:srgbClr val="FFFF99"/>
                </a:solidFill>
                <a:effectLst>
                  <a:outerShdw blurRad="38100" dist="38100" dir="2700000" algn="ctr" rotWithShape="0">
                    <a:srgbClr val="000000"/>
                  </a:outerShdw>
                </a:effectLst>
                <a:latin typeface="Arial"/>
              </a:rPr>
              <a:t>National Water Census</a:t>
            </a:r>
          </a:p>
        </p:txBody>
      </p:sp>
      <p:pic>
        <p:nvPicPr>
          <p:cNvPr id="17" name="Picture 3" descr="C:\Pictures-NBU\logos\USGS-whi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19" y="6141493"/>
            <a:ext cx="1727895" cy="6379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219200"/>
            <a:ext cx="8153400" cy="2585323"/>
          </a:xfrm>
          <a:prstGeom prst="rect">
            <a:avLst/>
          </a:prstGeom>
        </p:spPr>
        <p:txBody>
          <a:bodyPr wrap="square">
            <a:spAutoFit/>
          </a:bodyPr>
          <a:lstStyle/>
          <a:p>
            <a:pPr lvl="0" algn="ctr">
              <a:defRPr/>
            </a:pPr>
            <a:r>
              <a:rPr lang="en-US" sz="5400" kern="0" dirty="0">
                <a:solidFill>
                  <a:srgbClr val="CCECFF"/>
                </a:solidFill>
                <a:effectLst>
                  <a:outerShdw blurRad="38100" dist="38100" dir="2700000" algn="tl">
                    <a:srgbClr val="000000"/>
                  </a:outerShdw>
                </a:effectLst>
                <a:ea typeface="+mj-ea"/>
                <a:cs typeface="+mj-cs"/>
              </a:rPr>
              <a:t>National Water </a:t>
            </a:r>
            <a:r>
              <a:rPr lang="en-US" sz="5400" kern="0" dirty="0" smtClean="0">
                <a:solidFill>
                  <a:srgbClr val="CCECFF"/>
                </a:solidFill>
                <a:effectLst>
                  <a:outerShdw blurRad="38100" dist="38100" dir="2700000" algn="tl">
                    <a:srgbClr val="000000"/>
                  </a:outerShdw>
                </a:effectLst>
                <a:ea typeface="+mj-ea"/>
                <a:cs typeface="+mj-cs"/>
              </a:rPr>
              <a:t>Census</a:t>
            </a:r>
            <a:endParaRPr lang="en-US" sz="5400" kern="0" dirty="0">
              <a:solidFill>
                <a:srgbClr val="CCECFF"/>
              </a:solidFill>
              <a:effectLst>
                <a:outerShdw blurRad="38100" dist="38100" dir="2700000" algn="tl">
                  <a:srgbClr val="000000"/>
                </a:outerShdw>
              </a:effectLst>
              <a:ea typeface="+mj-ea"/>
              <a:cs typeface="+mj-cs"/>
            </a:endParaRPr>
          </a:p>
          <a:p>
            <a:pPr lvl="0" algn="ctr">
              <a:defRPr/>
            </a:pPr>
            <a:r>
              <a:rPr lang="en-US" sz="5400" kern="0" dirty="0" err="1" smtClean="0">
                <a:solidFill>
                  <a:srgbClr val="CCECFF"/>
                </a:solidFill>
                <a:effectLst>
                  <a:outerShdw blurRad="38100" dist="38100" dir="2700000" algn="tl">
                    <a:srgbClr val="000000"/>
                  </a:outerShdw>
                </a:effectLst>
                <a:ea typeface="+mj-ea"/>
                <a:cs typeface="+mj-cs"/>
              </a:rPr>
              <a:t>EWater</a:t>
            </a:r>
            <a:r>
              <a:rPr lang="en-US" sz="5400" kern="0" dirty="0" smtClean="0">
                <a:solidFill>
                  <a:srgbClr val="CCECFF"/>
                </a:solidFill>
                <a:effectLst>
                  <a:outerShdw blurRad="38100" dist="38100" dir="2700000" algn="tl">
                    <a:srgbClr val="000000"/>
                  </a:outerShdw>
                </a:effectLst>
                <a:ea typeface="+mj-ea"/>
                <a:cs typeface="+mj-cs"/>
              </a:rPr>
              <a:t> Science </a:t>
            </a:r>
          </a:p>
          <a:p>
            <a:pPr lvl="0" algn="ctr">
              <a:defRPr/>
            </a:pPr>
            <a:r>
              <a:rPr lang="en-US" sz="5400" kern="0" dirty="0" smtClean="0">
                <a:solidFill>
                  <a:srgbClr val="CCECFF"/>
                </a:solidFill>
                <a:effectLst>
                  <a:outerShdw blurRad="38100" dist="38100" dir="2700000" algn="tl">
                    <a:srgbClr val="000000"/>
                  </a:outerShdw>
                </a:effectLst>
                <a:ea typeface="+mj-ea"/>
                <a:cs typeface="+mj-cs"/>
              </a:rPr>
              <a:t>October 28, </a:t>
            </a:r>
            <a:r>
              <a:rPr lang="en-US" sz="5400" kern="0" dirty="0">
                <a:solidFill>
                  <a:srgbClr val="CCECFF"/>
                </a:solidFill>
                <a:effectLst>
                  <a:outerShdw blurRad="38100" dist="38100" dir="2700000" algn="tl">
                    <a:srgbClr val="000000"/>
                  </a:outerShdw>
                </a:effectLst>
                <a:ea typeface="+mj-ea"/>
                <a:cs typeface="+mj-cs"/>
              </a:rPr>
              <a:t>2014 </a:t>
            </a:r>
          </a:p>
        </p:txBody>
      </p:sp>
    </p:spTree>
    <p:extLst>
      <p:ext uri="{BB962C8B-B14F-4D97-AF65-F5344CB8AC3E}">
        <p14:creationId xmlns:p14="http://schemas.microsoft.com/office/powerpoint/2010/main" val="512794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p:cNvPicPr>
            <a:picLocks noChangeAspect="1" noChangeArrowheads="1"/>
          </p:cNvPicPr>
          <p:nvPr/>
        </p:nvPicPr>
        <p:blipFill>
          <a:blip r:embed="rId3" cstate="print"/>
          <a:srcRect/>
          <a:stretch>
            <a:fillRect/>
          </a:stretch>
        </p:blipFill>
        <p:spPr bwMode="auto">
          <a:xfrm>
            <a:off x="0" y="0"/>
            <a:ext cx="9153696" cy="6858000"/>
          </a:xfrm>
          <a:prstGeom prst="rect">
            <a:avLst/>
          </a:prstGeom>
          <a:noFill/>
          <a:ln w="12700">
            <a:noFill/>
            <a:miter lim="800000"/>
            <a:headEnd/>
            <a:tailEnd/>
          </a:ln>
          <a:effectLst/>
        </p:spPr>
      </p:pic>
      <p:sp>
        <p:nvSpPr>
          <p:cNvPr id="2052" name="Rectangle 4"/>
          <p:cNvSpPr>
            <a:spLocks noChangeArrowheads="1"/>
          </p:cNvSpPr>
          <p:nvPr/>
        </p:nvSpPr>
        <p:spPr bwMode="auto">
          <a:xfrm>
            <a:off x="228600" y="381000"/>
            <a:ext cx="8686800" cy="28194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53" name="Rectangle 5"/>
          <p:cNvSpPr>
            <a:spLocks noChangeArrowheads="1"/>
          </p:cNvSpPr>
          <p:nvPr/>
        </p:nvSpPr>
        <p:spPr bwMode="auto">
          <a:xfrm>
            <a:off x="0" y="152400"/>
            <a:ext cx="9144000" cy="25146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60" name="Rectangle 12"/>
          <p:cNvSpPr>
            <a:spLocks noChangeArrowheads="1"/>
          </p:cNvSpPr>
          <p:nvPr/>
        </p:nvSpPr>
        <p:spPr bwMode="auto">
          <a:xfrm>
            <a:off x="762000" y="30495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2066" name="Picture 18" descr="Image of small USGS Identifier"/>
          <p:cNvPicPr>
            <a:picLocks noChangeAspect="1" noChangeArrowheads="1"/>
          </p:cNvPicPr>
          <p:nvPr/>
        </p:nvPicPr>
        <p:blipFill>
          <a:blip r:embed="rId4" cstate="print">
            <a:lum bright="100000"/>
          </a:blip>
          <a:srcRect/>
          <a:stretch>
            <a:fillRect/>
          </a:stretch>
        </p:blipFill>
        <p:spPr bwMode="black">
          <a:xfrm>
            <a:off x="76200" y="6594475"/>
            <a:ext cx="990600" cy="263525"/>
          </a:xfrm>
          <a:prstGeom prst="rect">
            <a:avLst/>
          </a:prstGeom>
          <a:noFill/>
          <a:ln w="9525">
            <a:noFill/>
            <a:miter lim="800000"/>
            <a:headEnd/>
            <a:tailEnd/>
          </a:ln>
        </p:spPr>
      </p:pic>
      <p:sp>
        <p:nvSpPr>
          <p:cNvPr id="2069" name="Rectangle 21"/>
          <p:cNvSpPr>
            <a:spLocks noGrp="1" noChangeArrowheads="1"/>
          </p:cNvSpPr>
          <p:nvPr>
            <p:ph type="ctrTitle"/>
          </p:nvPr>
        </p:nvSpPr>
        <p:spPr>
          <a:xfrm>
            <a:off x="514350" y="538192"/>
            <a:ext cx="8039100" cy="1824008"/>
          </a:xfrm>
        </p:spPr>
        <p:txBody>
          <a:bodyPr/>
          <a:lstStyle/>
          <a:p>
            <a:r>
              <a:rPr lang="en-US" sz="4000" dirty="0" smtClean="0">
                <a:solidFill>
                  <a:schemeClr val="tx1"/>
                </a:solidFill>
              </a:rPr>
              <a:t>Combining Ecological Data from Multiple Agencies: </a:t>
            </a:r>
            <a:r>
              <a:rPr lang="en-US" sz="4000" dirty="0">
                <a:solidFill>
                  <a:schemeClr val="tx1"/>
                </a:solidFill>
              </a:rPr>
              <a:t>Effects of </a:t>
            </a:r>
            <a:r>
              <a:rPr lang="en-US" sz="4000" dirty="0" smtClean="0">
                <a:solidFill>
                  <a:schemeClr val="tx1"/>
                </a:solidFill>
              </a:rPr>
              <a:t/>
            </a:r>
            <a:br>
              <a:rPr lang="en-US" sz="4000" dirty="0" smtClean="0">
                <a:solidFill>
                  <a:schemeClr val="tx1"/>
                </a:solidFill>
              </a:rPr>
            </a:br>
            <a:r>
              <a:rPr lang="en-US" sz="4000" dirty="0" smtClean="0">
                <a:solidFill>
                  <a:schemeClr val="tx1"/>
                </a:solidFill>
              </a:rPr>
              <a:t>Data </a:t>
            </a:r>
            <a:r>
              <a:rPr lang="en-US" sz="4000" dirty="0">
                <a:solidFill>
                  <a:schemeClr val="tx1"/>
                </a:solidFill>
              </a:rPr>
              <a:t>Preparation</a:t>
            </a:r>
          </a:p>
        </p:txBody>
      </p:sp>
      <p:sp>
        <p:nvSpPr>
          <p:cNvPr id="10" name="Rectangle 3"/>
          <p:cNvSpPr txBox="1">
            <a:spLocks noChangeArrowheads="1"/>
          </p:cNvSpPr>
          <p:nvPr/>
        </p:nvSpPr>
        <p:spPr bwMode="auto">
          <a:xfrm>
            <a:off x="2324100" y="3810000"/>
            <a:ext cx="4419600" cy="2382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buClr>
                <a:srgbClr val="99FF99"/>
              </a:buClr>
              <a:buSzPct val="80000"/>
            </a:pPr>
            <a:r>
              <a:rPr lang="en-US" sz="2000" dirty="0">
                <a:effectLst>
                  <a:outerShdw blurRad="38100" dist="38100" dir="2700000" algn="tl">
                    <a:srgbClr val="000000"/>
                  </a:outerShdw>
                </a:effectLst>
                <a:latin typeface="+mj-lt"/>
                <a:ea typeface="+mj-ea"/>
                <a:cs typeface="+mj-cs"/>
              </a:rPr>
              <a:t>Jonathan G. </a:t>
            </a:r>
            <a:r>
              <a:rPr lang="en-US" sz="2000" dirty="0" err="1" smtClean="0">
                <a:effectLst>
                  <a:outerShdw blurRad="38100" dist="38100" dir="2700000" algn="tl">
                    <a:srgbClr val="000000"/>
                  </a:outerShdw>
                </a:effectLst>
                <a:latin typeface="+mj-lt"/>
                <a:ea typeface="+mj-ea"/>
                <a:cs typeface="+mj-cs"/>
              </a:rPr>
              <a:t>Kennen</a:t>
            </a:r>
            <a:endParaRPr lang="en-US" sz="2000" dirty="0">
              <a:effectLst>
                <a:outerShdw blurRad="38100" dist="38100" dir="2700000" algn="tl">
                  <a:srgbClr val="000000"/>
                </a:outerShdw>
              </a:effectLst>
              <a:latin typeface="+mj-lt"/>
              <a:ea typeface="+mj-ea"/>
              <a:cs typeface="+mj-cs"/>
            </a:endParaRP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USGS, New </a:t>
            </a:r>
            <a:r>
              <a:rPr lang="en-US" sz="2000" dirty="0">
                <a:effectLst>
                  <a:outerShdw blurRad="38100" dist="38100" dir="2700000" algn="tl">
                    <a:srgbClr val="000000"/>
                  </a:outerShdw>
                </a:effectLst>
                <a:latin typeface="+mj-lt"/>
                <a:ea typeface="+mj-ea"/>
                <a:cs typeface="+mj-cs"/>
              </a:rPr>
              <a:t>Jersey Water </a:t>
            </a:r>
            <a:endParaRPr lang="en-US" sz="2000" dirty="0" smtClean="0">
              <a:effectLst>
                <a:outerShdw blurRad="38100" dist="38100" dir="2700000" algn="tl">
                  <a:srgbClr val="000000"/>
                </a:outerShdw>
              </a:effectLst>
              <a:latin typeface="+mj-lt"/>
              <a:ea typeface="+mj-ea"/>
              <a:cs typeface="+mj-cs"/>
            </a:endParaRP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Science Center</a:t>
            </a: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&amp;</a:t>
            </a: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Tom </a:t>
            </a:r>
            <a:r>
              <a:rPr lang="en-US" sz="2000" dirty="0" err="1" smtClean="0">
                <a:effectLst>
                  <a:outerShdw blurRad="38100" dist="38100" dir="2700000" algn="tl">
                    <a:srgbClr val="000000"/>
                  </a:outerShdw>
                </a:effectLst>
                <a:latin typeface="+mj-lt"/>
                <a:ea typeface="+mj-ea"/>
                <a:cs typeface="+mj-cs"/>
              </a:rPr>
              <a:t>Cuffney</a:t>
            </a:r>
            <a:endParaRPr lang="en-US" sz="2000" dirty="0" smtClean="0">
              <a:effectLst>
                <a:outerShdw blurRad="38100" dist="38100" dir="2700000" algn="tl">
                  <a:srgbClr val="000000"/>
                </a:outerShdw>
              </a:effectLst>
              <a:latin typeface="+mj-lt"/>
              <a:ea typeface="+mj-ea"/>
              <a:cs typeface="+mj-cs"/>
            </a:endParaRP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USGS, North Carolina Water </a:t>
            </a: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Science Center</a:t>
            </a:r>
            <a:endParaRPr lang="en-US" sz="2000" dirty="0">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6544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strips(downRigh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0" y="152400"/>
            <a:ext cx="9067800" cy="2438400"/>
          </a:xfrm>
          <a:noFill/>
        </p:spPr>
        <p:txBody>
          <a:bodyPr/>
          <a:lstStyle/>
          <a:p>
            <a:r>
              <a:rPr lang="en-US" sz="4000" dirty="0"/>
              <a:t>Regional </a:t>
            </a:r>
            <a:r>
              <a:rPr lang="en-US" sz="4000" dirty="0" smtClean="0"/>
              <a:t>&amp; National studies </a:t>
            </a:r>
            <a:r>
              <a:rPr lang="en-US" sz="4000" dirty="0"/>
              <a:t>require aggregating data from a large number of sites dispersed over a large </a:t>
            </a:r>
            <a:r>
              <a:rPr lang="en-US" sz="4000" dirty="0" smtClean="0"/>
              <a:t>areas </a:t>
            </a:r>
            <a:r>
              <a:rPr lang="en-US" sz="4000" dirty="0"/>
              <a:t>and often over a long time period.</a:t>
            </a:r>
          </a:p>
        </p:txBody>
      </p:sp>
      <p:sp>
        <p:nvSpPr>
          <p:cNvPr id="463875" name="Rectangle 3"/>
          <p:cNvSpPr>
            <a:spLocks noChangeArrowheads="1"/>
          </p:cNvSpPr>
          <p:nvPr/>
        </p:nvSpPr>
        <p:spPr bwMode="auto">
          <a:xfrm>
            <a:off x="762000" y="28971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15" name="Content Placeholder 6"/>
          <p:cNvSpPr>
            <a:spLocks noGrp="1"/>
          </p:cNvSpPr>
          <p:nvPr>
            <p:ph idx="1"/>
          </p:nvPr>
        </p:nvSpPr>
        <p:spPr>
          <a:xfrm>
            <a:off x="1143000" y="3276600"/>
            <a:ext cx="7239000" cy="3048000"/>
          </a:xfrm>
        </p:spPr>
        <p:txBody>
          <a:bodyPr>
            <a:normAutofit fontScale="92500" lnSpcReduction="20000"/>
          </a:bodyPr>
          <a:lstStyle/>
          <a:p>
            <a:pPr marL="0" indent="0">
              <a:buNone/>
            </a:pPr>
            <a:r>
              <a:rPr lang="en-US" dirty="0" smtClean="0"/>
              <a:t>Consequently, most regional studies will require combining data from multiple sources:</a:t>
            </a:r>
          </a:p>
          <a:p>
            <a:pPr marL="857250" lvl="1" indent="-457200"/>
            <a:r>
              <a:rPr lang="en-US" dirty="0" smtClean="0"/>
              <a:t>States</a:t>
            </a:r>
          </a:p>
          <a:p>
            <a:pPr marL="857250" lvl="1" indent="-457200"/>
            <a:r>
              <a:rPr lang="en-US" dirty="0" smtClean="0"/>
              <a:t>Federal agencies</a:t>
            </a:r>
          </a:p>
          <a:p>
            <a:pPr marL="857250" lvl="1" indent="-457200"/>
            <a:r>
              <a:rPr lang="en-US" dirty="0" smtClean="0"/>
              <a:t>Non-governmental agencies</a:t>
            </a:r>
          </a:p>
          <a:p>
            <a:pPr marL="857250" lvl="1" indent="-457200"/>
            <a:r>
              <a:rPr lang="en-US" dirty="0" smtClean="0"/>
              <a:t>Other</a:t>
            </a:r>
          </a:p>
          <a:p>
            <a:pPr lvl="1"/>
            <a:endParaRPr lang="en-US" dirty="0"/>
          </a:p>
        </p:txBody>
      </p:sp>
    </p:spTree>
    <p:extLst>
      <p:ext uri="{BB962C8B-B14F-4D97-AF65-F5344CB8AC3E}">
        <p14:creationId xmlns:p14="http://schemas.microsoft.com/office/powerpoint/2010/main" val="41313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04800" y="152400"/>
            <a:ext cx="8534400" cy="762000"/>
          </a:xfrm>
          <a:noFill/>
        </p:spPr>
        <p:txBody>
          <a:bodyPr/>
          <a:lstStyle/>
          <a:p>
            <a:r>
              <a:rPr lang="en-US" dirty="0"/>
              <a:t>The Ideal</a:t>
            </a:r>
          </a:p>
        </p:txBody>
      </p:sp>
      <p:sp>
        <p:nvSpPr>
          <p:cNvPr id="463875" name="Rectangle 3"/>
          <p:cNvSpPr>
            <a:spLocks noChangeArrowheads="1"/>
          </p:cNvSpPr>
          <p:nvPr/>
        </p:nvSpPr>
        <p:spPr bwMode="auto">
          <a:xfrm>
            <a:off x="800100" y="990600"/>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6" name="Content Placeholder 2"/>
          <p:cNvSpPr>
            <a:spLocks noGrp="1"/>
          </p:cNvSpPr>
          <p:nvPr>
            <p:ph idx="1"/>
          </p:nvPr>
        </p:nvSpPr>
        <p:spPr>
          <a:xfrm>
            <a:off x="609600" y="1447800"/>
            <a:ext cx="8305800" cy="4525963"/>
          </a:xfrm>
        </p:spPr>
        <p:txBody>
          <a:bodyPr/>
          <a:lstStyle/>
          <a:p>
            <a:r>
              <a:rPr lang="en-US" dirty="0" smtClean="0"/>
              <a:t>Data collected by one agency.</a:t>
            </a:r>
          </a:p>
          <a:p>
            <a:r>
              <a:rPr lang="en-US" dirty="0" smtClean="0"/>
              <a:t>Data collected using consistent methods and crews.</a:t>
            </a:r>
          </a:p>
          <a:p>
            <a:r>
              <a:rPr lang="en-US" dirty="0" smtClean="0"/>
              <a:t>Data processed using consistent methods…</a:t>
            </a:r>
          </a:p>
          <a:p>
            <a:pPr lvl="1"/>
            <a:r>
              <a:rPr lang="en-US" dirty="0" smtClean="0"/>
              <a:t>Consistent subsampling method</a:t>
            </a:r>
          </a:p>
          <a:p>
            <a:pPr lvl="1"/>
            <a:r>
              <a:rPr lang="en-US" dirty="0" smtClean="0"/>
              <a:t>Consistent set of major groups identified</a:t>
            </a:r>
          </a:p>
          <a:p>
            <a:pPr lvl="1"/>
            <a:r>
              <a:rPr lang="en-US" dirty="0" smtClean="0"/>
              <a:t>Common level of taxonomic resolution within major groups</a:t>
            </a:r>
            <a:endParaRPr lang="en-US" dirty="0"/>
          </a:p>
        </p:txBody>
      </p:sp>
    </p:spTree>
    <p:extLst>
      <p:ext uri="{BB962C8B-B14F-4D97-AF65-F5344CB8AC3E}">
        <p14:creationId xmlns:p14="http://schemas.microsoft.com/office/powerpoint/2010/main" val="18337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04800" y="152400"/>
            <a:ext cx="8534400" cy="762000"/>
          </a:xfrm>
          <a:noFill/>
        </p:spPr>
        <p:txBody>
          <a:bodyPr/>
          <a:lstStyle/>
          <a:p>
            <a:r>
              <a:rPr lang="en-US" dirty="0"/>
              <a:t>The </a:t>
            </a:r>
            <a:r>
              <a:rPr lang="en-US" dirty="0" smtClean="0"/>
              <a:t>Reality</a:t>
            </a:r>
            <a:endParaRPr lang="en-US" dirty="0"/>
          </a:p>
        </p:txBody>
      </p:sp>
      <p:sp>
        <p:nvSpPr>
          <p:cNvPr id="463875" name="Rectangle 3"/>
          <p:cNvSpPr>
            <a:spLocks noChangeArrowheads="1"/>
          </p:cNvSpPr>
          <p:nvPr/>
        </p:nvSpPr>
        <p:spPr bwMode="auto">
          <a:xfrm>
            <a:off x="800100" y="11445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8" name="Content Placeholder 2"/>
          <p:cNvSpPr>
            <a:spLocks noGrp="1"/>
          </p:cNvSpPr>
          <p:nvPr>
            <p:ph idx="1"/>
          </p:nvPr>
        </p:nvSpPr>
        <p:spPr/>
        <p:txBody>
          <a:bodyPr>
            <a:normAutofit fontScale="92500" lnSpcReduction="10000"/>
          </a:bodyPr>
          <a:lstStyle/>
          <a:p>
            <a:r>
              <a:rPr lang="en-US" dirty="0" smtClean="0"/>
              <a:t>Data collected by multiple agencies.</a:t>
            </a:r>
          </a:p>
          <a:p>
            <a:r>
              <a:rPr lang="en-US" dirty="0" smtClean="0"/>
              <a:t>Samples collected using multiple methods.</a:t>
            </a:r>
          </a:p>
          <a:p>
            <a:r>
              <a:rPr lang="en-US" dirty="0" smtClean="0"/>
              <a:t>Samples processed using multiple methods.</a:t>
            </a:r>
          </a:p>
          <a:p>
            <a:r>
              <a:rPr lang="en-US" dirty="0" smtClean="0"/>
              <a:t>Major taxonomic groups collected differ among agencies.</a:t>
            </a:r>
          </a:p>
          <a:p>
            <a:r>
              <a:rPr lang="en-US" dirty="0" smtClean="0"/>
              <a:t>Level of taxonomic resolution varies by agency.</a:t>
            </a:r>
          </a:p>
          <a:p>
            <a:r>
              <a:rPr lang="en-US" dirty="0" smtClean="0"/>
              <a:t>Data from multiple agencies must be combined for analysis.</a:t>
            </a:r>
          </a:p>
          <a:p>
            <a:endParaRPr lang="en-US" dirty="0"/>
          </a:p>
        </p:txBody>
      </p:sp>
    </p:spTree>
    <p:extLst>
      <p:ext uri="{BB962C8B-B14F-4D97-AF65-F5344CB8AC3E}">
        <p14:creationId xmlns:p14="http://schemas.microsoft.com/office/powerpoint/2010/main" val="31018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33593" y="76200"/>
            <a:ext cx="8534400" cy="1205938"/>
          </a:xfrm>
          <a:noFill/>
        </p:spPr>
        <p:txBody>
          <a:bodyPr/>
          <a:lstStyle/>
          <a:p>
            <a:r>
              <a:rPr lang="en-US" sz="4000" dirty="0" smtClean="0"/>
              <a:t>Leveraging Delaware </a:t>
            </a:r>
            <a:r>
              <a:rPr lang="en-US" sz="4000" dirty="0"/>
              <a:t>River </a:t>
            </a:r>
            <a:r>
              <a:rPr lang="en-US" sz="4000" dirty="0" smtClean="0"/>
              <a:t>Focus Area Study Data</a:t>
            </a:r>
            <a:endParaRPr lang="en-US" sz="4000" dirty="0"/>
          </a:p>
        </p:txBody>
      </p:sp>
      <p:sp>
        <p:nvSpPr>
          <p:cNvPr id="463875" name="Rectangle 3"/>
          <p:cNvSpPr>
            <a:spLocks noChangeArrowheads="1"/>
          </p:cNvSpPr>
          <p:nvPr/>
        </p:nvSpPr>
        <p:spPr bwMode="auto">
          <a:xfrm>
            <a:off x="800100" y="14493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7" name="Content Placeholder 8"/>
          <p:cNvSpPr>
            <a:spLocks noGrp="1"/>
          </p:cNvSpPr>
          <p:nvPr>
            <p:ph idx="1"/>
          </p:nvPr>
        </p:nvSpPr>
        <p:spPr>
          <a:xfrm>
            <a:off x="457200" y="1752600"/>
            <a:ext cx="3810000" cy="4861950"/>
          </a:xfrm>
        </p:spPr>
        <p:txBody>
          <a:bodyPr>
            <a:normAutofit fontScale="92500" lnSpcReduction="20000"/>
          </a:bodyPr>
          <a:lstStyle/>
          <a:p>
            <a:r>
              <a:rPr lang="en-US" dirty="0" smtClean="0"/>
              <a:t>1,575 </a:t>
            </a:r>
            <a:r>
              <a:rPr lang="en-US" dirty="0"/>
              <a:t>sampling </a:t>
            </a:r>
            <a:r>
              <a:rPr lang="en-US" dirty="0" smtClean="0"/>
              <a:t>sites</a:t>
            </a:r>
            <a:endParaRPr lang="en-US" dirty="0"/>
          </a:p>
          <a:p>
            <a:r>
              <a:rPr lang="en-US" dirty="0" smtClean="0"/>
              <a:t>9 separate data sources: USGS, USEPA, NPS, PADEP, DE-NREC, NJDEP, NYDEC, Delaware River Basin Commission, City of Philadelphia Water Department</a:t>
            </a:r>
            <a:br>
              <a:rPr lang="en-US" dirty="0" smtClean="0"/>
            </a:br>
            <a:endParaRPr lang="en-US" sz="1400" dirty="0" smtClean="0"/>
          </a:p>
        </p:txBody>
      </p:sp>
      <p:pic>
        <p:nvPicPr>
          <p:cNvPr id="5" name="Picture 4" descr="WSEcoSiteMap_092613.jpg"/>
          <p:cNvPicPr>
            <a:picLocks noChangeAspect="1"/>
          </p:cNvPicPr>
          <p:nvPr/>
        </p:nvPicPr>
        <p:blipFill>
          <a:blip r:embed="rId3" cstate="print"/>
          <a:stretch>
            <a:fillRect/>
          </a:stretch>
        </p:blipFill>
        <p:spPr>
          <a:xfrm>
            <a:off x="4600793" y="1691250"/>
            <a:ext cx="3933607" cy="5090550"/>
          </a:xfrm>
          <a:prstGeom prst="rect">
            <a:avLst/>
          </a:prstGeom>
        </p:spPr>
      </p:pic>
    </p:spTree>
    <p:extLst>
      <p:ext uri="{BB962C8B-B14F-4D97-AF65-F5344CB8AC3E}">
        <p14:creationId xmlns:p14="http://schemas.microsoft.com/office/powerpoint/2010/main" val="36443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723900" y="381000"/>
            <a:ext cx="7924800" cy="762000"/>
          </a:xfrm>
          <a:noFill/>
        </p:spPr>
        <p:txBody>
          <a:bodyPr/>
          <a:lstStyle/>
          <a:p>
            <a:r>
              <a:rPr lang="en-US" dirty="0"/>
              <a:t>Fixed counts</a:t>
            </a:r>
          </a:p>
        </p:txBody>
      </p:sp>
      <p:sp>
        <p:nvSpPr>
          <p:cNvPr id="8" name="Rectangle 3"/>
          <p:cNvSpPr>
            <a:spLocks noChangeArrowheads="1"/>
          </p:cNvSpPr>
          <p:nvPr/>
        </p:nvSpPr>
        <p:spPr bwMode="auto">
          <a:xfrm>
            <a:off x="914400" y="1371600"/>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286748728"/>
              </p:ext>
            </p:extLst>
          </p:nvPr>
        </p:nvGraphicFramePr>
        <p:xfrm>
          <a:off x="2514600" y="2133600"/>
          <a:ext cx="3810000" cy="3423285"/>
        </p:xfrm>
        <a:graphic>
          <a:graphicData uri="http://schemas.openxmlformats.org/drawingml/2006/table">
            <a:tbl>
              <a:tblPr>
                <a:tableStyleId>{5C22544A-7EE6-4342-B048-85BDC9FD1C3A}</a:tableStyleId>
              </a:tblPr>
              <a:tblGrid>
                <a:gridCol w="1676400"/>
                <a:gridCol w="381000"/>
                <a:gridCol w="1752600"/>
              </a:tblGrid>
              <a:tr h="640080">
                <a:tc>
                  <a:txBody>
                    <a:bodyPr/>
                    <a:lstStyle/>
                    <a:p>
                      <a:pPr algn="ctr" fontAlgn="b"/>
                      <a:r>
                        <a:rPr lang="en-US" sz="2800" u="none" strike="noStrike" dirty="0">
                          <a:solidFill>
                            <a:schemeClr val="tx1"/>
                          </a:solidFill>
                          <a:effectLst/>
                        </a:rPr>
                        <a:t>Fixed count</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800" u="none" strike="noStrike" dirty="0">
                          <a:solidFill>
                            <a:schemeClr val="tx1"/>
                          </a:solidFill>
                          <a:effectLst/>
                        </a:rPr>
                        <a:t>Source</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pPr algn="ctr" fontAlgn="b"/>
                      <a:r>
                        <a:rPr lang="en-US" sz="2800" u="none" strike="noStrike" dirty="0">
                          <a:solidFill>
                            <a:schemeClr val="tx1"/>
                          </a:solidFill>
                          <a:effectLst/>
                        </a:rPr>
                        <a:t>100</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2800" u="none" strike="noStrike" dirty="0">
                          <a:solidFill>
                            <a:schemeClr val="tx1"/>
                          </a:solidFill>
                          <a:effectLst/>
                        </a:rPr>
                        <a:t>D, F</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40080">
                <a:tc>
                  <a:txBody>
                    <a:bodyPr/>
                    <a:lstStyle/>
                    <a:p>
                      <a:pPr algn="ctr" fontAlgn="b"/>
                      <a:r>
                        <a:rPr lang="en-US" sz="2800" u="none" strike="noStrike" dirty="0">
                          <a:solidFill>
                            <a:schemeClr val="tx1"/>
                          </a:solidFill>
                          <a:effectLst/>
                        </a:rPr>
                        <a:t>200</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800" u="none" strike="noStrike" dirty="0">
                          <a:solidFill>
                            <a:schemeClr val="tx1"/>
                          </a:solidFill>
                          <a:effectLst/>
                        </a:rPr>
                        <a:t>A, B,G, H</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0080">
                <a:tc>
                  <a:txBody>
                    <a:bodyPr/>
                    <a:lstStyle/>
                    <a:p>
                      <a:pPr algn="ctr" fontAlgn="b"/>
                      <a:r>
                        <a:rPr lang="en-US" sz="2800" u="none" strike="noStrike">
                          <a:solidFill>
                            <a:schemeClr val="tx1"/>
                          </a:solidFill>
                          <a:effectLst/>
                        </a:rPr>
                        <a:t>300</a:t>
                      </a:r>
                      <a:endParaRPr lang="en-US" sz="2800" b="0"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800" u="none" strike="noStrike" dirty="0">
                          <a:solidFill>
                            <a:schemeClr val="tx1"/>
                          </a:solidFill>
                          <a:effectLst/>
                        </a:rPr>
                        <a:t>C, I</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0080">
                <a:tc>
                  <a:txBody>
                    <a:bodyPr/>
                    <a:lstStyle/>
                    <a:p>
                      <a:pPr algn="ctr" fontAlgn="b"/>
                      <a:r>
                        <a:rPr lang="en-US" sz="2800" u="none" strike="noStrike" dirty="0">
                          <a:solidFill>
                            <a:schemeClr val="tx1"/>
                          </a:solidFill>
                          <a:effectLst/>
                        </a:rPr>
                        <a:t>&gt;300</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800" u="none" strike="noStrike" dirty="0">
                          <a:solidFill>
                            <a:schemeClr val="tx1"/>
                          </a:solidFill>
                          <a:effectLst/>
                        </a:rPr>
                        <a:t>E</a:t>
                      </a:r>
                      <a:endParaRPr lang="en-US" sz="2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777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76200" y="228600"/>
            <a:ext cx="8991600" cy="762000"/>
          </a:xfrm>
          <a:noFill/>
        </p:spPr>
        <p:txBody>
          <a:bodyPr/>
          <a:lstStyle/>
          <a:p>
            <a:r>
              <a:rPr lang="en-US" sz="4000" dirty="0"/>
              <a:t>Larger fixed-count </a:t>
            </a:r>
            <a:r>
              <a:rPr lang="en-US" sz="4000" dirty="0" smtClean="0"/>
              <a:t>increases </a:t>
            </a:r>
            <a:r>
              <a:rPr lang="en-US" sz="4000" dirty="0"/>
              <a:t>richness</a:t>
            </a:r>
          </a:p>
        </p:txBody>
      </p:sp>
      <p:sp>
        <p:nvSpPr>
          <p:cNvPr id="8" name="Rectangle 3"/>
          <p:cNvSpPr>
            <a:spLocks noChangeArrowheads="1"/>
          </p:cNvSpPr>
          <p:nvPr/>
        </p:nvSpPr>
        <p:spPr bwMode="auto">
          <a:xfrm>
            <a:off x="381000" y="1295400"/>
            <a:ext cx="841248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972565" cy="41835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72640" y="5837206"/>
            <a:ext cx="5029200" cy="461665"/>
          </a:xfrm>
          <a:prstGeom prst="rect">
            <a:avLst/>
          </a:prstGeom>
          <a:noFill/>
        </p:spPr>
        <p:txBody>
          <a:bodyPr wrap="square" rtlCol="0">
            <a:spAutoFit/>
          </a:bodyPr>
          <a:lstStyle/>
          <a:p>
            <a:r>
              <a:rPr lang="en-US" sz="2400" dirty="0">
                <a:effectLst>
                  <a:outerShdw blurRad="38100" dist="38100" dir="2700000" algn="tl">
                    <a:srgbClr val="000000"/>
                  </a:outerShdw>
                </a:effectLst>
              </a:rPr>
              <a:t>Increasing subsampling effort</a:t>
            </a:r>
          </a:p>
        </p:txBody>
      </p:sp>
      <p:cxnSp>
        <p:nvCxnSpPr>
          <p:cNvPr id="10" name="Straight Arrow Connector 9"/>
          <p:cNvCxnSpPr/>
          <p:nvPr/>
        </p:nvCxnSpPr>
        <p:spPr>
          <a:xfrm>
            <a:off x="6324600" y="6098232"/>
            <a:ext cx="1219200" cy="0"/>
          </a:xfrm>
          <a:prstGeom prst="straightConnector1">
            <a:avLst/>
          </a:prstGeom>
          <a:ln w="76200" cap="sq">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40662" y="4150667"/>
            <a:ext cx="2667001" cy="461665"/>
          </a:xfrm>
          <a:prstGeom prst="rect">
            <a:avLst/>
          </a:prstGeom>
          <a:noFill/>
        </p:spPr>
        <p:txBody>
          <a:bodyPr wrap="square" rtlCol="0">
            <a:spAutoFit/>
          </a:bodyPr>
          <a:lstStyle/>
          <a:p>
            <a:r>
              <a:rPr lang="en-US" sz="2400" dirty="0">
                <a:effectLst>
                  <a:outerShdw blurRad="38100" dist="38100" dir="2700000" algn="tl">
                    <a:srgbClr val="000000"/>
                  </a:outerShdw>
                </a:effectLst>
              </a:rPr>
              <a:t>Taxa recovered</a:t>
            </a:r>
          </a:p>
        </p:txBody>
      </p:sp>
      <p:cxnSp>
        <p:nvCxnSpPr>
          <p:cNvPr id="12" name="Straight Arrow Connector 11"/>
          <p:cNvCxnSpPr/>
          <p:nvPr/>
        </p:nvCxnSpPr>
        <p:spPr>
          <a:xfrm flipV="1">
            <a:off x="1010056" y="1981200"/>
            <a:ext cx="0" cy="1283777"/>
          </a:xfrm>
          <a:prstGeom prst="straightConnector1">
            <a:avLst/>
          </a:prstGeom>
          <a:ln w="76200" cap="sq">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76200" y="153988"/>
            <a:ext cx="9067800" cy="1219200"/>
          </a:xfrm>
          <a:noFill/>
        </p:spPr>
        <p:txBody>
          <a:bodyPr/>
          <a:lstStyle/>
          <a:p>
            <a:r>
              <a:rPr lang="en-US" sz="4000" dirty="0" smtClean="0"/>
              <a:t>IDAS was used to harmonization </a:t>
            </a:r>
            <a:br>
              <a:rPr lang="en-US" sz="4000" dirty="0" smtClean="0"/>
            </a:br>
            <a:r>
              <a:rPr lang="en-US" sz="4000" dirty="0" smtClean="0"/>
              <a:t>data across </a:t>
            </a:r>
            <a:r>
              <a:rPr lang="en-US" sz="4000" dirty="0"/>
              <a:t>sources</a:t>
            </a:r>
          </a:p>
        </p:txBody>
      </p:sp>
      <p:sp>
        <p:nvSpPr>
          <p:cNvPr id="463875" name="Rectangle 3"/>
          <p:cNvSpPr>
            <a:spLocks noChangeArrowheads="1"/>
          </p:cNvSpPr>
          <p:nvPr/>
        </p:nvSpPr>
        <p:spPr bwMode="auto">
          <a:xfrm>
            <a:off x="609600" y="1601788"/>
            <a:ext cx="7924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7" name="Content Placeholder 8"/>
          <p:cNvSpPr>
            <a:spLocks noGrp="1"/>
          </p:cNvSpPr>
          <p:nvPr>
            <p:ph idx="1"/>
          </p:nvPr>
        </p:nvSpPr>
        <p:spPr>
          <a:xfrm>
            <a:off x="457200" y="1905000"/>
            <a:ext cx="8229600" cy="4419600"/>
          </a:xfrm>
        </p:spPr>
        <p:txBody>
          <a:bodyPr>
            <a:normAutofit fontScale="92500"/>
          </a:bodyPr>
          <a:lstStyle/>
          <a:p>
            <a:r>
              <a:rPr lang="en-US" dirty="0" smtClean="0"/>
              <a:t>Taxonomic </a:t>
            </a:r>
            <a:r>
              <a:rPr lang="en-US" dirty="0"/>
              <a:t>harmonization….</a:t>
            </a:r>
          </a:p>
          <a:p>
            <a:pPr lvl="1"/>
            <a:r>
              <a:rPr lang="en-US" dirty="0"/>
              <a:t>Liberal (DHL): retains differences in taxonomic resolution within major taxonomic groups</a:t>
            </a:r>
          </a:p>
          <a:p>
            <a:pPr lvl="1"/>
            <a:r>
              <a:rPr lang="en-US" dirty="0"/>
              <a:t>Conservative (DHC): maximizes comparability of taxonomic resolution within major taxonomic groups</a:t>
            </a:r>
          </a:p>
          <a:p>
            <a:r>
              <a:rPr lang="en-US" dirty="0" smtClean="0"/>
              <a:t>Fixed </a:t>
            </a:r>
            <a:r>
              <a:rPr lang="en-US" dirty="0"/>
              <a:t>count subsampling….</a:t>
            </a:r>
          </a:p>
          <a:p>
            <a:pPr lvl="1"/>
            <a:r>
              <a:rPr lang="en-US" dirty="0"/>
              <a:t>Reduce data to common 100-count subsample</a:t>
            </a:r>
          </a:p>
          <a:p>
            <a:pPr lvl="1"/>
            <a:r>
              <a:rPr lang="en-US" dirty="0"/>
              <a:t>25, 100-count subsamples</a:t>
            </a:r>
          </a:p>
        </p:txBody>
      </p:sp>
    </p:spTree>
    <p:extLst>
      <p:ext uri="{BB962C8B-B14F-4D97-AF65-F5344CB8AC3E}">
        <p14:creationId xmlns:p14="http://schemas.microsoft.com/office/powerpoint/2010/main" val="28238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04800" y="76200"/>
            <a:ext cx="8458200" cy="1066800"/>
          </a:xfrm>
          <a:noFill/>
        </p:spPr>
        <p:txBody>
          <a:bodyPr/>
          <a:lstStyle/>
          <a:p>
            <a:r>
              <a:rPr lang="en-US" sz="4000" dirty="0"/>
              <a:t>Taxonomic Harmonization Example:</a:t>
            </a:r>
            <a:br>
              <a:rPr lang="en-US" sz="4000" dirty="0"/>
            </a:br>
            <a:r>
              <a:rPr lang="en-US" sz="4000" dirty="0"/>
              <a:t>Liberal vs. Conservative</a:t>
            </a:r>
          </a:p>
        </p:txBody>
      </p:sp>
      <p:sp>
        <p:nvSpPr>
          <p:cNvPr id="8" name="Rectangle 3"/>
          <p:cNvSpPr>
            <a:spLocks noChangeArrowheads="1"/>
          </p:cNvSpPr>
          <p:nvPr/>
        </p:nvSpPr>
        <p:spPr bwMode="auto">
          <a:xfrm>
            <a:off x="510540" y="1371600"/>
            <a:ext cx="804672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77869464"/>
              </p:ext>
            </p:extLst>
          </p:nvPr>
        </p:nvGraphicFramePr>
        <p:xfrm>
          <a:off x="701040" y="1600200"/>
          <a:ext cx="7665720" cy="4768429"/>
        </p:xfrm>
        <a:graphic>
          <a:graphicData uri="http://schemas.openxmlformats.org/drawingml/2006/table">
            <a:tbl>
              <a:tblPr>
                <a:tableStyleId>{5C22544A-7EE6-4342-B048-85BDC9FD1C3A}</a:tableStyleId>
              </a:tblPr>
              <a:tblGrid>
                <a:gridCol w="1494396"/>
                <a:gridCol w="2057108"/>
                <a:gridCol w="2057108"/>
                <a:gridCol w="2057108"/>
              </a:tblGrid>
              <a:tr h="363635">
                <a:tc>
                  <a:txBody>
                    <a:bodyPr/>
                    <a:lstStyle/>
                    <a:p>
                      <a:pPr algn="l" fontAlgn="b"/>
                      <a:endParaRPr lang="en-US" sz="2400" b="1" i="0" u="none" strike="noStrike" dirty="0">
                        <a:solidFill>
                          <a:srgbClr val="FFFF00"/>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400" b="1" baseline="0" dirty="0" smtClean="0">
                          <a:solidFill>
                            <a:srgbClr val="FFFF00"/>
                          </a:solidFill>
                          <a:effectLst>
                            <a:outerShdw blurRad="38100" dist="38100" dir="2700000" algn="tl">
                              <a:srgbClr val="000000"/>
                            </a:outerShdw>
                          </a:effectLst>
                          <a:latin typeface="+mj-lt"/>
                          <a:ea typeface="+mj-ea"/>
                          <a:cs typeface="+mj-cs"/>
                        </a:rPr>
                        <a:t>Raw</a:t>
                      </a:r>
                      <a:endParaRPr lang="en-US" sz="2400" b="1"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400" b="1" baseline="0" dirty="0" smtClean="0">
                          <a:solidFill>
                            <a:srgbClr val="FFFF00"/>
                          </a:solidFill>
                          <a:effectLst>
                            <a:outerShdw blurRad="38100" dist="38100" dir="2700000" algn="tl">
                              <a:srgbClr val="000000"/>
                            </a:outerShdw>
                          </a:effectLst>
                          <a:latin typeface="+mj-lt"/>
                          <a:ea typeface="+mj-ea"/>
                          <a:cs typeface="+mj-cs"/>
                        </a:rPr>
                        <a:t>Liberal</a:t>
                      </a:r>
                      <a:endParaRPr lang="en-US" sz="2400" b="1"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400" b="1" baseline="0" dirty="0" smtClean="0">
                          <a:solidFill>
                            <a:srgbClr val="FFFF00"/>
                          </a:solidFill>
                          <a:effectLst>
                            <a:outerShdw blurRad="38100" dist="38100" dir="2700000" algn="tl">
                              <a:srgbClr val="000000"/>
                            </a:outerShdw>
                          </a:effectLst>
                          <a:latin typeface="+mj-lt"/>
                          <a:ea typeface="+mj-ea"/>
                          <a:cs typeface="+mj-cs"/>
                        </a:rPr>
                        <a:t>Conservative</a:t>
                      </a:r>
                      <a:endParaRPr lang="en-US" sz="2400" b="1"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96">
                <a:tc gridSpan="2">
                  <a:txBody>
                    <a:bodyPr/>
                    <a:lstStyle/>
                    <a:p>
                      <a:pPr algn="l" fontAlgn="b"/>
                      <a:r>
                        <a:rPr lang="en-US" sz="1400" kern="1200" dirty="0" smtClean="0">
                          <a:solidFill>
                            <a:schemeClr val="tx1"/>
                          </a:solidFill>
                          <a:effectLst>
                            <a:outerShdw blurRad="38100" dist="38100" dir="2700000" algn="tl">
                              <a:srgbClr val="000000"/>
                            </a:outerShdw>
                          </a:effectLst>
                          <a:latin typeface="+mn-lt"/>
                          <a:ea typeface="+mn-ea"/>
                          <a:cs typeface="+mn-cs"/>
                        </a:rPr>
                        <a:t>NON-INSECTS</a:t>
                      </a:r>
                      <a:endParaRPr lang="en-US" sz="1400" kern="1200" dirty="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796">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NEMATA</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DROP</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DROP</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COPEPODA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DROP</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DROP</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gridSpan="2">
                  <a:txBody>
                    <a:bodyPr/>
                    <a:lstStyle/>
                    <a:p>
                      <a:pPr marL="0" algn="l" defTabSz="914400" rtl="0" eaLnBrk="1" fontAlgn="b" latinLnBrk="0" hangingPunct="1"/>
                      <a:r>
                        <a:rPr lang="en-US" sz="1400" kern="1200" dirty="0" smtClean="0">
                          <a:solidFill>
                            <a:schemeClr val="tx1"/>
                          </a:solidFill>
                          <a:effectLst>
                            <a:outerShdw blurRad="38100" dist="38100" dir="2700000" algn="tl">
                              <a:srgbClr val="000000"/>
                            </a:outerShdw>
                          </a:effectLst>
                          <a:latin typeface="+mn-lt"/>
                          <a:ea typeface="+mn-ea"/>
                          <a:cs typeface="+mn-cs"/>
                        </a:rPr>
                        <a:t>MAYFLIES</a:t>
                      </a:r>
                      <a:endParaRPr lang="en-US" sz="1400" kern="1200" dirty="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endParaRPr lang="en-US" sz="1400" kern="1200" dirty="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kern="1200" dirty="0" smtClean="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kern="1200" dirty="0" smtClean="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ATTENELLA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ATTENELLA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DANNELLA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DANNELLA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DRUNELLA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DRUNELLA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EPHEMERELLA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EURYLOPHELLA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EURYLOPHELLA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SERRATELLA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SERRATELLA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TELOGANOPSIS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a:solidFill>
                            <a:schemeClr val="tx1"/>
                          </a:solidFill>
                          <a:effectLst>
                            <a:outerShdw blurRad="38100" dist="38100" dir="2700000" algn="tl">
                              <a:srgbClr val="000000"/>
                            </a:outerShdw>
                          </a:effectLst>
                          <a:latin typeface="+mn-lt"/>
                          <a:ea typeface="+mn-ea"/>
                          <a:cs typeface="+mn-cs"/>
                        </a:rPr>
                        <a:t>TELOGANOPSIS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796">
                <a:tc>
                  <a:txBody>
                    <a:bodyPr/>
                    <a:lstStyle/>
                    <a:p>
                      <a:pPr algn="l" fontAlgn="b"/>
                      <a:endParaRPr lang="en-US" sz="1600" b="1"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smtClean="0">
                          <a:solidFill>
                            <a:schemeClr val="tx1"/>
                          </a:solidFill>
                          <a:effectLst>
                            <a:outerShdw blurRad="38100" dist="38100" dir="2700000" algn="tl">
                              <a:srgbClr val="000000"/>
                            </a:outerShdw>
                          </a:effectLst>
                          <a:latin typeface="+mn-lt"/>
                          <a:ea typeface="+mn-ea"/>
                          <a:cs typeface="+mn-cs"/>
                        </a:rPr>
                        <a:t>TIMPANOGA</a:t>
                      </a:r>
                      <a:endParaRPr lang="en-US" sz="1400" kern="1200" dirty="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smtClean="0">
                          <a:solidFill>
                            <a:schemeClr val="tx1"/>
                          </a:solidFill>
                          <a:effectLst>
                            <a:outerShdw blurRad="38100" dist="38100" dir="2700000" algn="tl">
                              <a:srgbClr val="000000"/>
                            </a:outerShdw>
                          </a:effectLst>
                          <a:latin typeface="+mn-lt"/>
                          <a:ea typeface="+mn-ea"/>
                          <a:cs typeface="+mn-cs"/>
                        </a:rPr>
                        <a:t>TIMPANOGA</a:t>
                      </a:r>
                      <a:endParaRPr lang="en-US" sz="1400" kern="1200" dirty="0">
                        <a:solidFill>
                          <a:schemeClr val="tx1"/>
                        </a:solidFill>
                        <a:effectLst>
                          <a:outerShdw blurRad="38100" dist="38100" dir="2700000" algn="tl">
                            <a:srgbClr val="000000"/>
                          </a:outerShdw>
                        </a:effectLst>
                        <a:latin typeface="+mn-lt"/>
                        <a:ea typeface="+mn-ea"/>
                        <a:cs typeface="+mn-cs"/>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400" kern="1200" dirty="0" smtClean="0">
                          <a:solidFill>
                            <a:schemeClr val="tx1"/>
                          </a:solidFill>
                          <a:effectLst>
                            <a:outerShdw blurRad="38100" dist="38100" dir="2700000" algn="tl">
                              <a:srgbClr val="000000"/>
                            </a:outerShdw>
                          </a:effectLst>
                          <a:latin typeface="+mn-lt"/>
                          <a:ea typeface="+mn-ea"/>
                          <a:cs typeface="+mn-cs"/>
                        </a:rPr>
                        <a:t>EPHEMERELLIDAE</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96">
                <a:tc>
                  <a:txBody>
                    <a:bodyPr/>
                    <a:lstStyle/>
                    <a:p>
                      <a:pPr marL="0" algn="l" defTabSz="914400" rtl="0" eaLnBrk="1" fontAlgn="b" latinLnBrk="0" hangingPunct="1"/>
                      <a:r>
                        <a:rPr lang="en-US" sz="1800" b="1" kern="1200" baseline="0" dirty="0" smtClean="0">
                          <a:solidFill>
                            <a:srgbClr val="FFFF00"/>
                          </a:solidFill>
                          <a:effectLst>
                            <a:outerShdw blurRad="38100" dist="38100" dir="2700000" algn="tl">
                              <a:srgbClr val="000000"/>
                            </a:outerShdw>
                          </a:effectLst>
                          <a:latin typeface="+mj-lt"/>
                          <a:ea typeface="+mj-ea"/>
                          <a:cs typeface="+mj-cs"/>
                        </a:rPr>
                        <a:t>TOTAL TAXA</a:t>
                      </a:r>
                      <a:endParaRPr lang="en-US" sz="1800" b="1" kern="1200"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kern="1200" baseline="0" dirty="0" smtClean="0">
                          <a:solidFill>
                            <a:srgbClr val="FFFF00"/>
                          </a:solidFill>
                          <a:effectLst>
                            <a:outerShdw blurRad="38100" dist="38100" dir="2700000" algn="tl">
                              <a:srgbClr val="000000"/>
                            </a:outerShdw>
                          </a:effectLst>
                          <a:latin typeface="+mj-lt"/>
                          <a:ea typeface="+mj-ea"/>
                          <a:cs typeface="+mj-cs"/>
                        </a:rPr>
                        <a:t>11</a:t>
                      </a:r>
                      <a:endParaRPr lang="en-US" sz="1800" b="1" kern="1200"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kern="1200" baseline="0" dirty="0" smtClean="0">
                          <a:solidFill>
                            <a:srgbClr val="FFFF00"/>
                          </a:solidFill>
                          <a:effectLst>
                            <a:outerShdw blurRad="38100" dist="38100" dir="2700000" algn="tl">
                              <a:srgbClr val="000000"/>
                            </a:outerShdw>
                          </a:effectLst>
                          <a:latin typeface="+mj-lt"/>
                          <a:ea typeface="+mj-ea"/>
                          <a:cs typeface="+mj-cs"/>
                        </a:rPr>
                        <a:t>9</a:t>
                      </a:r>
                      <a:endParaRPr lang="en-US" sz="1800" b="1" kern="1200"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kern="1200" baseline="0" dirty="0" smtClean="0">
                          <a:solidFill>
                            <a:srgbClr val="FFFF00"/>
                          </a:solidFill>
                          <a:effectLst>
                            <a:outerShdw blurRad="38100" dist="38100" dir="2700000" algn="tl">
                              <a:srgbClr val="000000"/>
                            </a:outerShdw>
                          </a:effectLst>
                          <a:latin typeface="+mj-lt"/>
                          <a:ea typeface="+mj-ea"/>
                          <a:cs typeface="+mj-cs"/>
                        </a:rPr>
                        <a:t>1</a:t>
                      </a:r>
                      <a:endParaRPr lang="en-US" sz="1800" b="1" kern="1200" baseline="0" dirty="0">
                        <a:solidFill>
                          <a:srgbClr val="FFFF00"/>
                        </a:solidFill>
                        <a:effectLst>
                          <a:outerShdw blurRad="38100" dist="38100" dir="2700000" algn="tl">
                            <a:srgbClr val="000000"/>
                          </a:outerShdw>
                        </a:effectLst>
                        <a:latin typeface="+mj-lt"/>
                        <a:ea typeface="+mj-ea"/>
                        <a:cs typeface="+mj-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149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76200" y="228600"/>
            <a:ext cx="9067800" cy="685800"/>
          </a:xfrm>
          <a:noFill/>
        </p:spPr>
        <p:txBody>
          <a:bodyPr/>
          <a:lstStyle/>
          <a:p>
            <a:r>
              <a:rPr lang="en-US" sz="4000" dirty="0" smtClean="0"/>
              <a:t>Summary</a:t>
            </a:r>
            <a:endParaRPr lang="en-US" sz="4000" dirty="0"/>
          </a:p>
        </p:txBody>
      </p:sp>
      <p:sp>
        <p:nvSpPr>
          <p:cNvPr id="463875" name="Rectangle 3"/>
          <p:cNvSpPr>
            <a:spLocks noChangeArrowheads="1"/>
          </p:cNvSpPr>
          <p:nvPr/>
        </p:nvSpPr>
        <p:spPr bwMode="auto">
          <a:xfrm>
            <a:off x="762000" y="1144588"/>
            <a:ext cx="768096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
        <p:nvSpPr>
          <p:cNvPr id="2" name="Content Placeholder 1"/>
          <p:cNvSpPr>
            <a:spLocks noGrp="1"/>
          </p:cNvSpPr>
          <p:nvPr>
            <p:ph idx="1"/>
          </p:nvPr>
        </p:nvSpPr>
        <p:spPr>
          <a:xfrm>
            <a:off x="609600" y="1447800"/>
            <a:ext cx="8229600" cy="5638800"/>
          </a:xfrm>
        </p:spPr>
        <p:txBody>
          <a:bodyPr/>
          <a:lstStyle/>
          <a:p>
            <a:r>
              <a:rPr lang="en-US" sz="2600" dirty="0"/>
              <a:t>Data from different sources require modification before they can be combined:</a:t>
            </a:r>
          </a:p>
          <a:p>
            <a:pPr lvl="3">
              <a:buClr>
                <a:schemeClr val="tx2"/>
              </a:buClr>
              <a:buSzPct val="150000"/>
              <a:buFont typeface="Arial" pitchFamily="34" charset="0"/>
              <a:buChar char="•"/>
            </a:pPr>
            <a:r>
              <a:rPr lang="en-US" sz="2600" dirty="0"/>
              <a:t>Harmonization of taxonomy</a:t>
            </a:r>
          </a:p>
          <a:p>
            <a:pPr lvl="3">
              <a:buClr>
                <a:schemeClr val="tx2"/>
              </a:buClr>
              <a:buSzPct val="150000"/>
              <a:buFont typeface="Arial" pitchFamily="34" charset="0"/>
              <a:buChar char="•"/>
            </a:pPr>
            <a:r>
              <a:rPr lang="en-US" sz="2600" dirty="0"/>
              <a:t>Comparability of subsample </a:t>
            </a:r>
            <a:r>
              <a:rPr lang="en-US" sz="2600" dirty="0" smtClean="0"/>
              <a:t>sizes</a:t>
            </a:r>
          </a:p>
          <a:p>
            <a:r>
              <a:rPr lang="en-US" sz="2600" dirty="0"/>
              <a:t>Failure to modify data from different sources can lead to incomparable assemblages and misleading </a:t>
            </a:r>
            <a:r>
              <a:rPr lang="en-US" sz="2600" dirty="0" smtClean="0"/>
              <a:t>results, especially for metrics based on Richness. </a:t>
            </a:r>
            <a:endParaRPr lang="en-US" sz="2600" dirty="0"/>
          </a:p>
          <a:p>
            <a:r>
              <a:rPr lang="en-US" sz="2600" dirty="0"/>
              <a:t>Next step is to see how differences in metrics affect response to environmental factors –factors such as flow, LU, </a:t>
            </a:r>
            <a:r>
              <a:rPr lang="en-US" sz="2600" dirty="0" err="1"/>
              <a:t>physio</a:t>
            </a:r>
            <a:r>
              <a:rPr lang="en-US" sz="2600" dirty="0"/>
              <a:t>, &amp; climate that affect the distribution of organisms</a:t>
            </a:r>
            <a:r>
              <a:rPr lang="en-US" sz="2600" dirty="0" smtClean="0"/>
              <a:t>.</a:t>
            </a:r>
          </a:p>
          <a:p>
            <a:endParaRPr lang="en-US" sz="2800" dirty="0"/>
          </a:p>
        </p:txBody>
      </p:sp>
    </p:spTree>
    <p:extLst>
      <p:ext uri="{BB962C8B-B14F-4D97-AF65-F5344CB8AC3E}">
        <p14:creationId xmlns:p14="http://schemas.microsoft.com/office/powerpoint/2010/main" val="7778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500"/>
                                        <p:tgtEl>
                                          <p:spTgt spid="4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icture1"/>
          <p:cNvPicPr>
            <a:picLocks noChangeAspect="1" noChangeArrowheads="1"/>
          </p:cNvPicPr>
          <p:nvPr/>
        </p:nvPicPr>
        <p:blipFill>
          <a:blip r:embed="rId3" cstate="print"/>
          <a:srcRect/>
          <a:stretch>
            <a:fillRect/>
          </a:stretch>
        </p:blipFill>
        <p:spPr bwMode="auto">
          <a:xfrm>
            <a:off x="-19050" y="-158750"/>
            <a:ext cx="9163050" cy="7016750"/>
          </a:xfrm>
          <a:prstGeom prst="rect">
            <a:avLst/>
          </a:prstGeom>
          <a:noFill/>
          <a:ln w="9525">
            <a:noFill/>
            <a:miter lim="800000"/>
            <a:headEnd/>
            <a:tailEnd/>
          </a:ln>
        </p:spPr>
      </p:pic>
      <p:sp>
        <p:nvSpPr>
          <p:cNvPr id="548866" name="Rectangle 2"/>
          <p:cNvSpPr>
            <a:spLocks noGrp="1" noChangeArrowheads="1"/>
          </p:cNvSpPr>
          <p:nvPr>
            <p:ph type="title"/>
          </p:nvPr>
        </p:nvSpPr>
        <p:spPr>
          <a:xfrm>
            <a:off x="990600" y="-76200"/>
            <a:ext cx="6934200" cy="685800"/>
          </a:xfrm>
        </p:spPr>
        <p:txBody>
          <a:bodyPr/>
          <a:lstStyle/>
          <a:p>
            <a:r>
              <a:rPr lang="en-US" sz="4800" dirty="0"/>
              <a:t>Presentation Overview</a:t>
            </a:r>
          </a:p>
        </p:txBody>
      </p:sp>
      <p:sp>
        <p:nvSpPr>
          <p:cNvPr id="548868" name="Rectangle 4"/>
          <p:cNvSpPr>
            <a:spLocks noChangeArrowheads="1"/>
          </p:cNvSpPr>
          <p:nvPr/>
        </p:nvSpPr>
        <p:spPr bwMode="auto">
          <a:xfrm>
            <a:off x="852488" y="8397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algn="ctr" eaLnBrk="0" fontAlgn="base" hangingPunct="0">
              <a:spcBef>
                <a:spcPct val="0"/>
              </a:spcBef>
              <a:spcAft>
                <a:spcPct val="0"/>
              </a:spcAft>
            </a:pPr>
            <a:endParaRPr lang="en-US" sz="3600" b="1">
              <a:solidFill>
                <a:srgbClr val="FFFF00"/>
              </a:solidFill>
            </a:endParaRPr>
          </a:p>
        </p:txBody>
      </p:sp>
      <p:sp>
        <p:nvSpPr>
          <p:cNvPr id="548869" name="Rectangle 5"/>
          <p:cNvSpPr>
            <a:spLocks noChangeArrowheads="1"/>
          </p:cNvSpPr>
          <p:nvPr/>
        </p:nvSpPr>
        <p:spPr bwMode="auto">
          <a:xfrm>
            <a:off x="723900" y="1066800"/>
            <a:ext cx="7962900" cy="5410200"/>
          </a:xfrm>
          <a:prstGeom prst="rect">
            <a:avLst/>
          </a:prstGeom>
          <a:noFill/>
          <a:ln w="9525">
            <a:noFill/>
            <a:miter lim="800000"/>
            <a:headEnd/>
            <a:tailEnd/>
          </a:ln>
          <a:effectLst/>
        </p:spPr>
        <p:txBody>
          <a:bodyPr/>
          <a:lstStyle/>
          <a:p>
            <a:pPr marL="341313" indent="-341313" fontAlgn="base">
              <a:lnSpc>
                <a:spcPct val="120000"/>
              </a:lnSpc>
              <a:spcBef>
                <a:spcPct val="20000"/>
              </a:spcBef>
              <a:spcAft>
                <a:spcPct val="0"/>
              </a:spcAft>
              <a:buClr>
                <a:srgbClr val="FFFF00"/>
              </a:buClr>
              <a:buSzPct val="80000"/>
              <a:buFont typeface="Wingdings" pitchFamily="2" charset="2"/>
              <a:buChar char="Ø"/>
            </a:pPr>
            <a:r>
              <a:rPr lang="en-US" sz="2600" dirty="0">
                <a:solidFill>
                  <a:srgbClr val="FFFFFF"/>
                </a:solidFill>
                <a:effectLst>
                  <a:outerShdw blurRad="38100" dist="38100" dir="2700000" algn="tl">
                    <a:srgbClr val="000000"/>
                  </a:outerShdw>
                </a:effectLst>
              </a:rPr>
              <a:t>Classifying natural flow regimes at the continental scale</a:t>
            </a:r>
          </a:p>
          <a:p>
            <a:pPr marL="341313" indent="-341313" fontAlgn="base">
              <a:lnSpc>
                <a:spcPct val="120000"/>
              </a:lnSpc>
              <a:spcBef>
                <a:spcPct val="20000"/>
              </a:spcBef>
              <a:spcAft>
                <a:spcPct val="0"/>
              </a:spcAft>
              <a:buClr>
                <a:srgbClr val="FFFF00"/>
              </a:buClr>
              <a:buSzPct val="80000"/>
              <a:buFont typeface="Wingdings" pitchFamily="2" charset="2"/>
              <a:buChar char="Ø"/>
            </a:pPr>
            <a:r>
              <a:rPr lang="en-US" sz="2600" dirty="0" smtClean="0">
                <a:solidFill>
                  <a:srgbClr val="FFFFFF"/>
                </a:solidFill>
                <a:effectLst>
                  <a:outerShdw blurRad="38100" dist="38100" dir="2700000" algn="tl">
                    <a:srgbClr val="000000"/>
                  </a:outerShdw>
                </a:effectLst>
              </a:rPr>
              <a:t>Combining ecological data </a:t>
            </a:r>
            <a:r>
              <a:rPr lang="en-US" sz="2600" dirty="0">
                <a:solidFill>
                  <a:srgbClr val="FFFFFF"/>
                </a:solidFill>
                <a:effectLst>
                  <a:outerShdw blurRad="38100" dist="38100" dir="2700000" algn="tl">
                    <a:srgbClr val="000000"/>
                  </a:outerShdw>
                </a:effectLst>
              </a:rPr>
              <a:t>from multiple agencies – the effects of data </a:t>
            </a:r>
            <a:r>
              <a:rPr lang="en-US" sz="2600" dirty="0" smtClean="0">
                <a:solidFill>
                  <a:srgbClr val="FFFFFF"/>
                </a:solidFill>
                <a:effectLst>
                  <a:outerShdw blurRad="38100" dist="38100" dir="2700000" algn="tl">
                    <a:srgbClr val="000000"/>
                  </a:outerShdw>
                </a:effectLst>
              </a:rPr>
              <a:t>preparation </a:t>
            </a:r>
            <a:endParaRPr lang="en-US" sz="2600" dirty="0">
              <a:solidFill>
                <a:srgbClr val="FFFFFF"/>
              </a:solidFill>
              <a:effectLst>
                <a:outerShdw blurRad="38100" dist="38100" dir="2700000" algn="tl">
                  <a:srgbClr val="000000"/>
                </a:outerShdw>
              </a:effectLst>
            </a:endParaRPr>
          </a:p>
          <a:p>
            <a:pPr marL="341313" indent="-341313" fontAlgn="base">
              <a:lnSpc>
                <a:spcPct val="120000"/>
              </a:lnSpc>
              <a:spcBef>
                <a:spcPct val="20000"/>
              </a:spcBef>
              <a:spcAft>
                <a:spcPct val="0"/>
              </a:spcAft>
              <a:buClr>
                <a:srgbClr val="FFFF00"/>
              </a:buClr>
              <a:buSzPct val="80000"/>
              <a:buFont typeface="Wingdings" pitchFamily="2" charset="2"/>
              <a:buChar char="Ø"/>
            </a:pPr>
            <a:r>
              <a:rPr lang="en-US" sz="2600" dirty="0" smtClean="0">
                <a:solidFill>
                  <a:srgbClr val="FFFFFF"/>
                </a:solidFill>
                <a:effectLst>
                  <a:outerShdw blurRad="38100" dist="38100" dir="2700000" algn="tl">
                    <a:srgbClr val="000000"/>
                  </a:outerShdw>
                </a:effectLst>
              </a:rPr>
              <a:t>Hydrological </a:t>
            </a:r>
            <a:r>
              <a:rPr lang="en-US" sz="2600" dirty="0">
                <a:solidFill>
                  <a:srgbClr val="FFFFFF"/>
                </a:solidFill>
                <a:effectLst>
                  <a:outerShdw blurRad="38100" dist="38100" dir="2700000" algn="tl">
                    <a:srgbClr val="000000"/>
                  </a:outerShdw>
                </a:effectLst>
              </a:rPr>
              <a:t>modeling for flow-ecology science in the </a:t>
            </a:r>
            <a:r>
              <a:rPr lang="en-US" sz="2600" dirty="0" smtClean="0">
                <a:solidFill>
                  <a:srgbClr val="FFFFFF"/>
                </a:solidFill>
                <a:effectLst>
                  <a:outerShdw blurRad="38100" dist="38100" dir="2700000" algn="tl">
                    <a:srgbClr val="000000"/>
                  </a:outerShdw>
                </a:effectLst>
              </a:rPr>
              <a:t>Southeastern US</a:t>
            </a:r>
          </a:p>
          <a:p>
            <a:pPr marL="341313" indent="-341313" fontAlgn="base">
              <a:lnSpc>
                <a:spcPct val="120000"/>
              </a:lnSpc>
              <a:spcBef>
                <a:spcPct val="20000"/>
              </a:spcBef>
              <a:spcAft>
                <a:spcPct val="0"/>
              </a:spcAft>
              <a:buClr>
                <a:srgbClr val="FFFF00"/>
              </a:buClr>
              <a:buSzPct val="80000"/>
              <a:buFont typeface="Wingdings" pitchFamily="2" charset="2"/>
              <a:buChar char="Ø"/>
            </a:pPr>
            <a:r>
              <a:rPr lang="en-US" sz="2600" dirty="0" err="1">
                <a:solidFill>
                  <a:srgbClr val="FFFFFF"/>
                </a:solidFill>
                <a:effectLst>
                  <a:outerShdw blurRad="38100" dist="38100" dir="2700000" algn="tl">
                    <a:srgbClr val="000000"/>
                  </a:outerShdw>
                </a:effectLst>
              </a:rPr>
              <a:t>EflowStats</a:t>
            </a:r>
            <a:r>
              <a:rPr lang="en-US" sz="2600" dirty="0">
                <a:solidFill>
                  <a:srgbClr val="FFFFFF"/>
                </a:solidFill>
                <a:effectLst>
                  <a:outerShdw blurRad="38100" dist="38100" dir="2700000" algn="tl">
                    <a:srgbClr val="000000"/>
                  </a:outerShdw>
                </a:effectLst>
              </a:rPr>
              <a:t>: an R package to compute ecologically-relevant </a:t>
            </a:r>
            <a:r>
              <a:rPr lang="en-US" sz="2600" dirty="0" err="1">
                <a:solidFill>
                  <a:srgbClr val="FFFFFF"/>
                </a:solidFill>
                <a:effectLst>
                  <a:outerShdw blurRad="38100" dist="38100" dir="2700000" algn="tl">
                    <a:srgbClr val="000000"/>
                  </a:outerShdw>
                </a:effectLst>
              </a:rPr>
              <a:t>streamflow</a:t>
            </a:r>
            <a:r>
              <a:rPr lang="en-US" sz="2600" dirty="0">
                <a:solidFill>
                  <a:srgbClr val="FFFFFF"/>
                </a:solidFill>
                <a:effectLst>
                  <a:outerShdw blurRad="38100" dist="38100" dir="2700000" algn="tl">
                    <a:srgbClr val="000000"/>
                  </a:outerShdw>
                </a:effectLst>
              </a:rPr>
              <a:t> statistics </a:t>
            </a:r>
          </a:p>
          <a:p>
            <a:pPr marL="341313" indent="-341313" fontAlgn="base">
              <a:lnSpc>
                <a:spcPct val="120000"/>
              </a:lnSpc>
              <a:spcBef>
                <a:spcPct val="20000"/>
              </a:spcBef>
              <a:spcAft>
                <a:spcPct val="0"/>
              </a:spcAft>
              <a:buClr>
                <a:srgbClr val="FFFF00"/>
              </a:buClr>
              <a:buSzPct val="80000"/>
              <a:buFont typeface="Wingdings" pitchFamily="2" charset="2"/>
              <a:buChar char="Ø"/>
            </a:pPr>
            <a:r>
              <a:rPr lang="en-US" sz="2600" dirty="0" smtClean="0">
                <a:solidFill>
                  <a:srgbClr val="FFFFFF"/>
                </a:solidFill>
                <a:effectLst>
                  <a:outerShdw blurRad="38100" dist="38100" dir="2700000" algn="tl">
                    <a:srgbClr val="000000"/>
                  </a:outerShdw>
                </a:effectLst>
              </a:rPr>
              <a:t>USGS-BOR </a:t>
            </a:r>
            <a:r>
              <a:rPr lang="en-US" sz="2600" dirty="0" err="1" smtClean="0">
                <a:solidFill>
                  <a:srgbClr val="FFFFFF"/>
                </a:solidFill>
                <a:effectLst>
                  <a:outerShdw blurRad="38100" dist="38100" dir="2700000" algn="tl">
                    <a:srgbClr val="000000"/>
                  </a:outerShdw>
                </a:effectLst>
              </a:rPr>
              <a:t>Eflows</a:t>
            </a:r>
            <a:r>
              <a:rPr lang="en-US" sz="2600" dirty="0" smtClean="0">
                <a:solidFill>
                  <a:srgbClr val="FFFFFF"/>
                </a:solidFill>
                <a:effectLst>
                  <a:outerShdw blurRad="38100" dist="38100" dir="2700000" algn="tl">
                    <a:srgbClr val="000000"/>
                  </a:outerShdw>
                </a:effectLst>
              </a:rPr>
              <a:t> Symposium, JASM 2014, Portland Oregon</a:t>
            </a:r>
          </a:p>
        </p:txBody>
      </p:sp>
      <p:sp>
        <p:nvSpPr>
          <p:cNvPr id="548872" name="Rectangle 8"/>
          <p:cNvSpPr>
            <a:spLocks noChangeArrowheads="1"/>
          </p:cNvSpPr>
          <p:nvPr/>
        </p:nvSpPr>
        <p:spPr bwMode="auto">
          <a:xfrm>
            <a:off x="876300" y="2443162"/>
            <a:ext cx="8229600" cy="685800"/>
          </a:xfrm>
          <a:prstGeom prst="rect">
            <a:avLst/>
          </a:prstGeom>
          <a:noFill/>
          <a:ln w="9525">
            <a:noFill/>
            <a:miter lim="800000"/>
            <a:headEnd/>
            <a:tailEnd/>
          </a:ln>
          <a:effectLst/>
        </p:spPr>
        <p:txBody>
          <a:bodyPr/>
          <a:lstStyle/>
          <a:p>
            <a:pPr marL="341313" indent="-341313" fontAlgn="base">
              <a:lnSpc>
                <a:spcPct val="120000"/>
              </a:lnSpc>
              <a:buClr>
                <a:srgbClr val="FFFF00"/>
              </a:buClr>
              <a:buSzPct val="80000"/>
              <a:buFont typeface="Wingdings" pitchFamily="2" charset="2"/>
              <a:buChar char="Ø"/>
            </a:pPr>
            <a:endParaRPr lang="en-US" sz="3200" dirty="0" smtClean="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1482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48868"/>
                                        </p:tgtEl>
                                        <p:attrNameLst>
                                          <p:attrName>style.visibility</p:attrName>
                                        </p:attrNameLst>
                                      </p:cBhvr>
                                      <p:to>
                                        <p:strVal val="visible"/>
                                      </p:to>
                                    </p:set>
                                    <p:animEffect transition="in" filter="strips(downRight)">
                                      <p:cBhvr>
                                        <p:cTn id="7" dur="500"/>
                                        <p:tgtEl>
                                          <p:spTgt spid="5488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48869"/>
                                        </p:tgtEl>
                                        <p:attrNameLst>
                                          <p:attrName>style.visibility</p:attrName>
                                        </p:attrNameLst>
                                      </p:cBhvr>
                                      <p:to>
                                        <p:strVal val="visible"/>
                                      </p:to>
                                    </p:set>
                                    <p:anim calcmode="lin" valueType="num">
                                      <p:cBhvr additive="base">
                                        <p:cTn id="11" dur="500" fill="hold"/>
                                        <p:tgtEl>
                                          <p:spTgt spid="548869"/>
                                        </p:tgtEl>
                                        <p:attrNameLst>
                                          <p:attrName>ppt_x</p:attrName>
                                        </p:attrNameLst>
                                      </p:cBhvr>
                                      <p:tavLst>
                                        <p:tav tm="0">
                                          <p:val>
                                            <p:strVal val="#ppt_x"/>
                                          </p:val>
                                        </p:tav>
                                        <p:tav tm="100000">
                                          <p:val>
                                            <p:strVal val="#ppt_x"/>
                                          </p:val>
                                        </p:tav>
                                      </p:tavLst>
                                    </p:anim>
                                    <p:anim calcmode="lin" valueType="num">
                                      <p:cBhvr additive="base">
                                        <p:cTn id="12" dur="500" fill="hold"/>
                                        <p:tgtEl>
                                          <p:spTgt spid="5488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548872"/>
                                        </p:tgtEl>
                                        <p:attrNameLst>
                                          <p:attrName>style.visibility</p:attrName>
                                        </p:attrNameLst>
                                      </p:cBhvr>
                                      <p:to>
                                        <p:strVal val="visible"/>
                                      </p:to>
                                    </p:set>
                                    <p:anim calcmode="lin" valueType="num">
                                      <p:cBhvr additive="base">
                                        <p:cTn id="17" dur="500" fill="hold"/>
                                        <p:tgtEl>
                                          <p:spTgt spid="548872"/>
                                        </p:tgtEl>
                                        <p:attrNameLst>
                                          <p:attrName>ppt_x</p:attrName>
                                        </p:attrNameLst>
                                      </p:cBhvr>
                                      <p:tavLst>
                                        <p:tav tm="0">
                                          <p:val>
                                            <p:strVal val="#ppt_x"/>
                                          </p:val>
                                        </p:tav>
                                        <p:tav tm="100000">
                                          <p:val>
                                            <p:strVal val="#ppt_x"/>
                                          </p:val>
                                        </p:tav>
                                      </p:tavLst>
                                    </p:anim>
                                    <p:anim calcmode="lin" valueType="num">
                                      <p:cBhvr additive="base">
                                        <p:cTn id="18" dur="500" fill="hold"/>
                                        <p:tgtEl>
                                          <p:spTgt spid="548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8" grpId="0" animBg="1"/>
      <p:bldP spid="548869" grpId="0"/>
      <p:bldP spid="5488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7"/>
            <a:ext cx="9169668" cy="816591"/>
          </a:xfrm>
        </p:spPr>
        <p:txBody>
          <a:bodyPr/>
          <a:lstStyle/>
          <a:p>
            <a:pPr algn="ctr"/>
            <a:r>
              <a:rPr lang="en-US" sz="4800" kern="1200" dirty="0" smtClean="0">
                <a:effectLst>
                  <a:outerShdw blurRad="38100" dist="38100" dir="2700000" algn="ctr" rotWithShape="0">
                    <a:srgbClr val="000000"/>
                  </a:outerShdw>
                </a:effectLst>
              </a:rPr>
              <a:t>Products</a:t>
            </a:r>
          </a:p>
        </p:txBody>
      </p:sp>
      <p:sp>
        <p:nvSpPr>
          <p:cNvPr id="5" name="Content Placeholder 2"/>
          <p:cNvSpPr txBox="1">
            <a:spLocks/>
          </p:cNvSpPr>
          <p:nvPr/>
        </p:nvSpPr>
        <p:spPr bwMode="auto">
          <a:xfrm>
            <a:off x="450984" y="1498959"/>
            <a:ext cx="8159616" cy="21586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spcBef>
                <a:spcPts val="0"/>
              </a:spcBef>
              <a:spcAft>
                <a:spcPts val="1200"/>
              </a:spcAft>
              <a:buClr>
                <a:srgbClr val="FFFF00"/>
              </a:buClr>
              <a:buSzPct val="80000"/>
              <a:defRPr/>
            </a:pPr>
            <a:r>
              <a:rPr lang="en-US" sz="2800" dirty="0" smtClean="0">
                <a:solidFill>
                  <a:srgbClr val="FFFF99"/>
                </a:solidFill>
                <a:effectLst>
                  <a:outerShdw blurRad="38100" dist="38100" dir="2700000" algn="ctr" rotWithShape="0">
                    <a:srgbClr val="000000"/>
                  </a:outerShdw>
                </a:effectLst>
                <a:latin typeface="Arial"/>
              </a:rPr>
              <a:t>Journal Article describing how data from multiple States (e.g., PA, NY, NJ, DE) and Federal (US EPA, USGS, NPS) agencies are combined to produce comparable data for ecological flow studies. </a:t>
            </a:r>
            <a:endParaRPr lang="en-US" sz="2800" b="0" dirty="0">
              <a:solidFill>
                <a:srgbClr val="000000"/>
              </a:solidFill>
              <a:effectLst>
                <a:outerShdw blurRad="571500" dist="50800" dir="5400000" sx="3000" sy="3000" algn="ctr" rotWithShape="0">
                  <a:srgbClr val="000000">
                    <a:alpha val="0"/>
                  </a:srgbClr>
                </a:outerShdw>
              </a:effectLst>
              <a:latin typeface="Arial" pitchFamily="34" charset="0"/>
            </a:endParaRPr>
          </a:p>
        </p:txBody>
      </p:sp>
      <p:sp>
        <p:nvSpPr>
          <p:cNvPr id="4" name="Rectangle 3"/>
          <p:cNvSpPr/>
          <p:nvPr/>
        </p:nvSpPr>
        <p:spPr>
          <a:xfrm>
            <a:off x="450984" y="3962400"/>
            <a:ext cx="8140076" cy="2308324"/>
          </a:xfrm>
          <a:prstGeom prst="rect">
            <a:avLst/>
          </a:prstGeom>
        </p:spPr>
        <p:txBody>
          <a:bodyPr wrap="square">
            <a:spAutoFit/>
          </a:bodyPr>
          <a:lstStyle/>
          <a:p>
            <a:pPr algn="l">
              <a:spcAft>
                <a:spcPts val="1200"/>
              </a:spcAft>
              <a:buSzPct val="80000"/>
            </a:pPr>
            <a:r>
              <a:rPr lang="en-US" sz="2400" dirty="0" smtClean="0">
                <a:solidFill>
                  <a:srgbClr val="FFFFFF"/>
                </a:solidFill>
                <a:effectLst>
                  <a:outerShdw blurRad="38100" dist="38100" dir="2700000" algn="tl">
                    <a:srgbClr val="000000"/>
                  </a:outerShdw>
                </a:effectLst>
                <a:latin typeface="Arial" pitchFamily="34" charset="0"/>
              </a:rPr>
              <a:t>This paper, focuses on DRB invertebrate data, will address issues related to harmonization of taxonomy and simulation of fixed count sub-sampling and their effects on data content and comparability. (Authors – Jonathan Kennen &amp; Tom </a:t>
            </a:r>
            <a:r>
              <a:rPr lang="en-US" sz="2400" dirty="0" err="1" smtClean="0">
                <a:solidFill>
                  <a:srgbClr val="FFFFFF"/>
                </a:solidFill>
                <a:effectLst>
                  <a:outerShdw blurRad="38100" dist="38100" dir="2700000" algn="tl">
                    <a:srgbClr val="000000"/>
                  </a:outerShdw>
                </a:effectLst>
                <a:latin typeface="Arial" pitchFamily="34" charset="0"/>
              </a:rPr>
              <a:t>Cuffney</a:t>
            </a:r>
            <a:r>
              <a:rPr lang="en-US" sz="2400" dirty="0" smtClean="0">
                <a:solidFill>
                  <a:srgbClr val="FFFFFF"/>
                </a:solidFill>
                <a:effectLst>
                  <a:outerShdw blurRad="38100" dist="38100" dir="2700000" algn="tl">
                    <a:srgbClr val="000000"/>
                  </a:outerShdw>
                </a:effectLst>
                <a:latin typeface="Arial" pitchFamily="34" charset="0"/>
              </a:rPr>
              <a:t>). Draft complete – pub expected spring 2015.</a:t>
            </a:r>
          </a:p>
        </p:txBody>
      </p:sp>
      <p:pic>
        <p:nvPicPr>
          <p:cNvPr id="6" name="Picture 2"/>
          <p:cNvPicPr>
            <a:picLocks noChangeAspect="1" noChangeArrowheads="1"/>
          </p:cNvPicPr>
          <p:nvPr/>
        </p:nvPicPr>
        <p:blipFill>
          <a:blip r:embed="rId3" cstate="print"/>
          <a:srcRect/>
          <a:stretch>
            <a:fillRect/>
          </a:stretch>
        </p:blipFill>
        <p:spPr bwMode="auto">
          <a:xfrm>
            <a:off x="655772" y="1096492"/>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12103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6"/>
            <a:ext cx="9184215" cy="68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16326"/>
            <a:ext cx="5330713" cy="447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7281" y="1828800"/>
            <a:ext cx="3043518" cy="3570208"/>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solidFill>
                  <a:srgbClr val="FFFFFF"/>
                </a:solidFill>
                <a:effectLst>
                  <a:outerShdw blurRad="38100" dist="38100" dir="2700000" algn="tl">
                    <a:srgbClr val="000000"/>
                  </a:outerShdw>
                </a:effectLst>
                <a:latin typeface="Arial" pitchFamily="34" charset="0"/>
              </a:rPr>
              <a:t>Evaluate and compare models across the Southeast</a:t>
            </a:r>
          </a:p>
          <a:p>
            <a:pPr marL="285750" indent="-285750">
              <a:spcAft>
                <a:spcPts val="1200"/>
              </a:spcAft>
              <a:buFont typeface="Arial" panose="020B0604020202020204" pitchFamily="34" charset="0"/>
              <a:buChar char="•"/>
            </a:pPr>
            <a:r>
              <a:rPr lang="en-US" sz="2400" dirty="0">
                <a:solidFill>
                  <a:srgbClr val="FFFFFF"/>
                </a:solidFill>
                <a:effectLst>
                  <a:outerShdw blurRad="38100" dist="38100" dir="2700000" algn="tl">
                    <a:srgbClr val="000000"/>
                  </a:outerShdw>
                </a:effectLst>
                <a:latin typeface="Arial" pitchFamily="34" charset="0"/>
              </a:rPr>
              <a:t>Pilot study in NC for regional flow-ecology modeling and global change impacts</a:t>
            </a:r>
          </a:p>
        </p:txBody>
      </p:sp>
      <p:sp>
        <p:nvSpPr>
          <p:cNvPr id="4" name="Rectangle 3"/>
          <p:cNvSpPr/>
          <p:nvPr/>
        </p:nvSpPr>
        <p:spPr>
          <a:xfrm>
            <a:off x="4180390" y="6126779"/>
            <a:ext cx="4644913" cy="707886"/>
          </a:xfrm>
          <a:prstGeom prst="rect">
            <a:avLst/>
          </a:prstGeom>
        </p:spPr>
        <p:txBody>
          <a:bodyPr wrap="square">
            <a:spAutoFit/>
          </a:bodyPr>
          <a:lstStyle/>
          <a:p>
            <a:r>
              <a:rPr lang="en-US" sz="2000" dirty="0">
                <a:solidFill>
                  <a:srgbClr val="FFFFFF"/>
                </a:solidFill>
                <a:effectLst>
                  <a:outerShdw blurRad="38100" dist="38100" dir="2700000" algn="tl">
                    <a:srgbClr val="000000"/>
                  </a:outerShdw>
                </a:effectLst>
                <a:latin typeface="Arial" pitchFamily="34" charset="0"/>
              </a:rPr>
              <a:t>http://home.doi.gov/csc/southeast/science.cfm</a:t>
            </a:r>
          </a:p>
        </p:txBody>
      </p:sp>
      <p:sp>
        <p:nvSpPr>
          <p:cNvPr id="6" name="Rectangle 5"/>
          <p:cNvSpPr/>
          <p:nvPr/>
        </p:nvSpPr>
        <p:spPr>
          <a:xfrm>
            <a:off x="0" y="76200"/>
            <a:ext cx="9144000" cy="1323439"/>
          </a:xfrm>
          <a:prstGeom prst="rect">
            <a:avLst/>
          </a:prstGeom>
        </p:spPr>
        <p:txBody>
          <a:bodyPr wrap="square">
            <a:spAutoFit/>
          </a:bodyPr>
          <a:lstStyle/>
          <a:p>
            <a:pPr algn="ctr"/>
            <a:r>
              <a:rPr lang="en-US" sz="4000" dirty="0">
                <a:effectLst>
                  <a:outerShdw blurRad="38100" dist="38100" dir="2700000" algn="tl">
                    <a:srgbClr val="000000"/>
                  </a:outerShdw>
                </a:effectLst>
                <a:latin typeface="+mj-lt"/>
                <a:ea typeface="+mj-ea"/>
                <a:cs typeface="+mj-cs"/>
              </a:rPr>
              <a:t>Hydrological Modeling for Flow-Ecology Science in the Southeastern U.S.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2" y="5708086"/>
            <a:ext cx="3124200" cy="387401"/>
          </a:xfrm>
          <a:prstGeom prst="rect">
            <a:avLst/>
          </a:prstGeom>
          <a:ln>
            <a:noFill/>
          </a:ln>
        </p:spPr>
      </p:pic>
      <p:sp>
        <p:nvSpPr>
          <p:cNvPr id="7" name="Rectangle 12"/>
          <p:cNvSpPr>
            <a:spLocks noChangeArrowheads="1"/>
          </p:cNvSpPr>
          <p:nvPr/>
        </p:nvSpPr>
        <p:spPr bwMode="auto">
          <a:xfrm>
            <a:off x="533399" y="1371600"/>
            <a:ext cx="8291903"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21927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1143000"/>
            <a:ext cx="43434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381000" y="208853"/>
            <a:ext cx="8305800" cy="62934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dirty="0" smtClean="0">
                <a:solidFill>
                  <a:srgbClr val="FFFFFF"/>
                </a:solidFill>
                <a:effectLst>
                  <a:outerShdw blurRad="38100" dist="38100" dir="2700000" algn="tl">
                    <a:srgbClr val="000000"/>
                  </a:outerShdw>
                </a:effectLst>
                <a:latin typeface="Arial" pitchFamily="34" charset="0"/>
              </a:rPr>
              <a:t>The </a:t>
            </a:r>
            <a:r>
              <a:rPr lang="en-US" sz="3000" dirty="0" err="1" smtClean="0">
                <a:solidFill>
                  <a:srgbClr val="FFFFFF"/>
                </a:solidFill>
                <a:effectLst>
                  <a:outerShdw blurRad="38100" dist="38100" dir="2700000" algn="tl">
                    <a:srgbClr val="000000"/>
                  </a:outerShdw>
                </a:effectLst>
                <a:latin typeface="Arial" pitchFamily="34" charset="0"/>
              </a:rPr>
              <a:t>WaSSI</a:t>
            </a:r>
            <a:r>
              <a:rPr lang="en-US" sz="3000" dirty="0" smtClean="0">
                <a:solidFill>
                  <a:srgbClr val="FFFFFF"/>
                </a:solidFill>
                <a:effectLst>
                  <a:outerShdw blurRad="38100" dist="38100" dir="2700000" algn="tl">
                    <a:srgbClr val="000000"/>
                  </a:outerShdw>
                </a:effectLst>
                <a:latin typeface="Arial" pitchFamily="34" charset="0"/>
              </a:rPr>
              <a:t> (Water Supply Stress Index) Model</a:t>
            </a:r>
            <a:endParaRPr lang="en-US" sz="3000" dirty="0">
              <a:solidFill>
                <a:srgbClr val="FFFFFF"/>
              </a:solidFill>
              <a:effectLst>
                <a:outerShdw blurRad="38100" dist="38100" dir="2700000" algn="tl">
                  <a:srgbClr val="000000"/>
                </a:outerShdw>
              </a:effectLst>
              <a:latin typeface="Arial" pitchFamily="34" charset="0"/>
            </a:endParaRPr>
          </a:p>
        </p:txBody>
      </p:sp>
      <p:pic>
        <p:nvPicPr>
          <p:cNvPr id="26" name="Picture 2"/>
          <p:cNvPicPr>
            <a:picLocks noChangeAspect="1" noChangeArrowheads="1"/>
          </p:cNvPicPr>
          <p:nvPr/>
        </p:nvPicPr>
        <p:blipFill>
          <a:blip r:embed="rId3" cstate="print"/>
          <a:srcRect/>
          <a:stretch>
            <a:fillRect/>
          </a:stretch>
        </p:blipFill>
        <p:spPr bwMode="auto">
          <a:xfrm>
            <a:off x="609600" y="1295400"/>
            <a:ext cx="3830159" cy="244560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600200" y="3962400"/>
            <a:ext cx="3000375" cy="2057400"/>
          </a:xfrm>
          <a:prstGeom prst="rect">
            <a:avLst/>
          </a:prstGeom>
          <a:noFill/>
          <a:ln w="9525">
            <a:noFill/>
            <a:miter lim="800000"/>
            <a:headEnd/>
            <a:tailEnd/>
          </a:ln>
          <a:effectLst/>
        </p:spPr>
      </p:pic>
      <p:pic>
        <p:nvPicPr>
          <p:cNvPr id="20" name="Picture 2"/>
          <p:cNvPicPr>
            <a:picLocks noChangeAspect="1" noChangeArrowheads="1"/>
          </p:cNvPicPr>
          <p:nvPr/>
        </p:nvPicPr>
        <p:blipFill>
          <a:blip r:embed="rId5" cstate="print"/>
          <a:srcRect/>
          <a:stretch>
            <a:fillRect/>
          </a:stretch>
        </p:blipFill>
        <p:spPr bwMode="auto">
          <a:xfrm>
            <a:off x="609600" y="3048000"/>
            <a:ext cx="1582737" cy="1746592"/>
          </a:xfrm>
          <a:prstGeom prst="rect">
            <a:avLst/>
          </a:prstGeom>
          <a:noFill/>
          <a:ln w="9525">
            <a:noFill/>
            <a:miter lim="800000"/>
            <a:headEnd/>
            <a:tailEnd/>
          </a:ln>
          <a:effectLst/>
        </p:spPr>
      </p:pic>
      <p:sp>
        <p:nvSpPr>
          <p:cNvPr id="31" name="TextBox 30"/>
          <p:cNvSpPr txBox="1"/>
          <p:nvPr/>
        </p:nvSpPr>
        <p:spPr>
          <a:xfrm>
            <a:off x="580231" y="4813092"/>
            <a:ext cx="820736" cy="523220"/>
          </a:xfrm>
          <a:prstGeom prst="rect">
            <a:avLst/>
          </a:prstGeom>
          <a:noFill/>
        </p:spPr>
        <p:txBody>
          <a:bodyPr wrap="square" rtlCol="0">
            <a:spAutoFit/>
          </a:bodyPr>
          <a:lstStyle/>
          <a:p>
            <a:r>
              <a:rPr lang="en-US" sz="1400" dirty="0" smtClean="0"/>
              <a:t>HUC8 /</a:t>
            </a:r>
          </a:p>
          <a:p>
            <a:r>
              <a:rPr lang="en-US" sz="1400" dirty="0" smtClean="0"/>
              <a:t>HUC12</a:t>
            </a:r>
            <a:endParaRPr lang="en-US" sz="1400" dirty="0"/>
          </a:p>
        </p:txBody>
      </p:sp>
      <p:cxnSp>
        <p:nvCxnSpPr>
          <p:cNvPr id="33" name="Straight Arrow Connector 32"/>
          <p:cNvCxnSpPr/>
          <p:nvPr/>
        </p:nvCxnSpPr>
        <p:spPr>
          <a:xfrm rot="16200000" flipH="1">
            <a:off x="1600200" y="4038600"/>
            <a:ext cx="838200" cy="838200"/>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1600200" y="2743200"/>
            <a:ext cx="990600" cy="838200"/>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1219200"/>
            <a:ext cx="4343400" cy="5262979"/>
          </a:xfrm>
          <a:prstGeom prst="rect">
            <a:avLst/>
          </a:prstGeom>
        </p:spPr>
        <p:txBody>
          <a:bodyPr wrap="square">
            <a:spAutoFit/>
          </a:bodyPr>
          <a:lstStyle/>
          <a:p>
            <a:pPr algn="ctr"/>
            <a:r>
              <a:rPr lang="en-US" sz="2000" dirty="0" err="1">
                <a:solidFill>
                  <a:srgbClr val="FFFFFF"/>
                </a:solidFill>
                <a:effectLst>
                  <a:outerShdw blurRad="38100" dist="38100" dir="2700000" algn="tl">
                    <a:srgbClr val="000000"/>
                  </a:outerShdw>
                </a:effectLst>
                <a:latin typeface="Arial" pitchFamily="34" charset="0"/>
              </a:rPr>
              <a:t>WaSSI</a:t>
            </a:r>
            <a:r>
              <a:rPr lang="en-US" sz="2000" dirty="0">
                <a:solidFill>
                  <a:srgbClr val="FFFFFF"/>
                </a:solidFill>
                <a:effectLst>
                  <a:outerShdw blurRad="38100" dist="38100" dir="2700000" algn="tl">
                    <a:srgbClr val="000000"/>
                  </a:outerShdw>
                </a:effectLst>
                <a:latin typeface="Arial" pitchFamily="34" charset="0"/>
              </a:rPr>
              <a:t> was developed by the Forest Service </a:t>
            </a:r>
            <a:r>
              <a:rPr lang="en-US" sz="2000" dirty="0" smtClean="0">
                <a:solidFill>
                  <a:srgbClr val="FFFFFF"/>
                </a:solidFill>
                <a:effectLst>
                  <a:outerShdw blurRad="38100" dist="38100" dir="2700000" algn="tl">
                    <a:srgbClr val="000000"/>
                  </a:outerShdw>
                </a:effectLst>
                <a:latin typeface="Arial" pitchFamily="34" charset="0"/>
              </a:rPr>
              <a:t>to </a:t>
            </a:r>
            <a:r>
              <a:rPr lang="en-US" sz="2000" dirty="0">
                <a:solidFill>
                  <a:srgbClr val="FFFFFF"/>
                </a:solidFill>
                <a:effectLst>
                  <a:outerShdw blurRad="38100" dist="38100" dir="2700000" algn="tl">
                    <a:srgbClr val="000000"/>
                  </a:outerShdw>
                </a:effectLst>
                <a:latin typeface="Arial" pitchFamily="34" charset="0"/>
              </a:rPr>
              <a:t>evaluate the impact of </a:t>
            </a:r>
            <a:r>
              <a:rPr lang="en-US" sz="2000" dirty="0" smtClean="0">
                <a:solidFill>
                  <a:srgbClr val="FFFFFF"/>
                </a:solidFill>
                <a:effectLst>
                  <a:outerShdw blurRad="38100" dist="38100" dir="2700000" algn="tl">
                    <a:srgbClr val="000000"/>
                  </a:outerShdw>
                </a:effectLst>
                <a:latin typeface="Arial" pitchFamily="34" charset="0"/>
              </a:rPr>
              <a:t>climate </a:t>
            </a:r>
            <a:r>
              <a:rPr lang="en-US" sz="2000" dirty="0">
                <a:solidFill>
                  <a:srgbClr val="FFFFFF"/>
                </a:solidFill>
                <a:effectLst>
                  <a:outerShdw blurRad="38100" dist="38100" dir="2700000" algn="tl">
                    <a:srgbClr val="000000"/>
                  </a:outerShdw>
                </a:effectLst>
                <a:latin typeface="Arial" pitchFamily="34" charset="0"/>
              </a:rPr>
              <a:t>change on water supply and </a:t>
            </a:r>
            <a:r>
              <a:rPr lang="en-US" sz="2000" dirty="0" smtClean="0">
                <a:solidFill>
                  <a:srgbClr val="FFFFFF"/>
                </a:solidFill>
                <a:effectLst>
                  <a:outerShdw blurRad="38100" dist="38100" dir="2700000" algn="tl">
                    <a:srgbClr val="000000"/>
                  </a:outerShdw>
                </a:effectLst>
                <a:latin typeface="Arial" pitchFamily="34" charset="0"/>
              </a:rPr>
              <a:t>demand and ecosystem productivity</a:t>
            </a:r>
          </a:p>
          <a:p>
            <a:pPr algn="ctr"/>
            <a:endParaRPr lang="en-US" sz="1200" dirty="0">
              <a:solidFill>
                <a:srgbClr val="FFFFFF"/>
              </a:solidFill>
              <a:effectLst>
                <a:outerShdw blurRad="38100" dist="38100" dir="2700000" algn="tl">
                  <a:srgbClr val="000000"/>
                </a:outerShdw>
              </a:effectLst>
              <a:latin typeface="Arial" pitchFamily="34" charset="0"/>
            </a:endParaRPr>
          </a:p>
          <a:p>
            <a:pPr algn="ctr"/>
            <a:r>
              <a:rPr lang="en-US" sz="2000" dirty="0" smtClean="0">
                <a:solidFill>
                  <a:srgbClr val="FFFFFF"/>
                </a:solidFill>
                <a:effectLst>
                  <a:outerShdw blurRad="38100" dist="38100" dir="2700000" algn="tl">
                    <a:srgbClr val="000000"/>
                  </a:outerShdw>
                </a:effectLst>
                <a:latin typeface="Arial" pitchFamily="34" charset="0"/>
              </a:rPr>
              <a:t> </a:t>
            </a:r>
            <a:r>
              <a:rPr lang="en-US" sz="2000" dirty="0">
                <a:solidFill>
                  <a:srgbClr val="FFFFFF"/>
                </a:solidFill>
                <a:effectLst>
                  <a:outerShdw blurRad="38100" dist="38100" dir="2700000" algn="tl">
                    <a:srgbClr val="000000"/>
                  </a:outerShdw>
                </a:effectLst>
                <a:latin typeface="Arial" pitchFamily="34" charset="0"/>
              </a:rPr>
              <a:t>Water Accounting </a:t>
            </a:r>
            <a:r>
              <a:rPr lang="en-US" sz="2000" dirty="0" smtClean="0">
                <a:solidFill>
                  <a:srgbClr val="FFFFFF"/>
                </a:solidFill>
                <a:effectLst>
                  <a:outerShdw blurRad="38100" dist="38100" dir="2700000" algn="tl">
                    <a:srgbClr val="000000"/>
                  </a:outerShdw>
                </a:effectLst>
                <a:latin typeface="Arial" pitchFamily="34" charset="0"/>
              </a:rPr>
              <a:t>Model (monthly)</a:t>
            </a:r>
            <a:endParaRPr lang="en-US" sz="2000" dirty="0">
              <a:solidFill>
                <a:srgbClr val="FFFFFF"/>
              </a:solidFill>
              <a:effectLst>
                <a:outerShdw blurRad="38100" dist="38100" dir="2700000" algn="tl">
                  <a:srgbClr val="000000"/>
                </a:outerShdw>
              </a:effectLst>
              <a:latin typeface="Arial" pitchFamily="34" charset="0"/>
            </a:endParaRPr>
          </a:p>
          <a:p>
            <a:pPr algn="ctr"/>
            <a:r>
              <a:rPr lang="en-US" sz="2000" dirty="0" smtClean="0">
                <a:solidFill>
                  <a:srgbClr val="FFFFFF"/>
                </a:solidFill>
                <a:effectLst>
                  <a:outerShdw blurRad="38100" dist="38100" dir="2700000" algn="tl">
                    <a:srgbClr val="000000"/>
                  </a:outerShdw>
                </a:effectLst>
                <a:latin typeface="Arial" pitchFamily="34" charset="0"/>
              </a:rPr>
              <a:t>Evapotranspiration</a:t>
            </a:r>
            <a:endParaRPr lang="en-US" sz="2000" dirty="0">
              <a:solidFill>
                <a:srgbClr val="FFFFFF"/>
              </a:solidFill>
              <a:effectLst>
                <a:outerShdw blurRad="38100" dist="38100" dir="2700000" algn="tl">
                  <a:srgbClr val="000000"/>
                </a:outerShdw>
              </a:effectLst>
              <a:latin typeface="Arial" pitchFamily="34" charset="0"/>
            </a:endParaRPr>
          </a:p>
          <a:p>
            <a:pPr algn="ctr"/>
            <a:r>
              <a:rPr lang="en-US" sz="2000" dirty="0">
                <a:solidFill>
                  <a:srgbClr val="FFFFFF"/>
                </a:solidFill>
                <a:effectLst>
                  <a:outerShdw blurRad="38100" dist="38100" dir="2700000" algn="tl">
                    <a:srgbClr val="000000"/>
                  </a:outerShdw>
                </a:effectLst>
                <a:latin typeface="Arial" pitchFamily="34" charset="0"/>
              </a:rPr>
              <a:t>ET=f(PET, PPT, LAI</a:t>
            </a:r>
            <a:r>
              <a:rPr lang="en-US" sz="2000" dirty="0" smtClean="0">
                <a:solidFill>
                  <a:srgbClr val="FFFFFF"/>
                </a:solidFill>
                <a:effectLst>
                  <a:outerShdw blurRad="38100" dist="38100" dir="2700000" algn="tl">
                    <a:srgbClr val="000000"/>
                  </a:outerShdw>
                </a:effectLst>
                <a:latin typeface="Arial" pitchFamily="34" charset="0"/>
              </a:rPr>
              <a:t>)</a:t>
            </a:r>
            <a:endParaRPr lang="en-US" sz="1200" dirty="0">
              <a:solidFill>
                <a:srgbClr val="FFFFFF"/>
              </a:solidFill>
              <a:effectLst>
                <a:outerShdw blurRad="38100" dist="38100" dir="2700000" algn="tl">
                  <a:srgbClr val="000000"/>
                </a:outerShdw>
              </a:effectLst>
              <a:latin typeface="Arial" pitchFamily="34" charset="0"/>
            </a:endParaRPr>
          </a:p>
          <a:p>
            <a:pPr algn="ctr"/>
            <a:r>
              <a:rPr lang="en-US" sz="2000" dirty="0" smtClean="0">
                <a:solidFill>
                  <a:srgbClr val="FFFFFF"/>
                </a:solidFill>
                <a:effectLst>
                  <a:outerShdw blurRad="38100" dist="38100" dir="2700000" algn="tl">
                    <a:srgbClr val="000000"/>
                  </a:outerShdw>
                </a:effectLst>
                <a:latin typeface="Arial" pitchFamily="34" charset="0"/>
              </a:rPr>
              <a:t>Soil </a:t>
            </a:r>
            <a:r>
              <a:rPr lang="en-US" sz="2000" dirty="0">
                <a:solidFill>
                  <a:srgbClr val="FFFFFF"/>
                </a:solidFill>
                <a:effectLst>
                  <a:outerShdw blurRad="38100" dist="38100" dir="2700000" algn="tl">
                    <a:srgbClr val="000000"/>
                  </a:outerShdw>
                </a:effectLst>
                <a:latin typeface="Arial" pitchFamily="34" charset="0"/>
              </a:rPr>
              <a:t>moisture and runoff</a:t>
            </a:r>
          </a:p>
          <a:p>
            <a:pPr algn="ctr"/>
            <a:r>
              <a:rPr lang="en-US" sz="2000" dirty="0" smtClean="0">
                <a:solidFill>
                  <a:srgbClr val="FFFFFF"/>
                </a:solidFill>
                <a:effectLst>
                  <a:outerShdw blurRad="38100" dist="38100" dir="2700000" algn="tl">
                    <a:srgbClr val="000000"/>
                  </a:outerShdw>
                </a:effectLst>
                <a:latin typeface="Arial" pitchFamily="34" charset="0"/>
              </a:rPr>
              <a:t>NOAA</a:t>
            </a:r>
            <a:r>
              <a:rPr lang="en-US" sz="2000" dirty="0">
                <a:solidFill>
                  <a:srgbClr val="FFFFFF"/>
                </a:solidFill>
                <a:effectLst>
                  <a:outerShdw blurRad="38100" dist="38100" dir="2700000" algn="tl">
                    <a:srgbClr val="000000"/>
                  </a:outerShdw>
                </a:effectLst>
                <a:latin typeface="Arial" pitchFamily="34" charset="0"/>
              </a:rPr>
              <a:t>, National Weather Service</a:t>
            </a:r>
          </a:p>
          <a:p>
            <a:pPr algn="ctr"/>
            <a:endParaRPr lang="en-US" sz="1200" dirty="0">
              <a:solidFill>
                <a:srgbClr val="FFFFFF"/>
              </a:solidFill>
              <a:effectLst>
                <a:outerShdw blurRad="38100" dist="38100" dir="2700000" algn="tl">
                  <a:srgbClr val="000000"/>
                </a:outerShdw>
              </a:effectLst>
              <a:latin typeface="Arial" pitchFamily="34" charset="0"/>
            </a:endParaRPr>
          </a:p>
          <a:p>
            <a:pPr algn="ctr"/>
            <a:r>
              <a:rPr lang="en-US" sz="2000" dirty="0">
                <a:solidFill>
                  <a:srgbClr val="FFFFFF"/>
                </a:solidFill>
                <a:effectLst>
                  <a:outerShdw blurRad="38100" dist="38100" dir="2700000" algn="tl">
                    <a:srgbClr val="000000"/>
                  </a:outerShdw>
                </a:effectLst>
                <a:latin typeface="Arial" pitchFamily="34" charset="0"/>
              </a:rPr>
              <a:t>Water withdrawal and return</a:t>
            </a:r>
          </a:p>
          <a:p>
            <a:pPr algn="ctr"/>
            <a:r>
              <a:rPr lang="en-US" sz="2000" dirty="0">
                <a:solidFill>
                  <a:srgbClr val="FFFFFF"/>
                </a:solidFill>
                <a:effectLst>
                  <a:outerShdw blurRad="38100" dist="38100" dir="2700000" algn="tl">
                    <a:srgbClr val="000000"/>
                  </a:outerShdw>
                </a:effectLst>
                <a:latin typeface="Arial" pitchFamily="34" charset="0"/>
              </a:rPr>
              <a:t>Estimated water use in the U.S. by sector, adjusted for </a:t>
            </a:r>
            <a:r>
              <a:rPr lang="en-US" sz="2000" dirty="0" smtClean="0">
                <a:solidFill>
                  <a:srgbClr val="FFFFFF"/>
                </a:solidFill>
                <a:effectLst>
                  <a:outerShdw blurRad="38100" dist="38100" dir="2700000" algn="tl">
                    <a:srgbClr val="000000"/>
                  </a:outerShdw>
                </a:effectLst>
                <a:latin typeface="Arial" pitchFamily="34" charset="0"/>
              </a:rPr>
              <a:t>population</a:t>
            </a:r>
          </a:p>
          <a:p>
            <a:pPr algn="ctr"/>
            <a:endParaRPr lang="en-US" sz="1200" dirty="0" smtClean="0">
              <a:solidFill>
                <a:srgbClr val="FFFFFF"/>
              </a:solidFill>
              <a:effectLst>
                <a:outerShdw blurRad="38100" dist="38100" dir="2700000" algn="tl">
                  <a:srgbClr val="000000"/>
                </a:outerShdw>
              </a:effectLst>
              <a:latin typeface="Arial" pitchFamily="34" charset="0"/>
            </a:endParaRPr>
          </a:p>
          <a:p>
            <a:pPr algn="ctr"/>
            <a:r>
              <a:rPr lang="en-US" sz="2000" dirty="0" err="1" smtClean="0">
                <a:solidFill>
                  <a:srgbClr val="FFFFFF"/>
                </a:solidFill>
                <a:effectLst>
                  <a:outerShdw blurRad="38100" dist="38100" dir="2700000" algn="tl">
                    <a:srgbClr val="000000"/>
                  </a:outerShdw>
                </a:effectLst>
                <a:latin typeface="Arial" pitchFamily="34" charset="0"/>
              </a:rPr>
              <a:t>Streamflow</a:t>
            </a:r>
            <a:endParaRPr lang="en-US" sz="2000" dirty="0">
              <a:solidFill>
                <a:srgbClr val="FFFFFF"/>
              </a:solidFill>
              <a:effectLst>
                <a:outerShdw blurRad="38100" dist="38100" dir="2700000" algn="tl">
                  <a:srgbClr val="000000"/>
                </a:outerShdw>
              </a:effectLst>
              <a:latin typeface="Arial" pitchFamily="34" charset="0"/>
            </a:endParaRPr>
          </a:p>
          <a:p>
            <a:pPr algn="ctr"/>
            <a:r>
              <a:rPr lang="en-US" sz="2000" dirty="0" err="1">
                <a:solidFill>
                  <a:srgbClr val="FFFFFF"/>
                </a:solidFill>
                <a:effectLst>
                  <a:outerShdw blurRad="38100" dist="38100" dir="2700000" algn="tl">
                    <a:srgbClr val="000000"/>
                  </a:outerShdw>
                </a:effectLst>
                <a:latin typeface="Arial" pitchFamily="34" charset="0"/>
              </a:rPr>
              <a:t>Qout</a:t>
            </a:r>
            <a:r>
              <a:rPr lang="en-US" sz="2000" dirty="0">
                <a:solidFill>
                  <a:srgbClr val="FFFFFF"/>
                </a:solidFill>
                <a:effectLst>
                  <a:outerShdw blurRad="38100" dist="38100" dir="2700000" algn="tl">
                    <a:srgbClr val="000000"/>
                  </a:outerShdw>
                </a:effectLst>
                <a:latin typeface="Arial" pitchFamily="34" charset="0"/>
              </a:rPr>
              <a:t> = Qin + </a:t>
            </a:r>
            <a:r>
              <a:rPr lang="en-US" sz="2000" dirty="0" err="1">
                <a:solidFill>
                  <a:srgbClr val="FFFFFF"/>
                </a:solidFill>
                <a:effectLst>
                  <a:outerShdw blurRad="38100" dist="38100" dir="2700000" algn="tl">
                    <a:srgbClr val="000000"/>
                  </a:outerShdw>
                </a:effectLst>
                <a:latin typeface="Arial" pitchFamily="34" charset="0"/>
              </a:rPr>
              <a:t>Qgen</a:t>
            </a:r>
            <a:r>
              <a:rPr lang="en-US" sz="2000" dirty="0">
                <a:solidFill>
                  <a:srgbClr val="FFFFFF"/>
                </a:solidFill>
                <a:effectLst>
                  <a:outerShdw blurRad="38100" dist="38100" dir="2700000" algn="tl">
                    <a:srgbClr val="000000"/>
                  </a:outerShdw>
                </a:effectLst>
                <a:latin typeface="Arial" pitchFamily="34" charset="0"/>
              </a:rPr>
              <a:t> – WU</a:t>
            </a:r>
          </a:p>
          <a:p>
            <a:pPr algn="ctr"/>
            <a:r>
              <a:rPr lang="en-US" sz="2000" dirty="0">
                <a:solidFill>
                  <a:srgbClr val="FFFFFF"/>
                </a:solidFill>
                <a:effectLst>
                  <a:outerShdw blurRad="38100" dist="38100" dir="2700000" algn="tl">
                    <a:srgbClr val="000000"/>
                  </a:outerShdw>
                </a:effectLst>
                <a:latin typeface="Arial" pitchFamily="34" charset="0"/>
              </a:rPr>
              <a:t> Caldwell et al., HESS, 2012</a:t>
            </a:r>
          </a:p>
        </p:txBody>
      </p:sp>
      <p:sp>
        <p:nvSpPr>
          <p:cNvPr id="12" name="Rectangle 12"/>
          <p:cNvSpPr>
            <a:spLocks noChangeArrowheads="1"/>
          </p:cNvSpPr>
          <p:nvPr/>
        </p:nvSpPr>
        <p:spPr bwMode="auto">
          <a:xfrm>
            <a:off x="609599" y="990600"/>
            <a:ext cx="7924801"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34889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19891"/>
            <a:ext cx="7239000" cy="493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152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solidFill>
                  <a:schemeClr val="tx2"/>
                </a:solidFill>
                <a:effectLst>
                  <a:outerShdw blurRad="38100" dist="38100" dir="2700000" algn="ctr" rotWithShape="0">
                    <a:srgbClr val="000000"/>
                  </a:outerShdw>
                </a:effectLst>
              </a:rPr>
              <a:t>Climate and land cover change impacts on fish species richness in NC</a:t>
            </a:r>
            <a:endParaRPr lang="en-US" sz="3600" dirty="0">
              <a:solidFill>
                <a:schemeClr val="tx2"/>
              </a:solidFill>
              <a:effectLst>
                <a:outerShdw blurRad="38100" dist="38100" dir="2700000" algn="ctr" rotWithShape="0">
                  <a:srgbClr val="000000"/>
                </a:outerShdw>
              </a:effectLst>
            </a:endParaRPr>
          </a:p>
        </p:txBody>
      </p:sp>
      <p:sp>
        <p:nvSpPr>
          <p:cNvPr id="2" name="TextBox 1"/>
          <p:cNvSpPr txBox="1"/>
          <p:nvPr/>
        </p:nvSpPr>
        <p:spPr>
          <a:xfrm>
            <a:off x="1600200" y="4876800"/>
            <a:ext cx="1255472" cy="523220"/>
          </a:xfrm>
          <a:prstGeom prst="rect">
            <a:avLst/>
          </a:prstGeom>
          <a:noFill/>
          <a:ln>
            <a:solidFill>
              <a:schemeClr val="bg1">
                <a:lumMod val="50000"/>
              </a:schemeClr>
            </a:solidFill>
          </a:ln>
        </p:spPr>
        <p:txBody>
          <a:bodyPr wrap="none" rtlCol="0">
            <a:spAutoFit/>
          </a:bodyPr>
          <a:lstStyle/>
          <a:p>
            <a:r>
              <a:rPr lang="en-US" sz="2800" dirty="0" smtClean="0">
                <a:solidFill>
                  <a:schemeClr val="bg2"/>
                </a:solidFill>
              </a:rPr>
              <a:t>N=428</a:t>
            </a:r>
            <a:endParaRPr lang="en-US" sz="2800" dirty="0">
              <a:solidFill>
                <a:schemeClr val="bg2"/>
              </a:solidFill>
            </a:endParaRPr>
          </a:p>
        </p:txBody>
      </p:sp>
      <p:sp>
        <p:nvSpPr>
          <p:cNvPr id="8" name="Rectangle 12"/>
          <p:cNvSpPr>
            <a:spLocks noChangeArrowheads="1"/>
          </p:cNvSpPr>
          <p:nvPr/>
        </p:nvSpPr>
        <p:spPr bwMode="auto">
          <a:xfrm>
            <a:off x="609599" y="1373188"/>
            <a:ext cx="7924801"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18048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lvl="0" algn="l">
              <a:defRPr/>
            </a:pPr>
            <a:r>
              <a:rPr lang="en-US" sz="4800" kern="1200" dirty="0">
                <a:effectLst>
                  <a:outerShdw blurRad="38100" dist="38100" dir="2700000" algn="ctr" rotWithShape="0">
                    <a:srgbClr val="000000"/>
                  </a:outerShdw>
                </a:effectLst>
              </a:rPr>
              <a:t>Scenarios</a:t>
            </a:r>
          </a:p>
        </p:txBody>
      </p:sp>
      <p:sp>
        <p:nvSpPr>
          <p:cNvPr id="7" name="Content Placeholder 2"/>
          <p:cNvSpPr>
            <a:spLocks noGrp="1"/>
          </p:cNvSpPr>
          <p:nvPr/>
        </p:nvSpPr>
        <p:spPr>
          <a:xfrm>
            <a:off x="457200" y="10668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FFFF00"/>
                </a:solidFill>
              </a:rPr>
              <a:t>Historical (1991-2010)</a:t>
            </a:r>
          </a:p>
          <a:p>
            <a:pPr lvl="1"/>
            <a:r>
              <a:rPr lang="en-US" sz="2400" dirty="0">
                <a:solidFill>
                  <a:srgbClr val="FFFFFF"/>
                </a:solidFill>
                <a:effectLst>
                  <a:outerShdw blurRad="38100" dist="38100" dir="2700000" algn="tl">
                    <a:srgbClr val="000000"/>
                  </a:outerShdw>
                </a:effectLst>
                <a:latin typeface="Arial" pitchFamily="34" charset="0"/>
              </a:rPr>
              <a:t>Train flow-ecology models for 428 NC DWR fish sampling sites</a:t>
            </a:r>
          </a:p>
          <a:p>
            <a:pPr lvl="1"/>
            <a:r>
              <a:rPr lang="en-US" sz="2400" dirty="0">
                <a:solidFill>
                  <a:srgbClr val="FFFFFF"/>
                </a:solidFill>
                <a:effectLst>
                  <a:outerShdw blurRad="38100" dist="38100" dir="2700000" algn="tl">
                    <a:srgbClr val="000000"/>
                  </a:outerShdw>
                </a:effectLst>
                <a:latin typeface="Arial" pitchFamily="34" charset="0"/>
              </a:rPr>
              <a:t>Baseline </a:t>
            </a:r>
            <a:r>
              <a:rPr lang="en-US" sz="2400" dirty="0" err="1">
                <a:solidFill>
                  <a:srgbClr val="FFFFFF"/>
                </a:solidFill>
                <a:effectLst>
                  <a:outerShdw blurRad="38100" dist="38100" dir="2700000" algn="tl">
                    <a:srgbClr val="000000"/>
                  </a:outerShdw>
                </a:effectLst>
                <a:latin typeface="Arial" pitchFamily="34" charset="0"/>
              </a:rPr>
              <a:t>streamflow</a:t>
            </a:r>
            <a:r>
              <a:rPr lang="en-US" sz="2400" dirty="0">
                <a:solidFill>
                  <a:srgbClr val="FFFFFF"/>
                </a:solidFill>
                <a:effectLst>
                  <a:outerShdw blurRad="38100" dist="38100" dir="2700000" algn="tl">
                    <a:srgbClr val="000000"/>
                  </a:outerShdw>
                </a:effectLst>
                <a:latin typeface="Arial" pitchFamily="34" charset="0"/>
              </a:rPr>
              <a:t> for region</a:t>
            </a:r>
          </a:p>
          <a:p>
            <a:r>
              <a:rPr lang="en-US" sz="2400" dirty="0" smtClean="0">
                <a:solidFill>
                  <a:srgbClr val="FFFF00"/>
                </a:solidFill>
              </a:rPr>
              <a:t>Future </a:t>
            </a:r>
            <a:r>
              <a:rPr lang="en-US" sz="2400" dirty="0">
                <a:solidFill>
                  <a:srgbClr val="FFFF00"/>
                </a:solidFill>
              </a:rPr>
              <a:t>Climate </a:t>
            </a:r>
            <a:r>
              <a:rPr lang="en-US" sz="2400" dirty="0" smtClean="0">
                <a:solidFill>
                  <a:srgbClr val="FFFF00"/>
                </a:solidFill>
              </a:rPr>
              <a:t>(2041-2060)</a:t>
            </a:r>
          </a:p>
          <a:p>
            <a:pPr lvl="1"/>
            <a:r>
              <a:rPr lang="en-US" sz="2400" dirty="0">
                <a:solidFill>
                  <a:srgbClr val="FFFFFF"/>
                </a:solidFill>
                <a:effectLst>
                  <a:outerShdw blurRad="38100" dist="38100" dir="2700000" algn="tl">
                    <a:srgbClr val="000000"/>
                  </a:outerShdw>
                </a:effectLst>
                <a:latin typeface="Arial" pitchFamily="34" charset="0"/>
              </a:rPr>
              <a:t>NOAA GFDL CM2.0 for the A2 (high) emission scenario </a:t>
            </a:r>
          </a:p>
          <a:p>
            <a:r>
              <a:rPr lang="en-US" sz="2400" dirty="0" smtClean="0">
                <a:solidFill>
                  <a:srgbClr val="FFFF00"/>
                </a:solidFill>
              </a:rPr>
              <a:t>Future Impervious Cover (2060)</a:t>
            </a:r>
          </a:p>
          <a:p>
            <a:pPr lvl="1"/>
            <a:r>
              <a:rPr lang="en-US" sz="2400" dirty="0">
                <a:solidFill>
                  <a:srgbClr val="FFFFFF"/>
                </a:solidFill>
                <a:effectLst>
                  <a:outerShdw blurRad="38100" dist="38100" dir="2700000" algn="tl">
                    <a:srgbClr val="000000"/>
                  </a:outerShdw>
                </a:effectLst>
                <a:latin typeface="Arial" pitchFamily="34" charset="0"/>
              </a:rPr>
              <a:t>U.S. EPA Integrated Climate and Land Use Scenarios (ICLUS) for A2 </a:t>
            </a:r>
          </a:p>
          <a:p>
            <a:r>
              <a:rPr lang="en-US" sz="2400" dirty="0" smtClean="0">
                <a:solidFill>
                  <a:srgbClr val="FFFF00"/>
                </a:solidFill>
              </a:rPr>
              <a:t>Hypothetical Withdrawals</a:t>
            </a:r>
          </a:p>
          <a:p>
            <a:pPr lvl="1"/>
            <a:r>
              <a:rPr lang="en-US" sz="2400" dirty="0">
                <a:solidFill>
                  <a:srgbClr val="FFFFFF"/>
                </a:solidFill>
                <a:effectLst>
                  <a:outerShdw blurRad="38100" dist="38100" dir="2700000" algn="tl">
                    <a:srgbClr val="000000"/>
                  </a:outerShdw>
                </a:effectLst>
                <a:latin typeface="Arial" pitchFamily="34" charset="0"/>
              </a:rPr>
              <a:t>Subtract fixed percentages from the discharge at the outlet of each HUC12</a:t>
            </a:r>
          </a:p>
        </p:txBody>
      </p:sp>
      <p:sp>
        <p:nvSpPr>
          <p:cNvPr id="4" name="Rectangle 12"/>
          <p:cNvSpPr>
            <a:spLocks noChangeArrowheads="1"/>
          </p:cNvSpPr>
          <p:nvPr/>
        </p:nvSpPr>
        <p:spPr bwMode="auto">
          <a:xfrm>
            <a:off x="609599" y="914400"/>
            <a:ext cx="7924801"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18221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solidFill>
                  <a:schemeClr val="tx2"/>
                </a:solidFill>
                <a:effectLst>
                  <a:outerShdw blurRad="38100" dist="38100" dir="2700000" algn="ctr" rotWithShape="0">
                    <a:srgbClr val="000000"/>
                  </a:outerShdw>
                </a:effectLst>
              </a:rPr>
              <a:t>Developed boosted regression tree models predicting change in fish species richness in NC streams</a:t>
            </a:r>
            <a:endParaRPr lang="en-US" sz="3600" dirty="0">
              <a:solidFill>
                <a:schemeClr val="tx2"/>
              </a:solidFill>
              <a:effectLst>
                <a:outerShdw blurRad="38100" dist="38100" dir="2700000" algn="ctr" rotWithShape="0">
                  <a:srgbClr val="000000"/>
                </a:outerShdw>
              </a:effectLst>
            </a:endParaRPr>
          </a:p>
        </p:txBody>
      </p:sp>
      <p:sp>
        <p:nvSpPr>
          <p:cNvPr id="8" name="Rectangle 12"/>
          <p:cNvSpPr>
            <a:spLocks noChangeArrowheads="1"/>
          </p:cNvSpPr>
          <p:nvPr/>
        </p:nvSpPr>
        <p:spPr bwMode="auto">
          <a:xfrm>
            <a:off x="609599" y="1906588"/>
            <a:ext cx="7924801"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110"/>
          <a:stretch/>
        </p:blipFill>
        <p:spPr bwMode="auto">
          <a:xfrm>
            <a:off x="152400" y="2209800"/>
            <a:ext cx="598240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324600" y="2362200"/>
            <a:ext cx="2514600" cy="2554545"/>
          </a:xfrm>
          <a:prstGeom prst="rect">
            <a:avLst/>
          </a:prstGeom>
        </p:spPr>
        <p:txBody>
          <a:bodyPr wrap="square">
            <a:spAutoFit/>
          </a:bodyPr>
          <a:lstStyle/>
          <a:p>
            <a:r>
              <a:rPr lang="en-US" sz="2000" dirty="0" smtClean="0">
                <a:solidFill>
                  <a:srgbClr val="FFFFFF"/>
                </a:solidFill>
                <a:effectLst>
                  <a:outerShdw blurRad="38100" dist="38100" dir="2700000" algn="tl">
                    <a:srgbClr val="000000"/>
                  </a:outerShdw>
                </a:effectLst>
                <a:latin typeface="Arial" pitchFamily="34" charset="0"/>
              </a:rPr>
              <a:t>These BRT Partial dependency plots provide </a:t>
            </a:r>
            <a:r>
              <a:rPr lang="en-US" sz="2000" dirty="0">
                <a:solidFill>
                  <a:srgbClr val="FFFFFF"/>
                </a:solidFill>
                <a:effectLst>
                  <a:outerShdw blurRad="38100" dist="38100" dir="2700000" algn="tl">
                    <a:srgbClr val="000000"/>
                  </a:outerShdw>
                </a:effectLst>
                <a:latin typeface="Arial" pitchFamily="34" charset="0"/>
              </a:rPr>
              <a:t>a way to visualize the effect of a </a:t>
            </a:r>
            <a:r>
              <a:rPr lang="en-US" sz="2000" dirty="0" smtClean="0">
                <a:solidFill>
                  <a:srgbClr val="FFFFFF"/>
                </a:solidFill>
                <a:effectLst>
                  <a:outerShdw blurRad="38100" dist="38100" dir="2700000" algn="tl">
                    <a:srgbClr val="000000"/>
                  </a:outerShdw>
                </a:effectLst>
                <a:latin typeface="Arial" pitchFamily="34" charset="0"/>
              </a:rPr>
              <a:t>specific explanatory variable </a:t>
            </a:r>
            <a:r>
              <a:rPr lang="en-US" sz="2000" dirty="0">
                <a:solidFill>
                  <a:srgbClr val="FFFFFF"/>
                </a:solidFill>
                <a:effectLst>
                  <a:outerShdw blurRad="38100" dist="38100" dir="2700000" algn="tl">
                    <a:srgbClr val="000000"/>
                  </a:outerShdw>
                </a:effectLst>
                <a:latin typeface="Arial" pitchFamily="34" charset="0"/>
              </a:rPr>
              <a:t>on </a:t>
            </a:r>
            <a:r>
              <a:rPr lang="en-US" sz="2000" dirty="0" smtClean="0">
                <a:solidFill>
                  <a:srgbClr val="FFFFFF"/>
                </a:solidFill>
                <a:effectLst>
                  <a:outerShdw blurRad="38100" dist="38100" dir="2700000" algn="tl">
                    <a:srgbClr val="000000"/>
                  </a:outerShdw>
                </a:effectLst>
                <a:latin typeface="Arial" pitchFamily="34" charset="0"/>
              </a:rPr>
              <a:t>the response variable  </a:t>
            </a:r>
            <a:endParaRPr lang="en-US" sz="2000" dirty="0">
              <a:solidFill>
                <a:srgbClr val="FFFFFF"/>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97059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solidFill>
                  <a:schemeClr val="tx2"/>
                </a:solidFill>
                <a:effectLst>
                  <a:outerShdw blurRad="38100" dist="38100" dir="2700000" algn="ctr" rotWithShape="0">
                    <a:srgbClr val="000000"/>
                  </a:outerShdw>
                </a:effectLst>
              </a:rPr>
              <a:t>Identifying areas of greatest change (“hotspots”) in fish species richness.</a:t>
            </a:r>
            <a:endParaRPr lang="en-US" sz="3600" dirty="0">
              <a:solidFill>
                <a:schemeClr val="tx2"/>
              </a:solidFill>
              <a:effectLst>
                <a:outerShdw blurRad="38100" dist="38100" dir="2700000" algn="ctr" rotWithShape="0">
                  <a:srgbClr val="000000"/>
                </a:outerShdw>
              </a:effectLst>
            </a:endParaRPr>
          </a:p>
        </p:txBody>
      </p:sp>
      <p:sp>
        <p:nvSpPr>
          <p:cNvPr id="8" name="Rectangle 12"/>
          <p:cNvSpPr>
            <a:spLocks noChangeArrowheads="1"/>
          </p:cNvSpPr>
          <p:nvPr/>
        </p:nvSpPr>
        <p:spPr bwMode="auto">
          <a:xfrm>
            <a:off x="609599" y="1447800"/>
            <a:ext cx="7924801"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3547872" cy="255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4" y="3886200"/>
            <a:ext cx="3541776" cy="256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3048" y="6488668"/>
            <a:ext cx="3326552" cy="369332"/>
          </a:xfrm>
          <a:prstGeom prst="rect">
            <a:avLst/>
          </a:prstGeom>
        </p:spPr>
        <p:txBody>
          <a:bodyPr wrap="none">
            <a:spAutoFit/>
          </a:bodyPr>
          <a:lstStyle/>
          <a:p>
            <a:r>
              <a:rPr lang="en-US" dirty="0"/>
              <a:t>Projected Climate (2041-2060)</a:t>
            </a:r>
          </a:p>
        </p:txBody>
      </p:sp>
      <p:sp>
        <p:nvSpPr>
          <p:cNvPr id="3" name="Rectangle 2"/>
          <p:cNvSpPr/>
          <p:nvPr/>
        </p:nvSpPr>
        <p:spPr>
          <a:xfrm>
            <a:off x="5572441" y="6452616"/>
            <a:ext cx="1851789" cy="369332"/>
          </a:xfrm>
          <a:prstGeom prst="rect">
            <a:avLst/>
          </a:prstGeom>
        </p:spPr>
        <p:txBody>
          <a:bodyPr wrap="none">
            <a:spAutoFit/>
          </a:bodyPr>
          <a:lstStyle/>
          <a:p>
            <a:r>
              <a:rPr lang="en-US" dirty="0"/>
              <a:t>20% Withdrawal</a:t>
            </a: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12" y="1859280"/>
            <a:ext cx="3541776"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45830" y="1522412"/>
            <a:ext cx="3852337" cy="369332"/>
          </a:xfrm>
          <a:prstGeom prst="rect">
            <a:avLst/>
          </a:prstGeom>
        </p:spPr>
        <p:txBody>
          <a:bodyPr wrap="none">
            <a:spAutoFit/>
          </a:bodyPr>
          <a:lstStyle/>
          <a:p>
            <a:r>
              <a:rPr lang="en-US" dirty="0"/>
              <a:t>Predicted Data (Current Conditions)</a:t>
            </a:r>
          </a:p>
        </p:txBody>
      </p:sp>
    </p:spTree>
    <p:extLst>
      <p:ext uri="{BB962C8B-B14F-4D97-AF65-F5344CB8AC3E}">
        <p14:creationId xmlns:p14="http://schemas.microsoft.com/office/powerpoint/2010/main" val="201209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9668" cy="816591"/>
          </a:xfrm>
        </p:spPr>
        <p:txBody>
          <a:bodyPr/>
          <a:lstStyle/>
          <a:p>
            <a:r>
              <a:rPr lang="en-US" sz="4800" kern="1200" dirty="0" smtClean="0">
                <a:effectLst>
                  <a:outerShdw blurRad="38100" dist="38100" dir="2700000" algn="ctr" rotWithShape="0">
                    <a:srgbClr val="000000"/>
                  </a:outerShdw>
                </a:effectLst>
              </a:rPr>
              <a:t>Summary</a:t>
            </a:r>
          </a:p>
        </p:txBody>
      </p:sp>
      <p:sp>
        <p:nvSpPr>
          <p:cNvPr id="4" name="Rectangle 3"/>
          <p:cNvSpPr/>
          <p:nvPr/>
        </p:nvSpPr>
        <p:spPr>
          <a:xfrm>
            <a:off x="533400" y="1600200"/>
            <a:ext cx="8153399" cy="4401205"/>
          </a:xfrm>
          <a:prstGeom prst="rect">
            <a:avLst/>
          </a:prstGeom>
        </p:spPr>
        <p:txBody>
          <a:bodyPr wrap="square">
            <a:spAutoFit/>
          </a:bodyPr>
          <a:lstStyle/>
          <a:p>
            <a:pPr marL="457200" indent="-457200">
              <a:spcAft>
                <a:spcPts val="1200"/>
              </a:spcAft>
              <a:buSzPct val="100000"/>
              <a:buFont typeface="Arial" pitchFamily="34" charset="0"/>
              <a:buChar char="•"/>
            </a:pPr>
            <a:r>
              <a:rPr lang="en-US" sz="2600" dirty="0" smtClean="0">
                <a:solidFill>
                  <a:srgbClr val="FFFFFF"/>
                </a:solidFill>
                <a:effectLst>
                  <a:outerShdw blurRad="38100" dist="38100" dir="2700000" algn="tl">
                    <a:srgbClr val="000000"/>
                  </a:outerShdw>
                </a:effectLst>
                <a:latin typeface="Arial" pitchFamily="34" charset="0"/>
              </a:rPr>
              <a:t>The </a:t>
            </a:r>
            <a:r>
              <a:rPr lang="en-US" sz="2600" dirty="0" err="1" smtClean="0">
                <a:solidFill>
                  <a:srgbClr val="FFFFFF"/>
                </a:solidFill>
                <a:effectLst>
                  <a:outerShdw blurRad="38100" dist="38100" dir="2700000" algn="tl">
                    <a:srgbClr val="000000"/>
                  </a:outerShdw>
                </a:effectLst>
                <a:latin typeface="Arial" pitchFamily="34" charset="0"/>
              </a:rPr>
              <a:t>WaSSI</a:t>
            </a:r>
            <a:r>
              <a:rPr lang="en-US" sz="2600" dirty="0" smtClean="0">
                <a:solidFill>
                  <a:srgbClr val="FFFFFF"/>
                </a:solidFill>
                <a:effectLst>
                  <a:outerShdw blurRad="38100" dist="38100" dir="2700000" algn="tl">
                    <a:srgbClr val="000000"/>
                  </a:outerShdw>
                </a:effectLst>
                <a:latin typeface="Arial" pitchFamily="34" charset="0"/>
              </a:rPr>
              <a:t> streamflow model provides reasonable estimates of monthly streamflow relative to other flow models and is </a:t>
            </a:r>
            <a:r>
              <a:rPr lang="en-US" sz="2600" dirty="0">
                <a:solidFill>
                  <a:srgbClr val="FFFFFF"/>
                </a:solidFill>
                <a:effectLst>
                  <a:outerShdw blurRad="38100" dist="38100" dir="2700000" algn="tl">
                    <a:srgbClr val="000000"/>
                  </a:outerShdw>
                </a:effectLst>
                <a:latin typeface="Arial" pitchFamily="34" charset="0"/>
              </a:rPr>
              <a:t>useful for estimating streamflow under global </a:t>
            </a:r>
            <a:r>
              <a:rPr lang="en-US" sz="2600" dirty="0" smtClean="0">
                <a:solidFill>
                  <a:srgbClr val="FFFFFF"/>
                </a:solidFill>
                <a:effectLst>
                  <a:outerShdw blurRad="38100" dist="38100" dir="2700000" algn="tl">
                    <a:srgbClr val="000000"/>
                  </a:outerShdw>
                </a:effectLst>
                <a:latin typeface="Arial" pitchFamily="34" charset="0"/>
              </a:rPr>
              <a:t>change.</a:t>
            </a:r>
          </a:p>
          <a:p>
            <a:pPr marL="457200" indent="-457200">
              <a:spcAft>
                <a:spcPts val="1200"/>
              </a:spcAft>
              <a:buSzPct val="100000"/>
              <a:buFont typeface="Arial" pitchFamily="34" charset="0"/>
              <a:buChar char="•"/>
            </a:pPr>
            <a:r>
              <a:rPr lang="en-US" sz="2600" dirty="0">
                <a:solidFill>
                  <a:srgbClr val="FFFFFF"/>
                </a:solidFill>
                <a:effectLst>
                  <a:outerShdw blurRad="38100" dist="38100" dir="2700000" algn="tl">
                    <a:srgbClr val="000000"/>
                  </a:outerShdw>
                </a:effectLst>
                <a:latin typeface="Arial" pitchFamily="34" charset="0"/>
              </a:rPr>
              <a:t>Predicted </a:t>
            </a:r>
            <a:r>
              <a:rPr lang="en-US" sz="2600" dirty="0" err="1">
                <a:solidFill>
                  <a:srgbClr val="FFFFFF"/>
                </a:solidFill>
                <a:effectLst>
                  <a:outerShdw blurRad="38100" dist="38100" dir="2700000" algn="tl">
                    <a:srgbClr val="000000"/>
                  </a:outerShdw>
                </a:effectLst>
                <a:latin typeface="Arial" pitchFamily="34" charset="0"/>
              </a:rPr>
              <a:t>streamflows</a:t>
            </a:r>
            <a:r>
              <a:rPr lang="en-US" sz="2600" dirty="0">
                <a:solidFill>
                  <a:srgbClr val="FFFFFF"/>
                </a:solidFill>
                <a:effectLst>
                  <a:outerShdw blurRad="38100" dist="38100" dir="2700000" algn="tl">
                    <a:srgbClr val="000000"/>
                  </a:outerShdw>
                </a:effectLst>
                <a:latin typeface="Arial" pitchFamily="34" charset="0"/>
              </a:rPr>
              <a:t> can be used for regional assessments of global change impacts on aquatic ecosystems</a:t>
            </a:r>
          </a:p>
          <a:p>
            <a:pPr marL="457200" indent="-457200">
              <a:spcAft>
                <a:spcPts val="1200"/>
              </a:spcAft>
              <a:buSzPct val="100000"/>
              <a:buFont typeface="Arial" pitchFamily="34" charset="0"/>
              <a:buChar char="•"/>
            </a:pPr>
            <a:r>
              <a:rPr lang="en-US" sz="2600" dirty="0" smtClean="0">
                <a:solidFill>
                  <a:srgbClr val="FFFFFF"/>
                </a:solidFill>
                <a:effectLst>
                  <a:outerShdw blurRad="38100" dist="38100" dir="2700000" algn="tl">
                    <a:srgbClr val="000000"/>
                  </a:outerShdw>
                </a:effectLst>
                <a:latin typeface="Arial" pitchFamily="34" charset="0"/>
              </a:rPr>
              <a:t>BRT models were useful in identifying hotspots of fish richness changes associated with changes in water availability and climate change.</a:t>
            </a:r>
          </a:p>
        </p:txBody>
      </p:sp>
      <p:pic>
        <p:nvPicPr>
          <p:cNvPr id="6" name="Picture 2"/>
          <p:cNvPicPr>
            <a:picLocks noChangeAspect="1" noChangeArrowheads="1"/>
          </p:cNvPicPr>
          <p:nvPr/>
        </p:nvPicPr>
        <p:blipFill>
          <a:blip r:embed="rId3" cstate="print"/>
          <a:srcRect/>
          <a:stretch>
            <a:fillRect/>
          </a:stretch>
        </p:blipFill>
        <p:spPr bwMode="auto">
          <a:xfrm>
            <a:off x="655772" y="914400"/>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4621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9668" cy="816591"/>
          </a:xfrm>
        </p:spPr>
        <p:txBody>
          <a:bodyPr/>
          <a:lstStyle/>
          <a:p>
            <a:r>
              <a:rPr lang="en-US" sz="4800" kern="1200" dirty="0" smtClean="0">
                <a:effectLst>
                  <a:outerShdw blurRad="38100" dist="38100" dir="2700000" algn="ctr" rotWithShape="0">
                    <a:srgbClr val="000000"/>
                  </a:outerShdw>
                </a:effectLst>
              </a:rPr>
              <a:t>Products / Publications</a:t>
            </a:r>
          </a:p>
        </p:txBody>
      </p:sp>
      <p:sp>
        <p:nvSpPr>
          <p:cNvPr id="4" name="Rectangle 3"/>
          <p:cNvSpPr/>
          <p:nvPr/>
        </p:nvSpPr>
        <p:spPr>
          <a:xfrm>
            <a:off x="533400" y="1231642"/>
            <a:ext cx="8153399" cy="5016758"/>
          </a:xfrm>
          <a:prstGeom prst="rect">
            <a:avLst/>
          </a:prstGeom>
        </p:spPr>
        <p:txBody>
          <a:bodyPr wrap="square">
            <a:spAutoFit/>
          </a:bodyPr>
          <a:lstStyle/>
          <a:p>
            <a:pPr marL="457200" indent="-457200">
              <a:spcAft>
                <a:spcPts val="1200"/>
              </a:spcAft>
              <a:buSzPct val="100000"/>
              <a:buFont typeface="Arial" pitchFamily="34" charset="0"/>
              <a:buChar char="•"/>
            </a:pPr>
            <a:r>
              <a:rPr lang="en-US" sz="2000" dirty="0" smtClean="0">
                <a:solidFill>
                  <a:srgbClr val="FFFFFF"/>
                </a:solidFill>
                <a:effectLst>
                  <a:outerShdw blurRad="38100" dist="38100" dir="2700000" algn="tl">
                    <a:srgbClr val="000000"/>
                  </a:outerShdw>
                </a:effectLst>
                <a:latin typeface="Arial" pitchFamily="34" charset="0"/>
              </a:rPr>
              <a:t>A </a:t>
            </a:r>
            <a:r>
              <a:rPr lang="en-US" sz="2000" dirty="0">
                <a:solidFill>
                  <a:srgbClr val="FFFFFF"/>
                </a:solidFill>
                <a:effectLst>
                  <a:outerShdw blurRad="38100" dist="38100" dir="2700000" algn="tl">
                    <a:srgbClr val="000000"/>
                  </a:outerShdw>
                </a:effectLst>
                <a:latin typeface="Arial" pitchFamily="34" charset="0"/>
              </a:rPr>
              <a:t>Comparison of Hydrologic Models for Ecological Flows and Water </a:t>
            </a:r>
            <a:r>
              <a:rPr lang="en-US" sz="2000" dirty="0" smtClean="0">
                <a:solidFill>
                  <a:srgbClr val="FFFFFF"/>
                </a:solidFill>
                <a:effectLst>
                  <a:outerShdw blurRad="38100" dist="38100" dir="2700000" algn="tl">
                    <a:srgbClr val="000000"/>
                  </a:outerShdw>
                </a:effectLst>
                <a:latin typeface="Arial" pitchFamily="34" charset="0"/>
              </a:rPr>
              <a:t>Supply. by P</a:t>
            </a:r>
            <a:r>
              <a:rPr lang="en-US" sz="2000" dirty="0">
                <a:solidFill>
                  <a:srgbClr val="FFFFFF"/>
                </a:solidFill>
                <a:effectLst>
                  <a:outerShdw blurRad="38100" dist="38100" dir="2700000" algn="tl">
                    <a:srgbClr val="000000"/>
                  </a:outerShdw>
                </a:effectLst>
                <a:latin typeface="Arial" pitchFamily="34" charset="0"/>
              </a:rPr>
              <a:t>. V. </a:t>
            </a:r>
            <a:r>
              <a:rPr lang="en-US" sz="2000" dirty="0" smtClean="0">
                <a:solidFill>
                  <a:srgbClr val="FFFFFF"/>
                </a:solidFill>
                <a:effectLst>
                  <a:outerShdw blurRad="38100" dist="38100" dir="2700000" algn="tl">
                    <a:srgbClr val="000000"/>
                  </a:outerShdw>
                </a:effectLst>
                <a:latin typeface="Arial" pitchFamily="34" charset="0"/>
              </a:rPr>
              <a:t>Caldwell, </a:t>
            </a:r>
            <a:r>
              <a:rPr lang="en-US" sz="2000" dirty="0">
                <a:solidFill>
                  <a:srgbClr val="FFFFFF"/>
                </a:solidFill>
                <a:effectLst>
                  <a:outerShdw blurRad="38100" dist="38100" dir="2700000" algn="tl">
                    <a:srgbClr val="000000"/>
                  </a:outerShdw>
                </a:effectLst>
                <a:latin typeface="Arial" pitchFamily="34" charset="0"/>
              </a:rPr>
              <a:t>J. G. </a:t>
            </a:r>
            <a:r>
              <a:rPr lang="en-US" sz="2000" dirty="0" err="1" smtClean="0">
                <a:solidFill>
                  <a:srgbClr val="FFFFFF"/>
                </a:solidFill>
                <a:effectLst>
                  <a:outerShdw blurRad="38100" dist="38100" dir="2700000" algn="tl">
                    <a:srgbClr val="000000"/>
                  </a:outerShdw>
                </a:effectLst>
                <a:latin typeface="Arial" pitchFamily="34" charset="0"/>
              </a:rPr>
              <a:t>Kennen</a:t>
            </a:r>
            <a:r>
              <a:rPr lang="en-US" sz="2000" dirty="0" smtClean="0">
                <a:solidFill>
                  <a:srgbClr val="FFFFFF"/>
                </a:solidFill>
                <a:effectLst>
                  <a:outerShdw blurRad="38100" dist="38100" dir="2700000" algn="tl">
                    <a:srgbClr val="000000"/>
                  </a:outerShdw>
                </a:effectLst>
                <a:latin typeface="Arial" pitchFamily="34" charset="0"/>
              </a:rPr>
              <a:t>, </a:t>
            </a:r>
            <a:r>
              <a:rPr lang="en-US" sz="2000" dirty="0">
                <a:solidFill>
                  <a:srgbClr val="FFFFFF"/>
                </a:solidFill>
                <a:effectLst>
                  <a:outerShdw blurRad="38100" dist="38100" dir="2700000" algn="tl">
                    <a:srgbClr val="000000"/>
                  </a:outerShdw>
                </a:effectLst>
                <a:latin typeface="Arial" pitchFamily="34" charset="0"/>
              </a:rPr>
              <a:t>G. </a:t>
            </a:r>
            <a:r>
              <a:rPr lang="en-US" sz="2000" dirty="0" smtClean="0">
                <a:solidFill>
                  <a:srgbClr val="FFFFFF"/>
                </a:solidFill>
                <a:effectLst>
                  <a:outerShdw blurRad="38100" dist="38100" dir="2700000" algn="tl">
                    <a:srgbClr val="000000"/>
                  </a:outerShdw>
                </a:effectLst>
                <a:latin typeface="Arial" pitchFamily="34" charset="0"/>
              </a:rPr>
              <a:t>Sun, </a:t>
            </a:r>
            <a:r>
              <a:rPr lang="en-US" sz="2000" dirty="0">
                <a:solidFill>
                  <a:srgbClr val="FFFFFF"/>
                </a:solidFill>
                <a:effectLst>
                  <a:outerShdw blurRad="38100" dist="38100" dir="2700000" algn="tl">
                    <a:srgbClr val="000000"/>
                  </a:outerShdw>
                </a:effectLst>
                <a:latin typeface="Arial" pitchFamily="34" charset="0"/>
              </a:rPr>
              <a:t>J. E. </a:t>
            </a:r>
            <a:r>
              <a:rPr lang="en-US" sz="2000" dirty="0" smtClean="0">
                <a:solidFill>
                  <a:srgbClr val="FFFFFF"/>
                </a:solidFill>
                <a:effectLst>
                  <a:outerShdw blurRad="38100" dist="38100" dir="2700000" algn="tl">
                    <a:srgbClr val="000000"/>
                  </a:outerShdw>
                </a:effectLst>
                <a:latin typeface="Arial" pitchFamily="34" charset="0"/>
              </a:rPr>
              <a:t>Kiang, </a:t>
            </a:r>
            <a:r>
              <a:rPr lang="en-US" sz="2000" dirty="0">
                <a:solidFill>
                  <a:srgbClr val="FFFFFF"/>
                </a:solidFill>
                <a:effectLst>
                  <a:outerShdw blurRad="38100" dist="38100" dir="2700000" algn="tl">
                    <a:srgbClr val="000000"/>
                  </a:outerShdw>
                </a:effectLst>
                <a:latin typeface="Arial" pitchFamily="34" charset="0"/>
              </a:rPr>
              <a:t>J. B. </a:t>
            </a:r>
            <a:r>
              <a:rPr lang="en-US" sz="2000" dirty="0" smtClean="0">
                <a:solidFill>
                  <a:srgbClr val="FFFFFF"/>
                </a:solidFill>
                <a:effectLst>
                  <a:outerShdw blurRad="38100" dist="38100" dir="2700000" algn="tl">
                    <a:srgbClr val="000000"/>
                  </a:outerShdw>
                </a:effectLst>
                <a:latin typeface="Arial" pitchFamily="34" charset="0"/>
              </a:rPr>
              <a:t>Butcher, </a:t>
            </a:r>
            <a:r>
              <a:rPr lang="en-US" sz="2000" dirty="0">
                <a:solidFill>
                  <a:srgbClr val="FFFFFF"/>
                </a:solidFill>
                <a:effectLst>
                  <a:outerShdw blurRad="38100" dist="38100" dir="2700000" algn="tl">
                    <a:srgbClr val="000000"/>
                  </a:outerShdw>
                </a:effectLst>
                <a:latin typeface="Arial" pitchFamily="34" charset="0"/>
              </a:rPr>
              <a:t>M. C. </a:t>
            </a:r>
            <a:r>
              <a:rPr lang="en-US" sz="2000" dirty="0" smtClean="0">
                <a:solidFill>
                  <a:srgbClr val="FFFFFF"/>
                </a:solidFill>
                <a:effectLst>
                  <a:outerShdw blurRad="38100" dist="38100" dir="2700000" algn="tl">
                    <a:srgbClr val="000000"/>
                  </a:outerShdw>
                </a:effectLst>
                <a:latin typeface="Arial" pitchFamily="34" charset="0"/>
              </a:rPr>
              <a:t>Eddy, </a:t>
            </a:r>
            <a:r>
              <a:rPr lang="en-US" sz="2000" dirty="0">
                <a:solidFill>
                  <a:srgbClr val="FFFFFF"/>
                </a:solidFill>
                <a:effectLst>
                  <a:outerShdw blurRad="38100" dist="38100" dir="2700000" algn="tl">
                    <a:srgbClr val="000000"/>
                  </a:outerShdw>
                </a:effectLst>
                <a:latin typeface="Arial" pitchFamily="34" charset="0"/>
              </a:rPr>
              <a:t>L. E. </a:t>
            </a:r>
            <a:r>
              <a:rPr lang="en-US" sz="2000" dirty="0" smtClean="0">
                <a:solidFill>
                  <a:srgbClr val="FFFFFF"/>
                </a:solidFill>
                <a:effectLst>
                  <a:outerShdw blurRad="38100" dist="38100" dir="2700000" algn="tl">
                    <a:srgbClr val="000000"/>
                  </a:outerShdw>
                </a:effectLst>
                <a:latin typeface="Arial" pitchFamily="34" charset="0"/>
              </a:rPr>
              <a:t>Hay, </a:t>
            </a:r>
            <a:r>
              <a:rPr lang="en-US" sz="2000" dirty="0">
                <a:solidFill>
                  <a:srgbClr val="FFFFFF"/>
                </a:solidFill>
                <a:effectLst>
                  <a:outerShdw blurRad="38100" dist="38100" dir="2700000" algn="tl">
                    <a:srgbClr val="000000"/>
                  </a:outerShdw>
                </a:effectLst>
                <a:latin typeface="Arial" pitchFamily="34" charset="0"/>
              </a:rPr>
              <a:t>J. H. </a:t>
            </a:r>
            <a:r>
              <a:rPr lang="en-US" sz="2000" dirty="0" err="1" smtClean="0">
                <a:solidFill>
                  <a:srgbClr val="FFFFFF"/>
                </a:solidFill>
                <a:effectLst>
                  <a:outerShdw blurRad="38100" dist="38100" dir="2700000" algn="tl">
                    <a:srgbClr val="000000"/>
                  </a:outerShdw>
                </a:effectLst>
                <a:latin typeface="Arial" pitchFamily="34" charset="0"/>
              </a:rPr>
              <a:t>LaFontaine</a:t>
            </a:r>
            <a:r>
              <a:rPr lang="en-US" sz="2000" dirty="0" smtClean="0">
                <a:solidFill>
                  <a:srgbClr val="FFFFFF"/>
                </a:solidFill>
                <a:effectLst>
                  <a:outerShdw blurRad="38100" dist="38100" dir="2700000" algn="tl">
                    <a:srgbClr val="000000"/>
                  </a:outerShdw>
                </a:effectLst>
                <a:latin typeface="Arial" pitchFamily="34" charset="0"/>
              </a:rPr>
              <a:t>, </a:t>
            </a:r>
            <a:r>
              <a:rPr lang="en-US" sz="2000" dirty="0">
                <a:solidFill>
                  <a:srgbClr val="FFFFFF"/>
                </a:solidFill>
                <a:effectLst>
                  <a:outerShdw blurRad="38100" dist="38100" dir="2700000" algn="tl">
                    <a:srgbClr val="000000"/>
                  </a:outerShdw>
                </a:effectLst>
                <a:latin typeface="Arial" pitchFamily="34" charset="0"/>
              </a:rPr>
              <a:t>E. F. </a:t>
            </a:r>
            <a:r>
              <a:rPr lang="en-US" sz="2000" dirty="0" err="1" smtClean="0">
                <a:solidFill>
                  <a:srgbClr val="FFFFFF"/>
                </a:solidFill>
                <a:effectLst>
                  <a:outerShdw blurRad="38100" dist="38100" dir="2700000" algn="tl">
                    <a:srgbClr val="000000"/>
                  </a:outerShdw>
                </a:effectLst>
                <a:latin typeface="Arial" pitchFamily="34" charset="0"/>
              </a:rPr>
              <a:t>Hain</a:t>
            </a:r>
            <a:r>
              <a:rPr lang="en-US" sz="2000" dirty="0" smtClean="0">
                <a:solidFill>
                  <a:srgbClr val="FFFFFF"/>
                </a:solidFill>
                <a:effectLst>
                  <a:outerShdw blurRad="38100" dist="38100" dir="2700000" algn="tl">
                    <a:srgbClr val="000000"/>
                  </a:outerShdw>
                </a:effectLst>
                <a:latin typeface="Arial" pitchFamily="34" charset="0"/>
              </a:rPr>
              <a:t>, </a:t>
            </a:r>
            <a:r>
              <a:rPr lang="en-US" sz="2000" dirty="0">
                <a:solidFill>
                  <a:srgbClr val="FFFFFF"/>
                </a:solidFill>
                <a:effectLst>
                  <a:outerShdw blurRad="38100" dist="38100" dir="2700000" algn="tl">
                    <a:srgbClr val="000000"/>
                  </a:outerShdw>
                </a:effectLst>
                <a:latin typeface="Arial" pitchFamily="34" charset="0"/>
              </a:rPr>
              <a:t>S. A. C. </a:t>
            </a:r>
            <a:r>
              <a:rPr lang="en-US" sz="2000" dirty="0" smtClean="0">
                <a:solidFill>
                  <a:srgbClr val="FFFFFF"/>
                </a:solidFill>
                <a:effectLst>
                  <a:outerShdw blurRad="38100" dist="38100" dir="2700000" algn="tl">
                    <a:srgbClr val="000000"/>
                  </a:outerShdw>
                </a:effectLst>
                <a:latin typeface="Arial" pitchFamily="34" charset="0"/>
              </a:rPr>
              <a:t>Nelson, </a:t>
            </a:r>
            <a:r>
              <a:rPr lang="en-US" sz="2000" dirty="0">
                <a:solidFill>
                  <a:srgbClr val="FFFFFF"/>
                </a:solidFill>
                <a:effectLst>
                  <a:outerShdw blurRad="38100" dist="38100" dir="2700000" algn="tl">
                    <a:srgbClr val="000000"/>
                  </a:outerShdw>
                </a:effectLst>
                <a:latin typeface="Arial" pitchFamily="34" charset="0"/>
              </a:rPr>
              <a:t>S. G. </a:t>
            </a:r>
            <a:r>
              <a:rPr lang="en-US" sz="2000" dirty="0" smtClean="0">
                <a:solidFill>
                  <a:srgbClr val="FFFFFF"/>
                </a:solidFill>
                <a:effectLst>
                  <a:outerShdw blurRad="38100" dist="38100" dir="2700000" algn="tl">
                    <a:srgbClr val="000000"/>
                  </a:outerShdw>
                </a:effectLst>
                <a:latin typeface="Arial" pitchFamily="34" charset="0"/>
              </a:rPr>
              <a:t>McNulty. </a:t>
            </a:r>
            <a:r>
              <a:rPr lang="en-US" sz="2000" dirty="0" smtClean="0">
                <a:solidFill>
                  <a:srgbClr val="FFFF00"/>
                </a:solidFill>
                <a:effectLst>
                  <a:outerShdw blurRad="38100" dist="38100" dir="2700000" algn="tl">
                    <a:srgbClr val="000000"/>
                  </a:outerShdw>
                </a:effectLst>
                <a:latin typeface="Arial" pitchFamily="34" charset="0"/>
              </a:rPr>
              <a:t>Submitted for review to the journal Ecohydrology July 2014.</a:t>
            </a:r>
          </a:p>
          <a:p>
            <a:pPr marL="457200" indent="-457200">
              <a:spcAft>
                <a:spcPts val="1200"/>
              </a:spcAft>
              <a:buSzPct val="100000"/>
              <a:buFont typeface="Arial" pitchFamily="34" charset="0"/>
              <a:buChar char="•"/>
            </a:pPr>
            <a:r>
              <a:rPr lang="en-US" sz="2000" dirty="0" smtClean="0">
                <a:solidFill>
                  <a:srgbClr val="FFFFFF"/>
                </a:solidFill>
                <a:effectLst>
                  <a:outerShdw blurRad="38100" dist="38100" dir="2700000" algn="tl">
                    <a:srgbClr val="000000"/>
                  </a:outerShdw>
                </a:effectLst>
                <a:latin typeface="Arial" pitchFamily="34" charset="0"/>
              </a:rPr>
              <a:t>Hydrological </a:t>
            </a:r>
            <a:r>
              <a:rPr lang="en-US" sz="2000" dirty="0">
                <a:solidFill>
                  <a:srgbClr val="FFFFFF"/>
                </a:solidFill>
                <a:effectLst>
                  <a:outerShdw blurRad="38100" dist="38100" dir="2700000" algn="tl">
                    <a:srgbClr val="000000"/>
                  </a:outerShdw>
                </a:effectLst>
                <a:latin typeface="Arial" pitchFamily="34" charset="0"/>
              </a:rPr>
              <a:t>modeling for flow-ecology science in the Southeastern </a:t>
            </a:r>
            <a:r>
              <a:rPr lang="en-US" sz="2000" dirty="0" smtClean="0">
                <a:solidFill>
                  <a:srgbClr val="FFFFFF"/>
                </a:solidFill>
                <a:effectLst>
                  <a:outerShdw blurRad="38100" dist="38100" dir="2700000" algn="tl">
                    <a:srgbClr val="000000"/>
                  </a:outerShdw>
                </a:effectLst>
                <a:latin typeface="Arial" pitchFamily="34" charset="0"/>
              </a:rPr>
              <a:t>U.S: An </a:t>
            </a:r>
            <a:r>
              <a:rPr lang="en-US" sz="2000" dirty="0">
                <a:solidFill>
                  <a:srgbClr val="FFFFFF"/>
                </a:solidFill>
                <a:effectLst>
                  <a:outerShdw blurRad="38100" dist="38100" dir="2700000" algn="tl">
                    <a:srgbClr val="000000"/>
                  </a:outerShdw>
                </a:effectLst>
                <a:latin typeface="Arial" pitchFamily="34" charset="0"/>
              </a:rPr>
              <a:t>inventory and evaluation of current efforts and knowledge gaps for global change impact studies addressing the SECSC FY2012 Annual Science Work Plan Ecohydrology Priority Science </a:t>
            </a:r>
            <a:r>
              <a:rPr lang="en-US" sz="2000" dirty="0" smtClean="0">
                <a:solidFill>
                  <a:srgbClr val="FFFFFF"/>
                </a:solidFill>
                <a:effectLst>
                  <a:outerShdw blurRad="38100" dist="38100" dir="2700000" algn="tl">
                    <a:srgbClr val="000000"/>
                  </a:outerShdw>
                </a:effectLst>
                <a:latin typeface="Arial" pitchFamily="34" charset="0"/>
              </a:rPr>
              <a:t>Need. By J.G. </a:t>
            </a:r>
            <a:r>
              <a:rPr lang="en-US" sz="2000" dirty="0" err="1" smtClean="0">
                <a:solidFill>
                  <a:srgbClr val="FFFFFF"/>
                </a:solidFill>
                <a:effectLst>
                  <a:outerShdw blurRad="38100" dist="38100" dir="2700000" algn="tl">
                    <a:srgbClr val="000000"/>
                  </a:outerShdw>
                </a:effectLst>
                <a:latin typeface="Arial" pitchFamily="34" charset="0"/>
              </a:rPr>
              <a:t>Kennen</a:t>
            </a:r>
            <a:r>
              <a:rPr lang="en-US" sz="2000" dirty="0" smtClean="0">
                <a:solidFill>
                  <a:srgbClr val="FFFFFF"/>
                </a:solidFill>
                <a:effectLst>
                  <a:outerShdw blurRad="38100" dist="38100" dir="2700000" algn="tl">
                    <a:srgbClr val="000000"/>
                  </a:outerShdw>
                </a:effectLst>
                <a:latin typeface="Arial" pitchFamily="34" charset="0"/>
              </a:rPr>
              <a:t>, P.V. </a:t>
            </a:r>
            <a:r>
              <a:rPr lang="en-US" sz="2000" dirty="0">
                <a:solidFill>
                  <a:srgbClr val="FFFFFF"/>
                </a:solidFill>
                <a:effectLst>
                  <a:outerShdw blurRad="38100" dist="38100" dir="2700000" algn="tl">
                    <a:srgbClr val="000000"/>
                  </a:outerShdw>
                </a:effectLst>
                <a:latin typeface="Arial" pitchFamily="34" charset="0"/>
              </a:rPr>
              <a:t>Caldwell, </a:t>
            </a:r>
            <a:r>
              <a:rPr lang="en-US" sz="2000" dirty="0" smtClean="0">
                <a:solidFill>
                  <a:srgbClr val="FFFFFF"/>
                </a:solidFill>
                <a:effectLst>
                  <a:outerShdw blurRad="38100" dist="38100" dir="2700000" algn="tl">
                    <a:srgbClr val="000000"/>
                  </a:outerShdw>
                </a:effectLst>
                <a:latin typeface="Arial" pitchFamily="34" charset="0"/>
              </a:rPr>
              <a:t>E.F.  </a:t>
            </a:r>
            <a:r>
              <a:rPr lang="en-US" sz="2000" dirty="0" err="1" smtClean="0">
                <a:solidFill>
                  <a:srgbClr val="FFFFFF"/>
                </a:solidFill>
                <a:effectLst>
                  <a:outerShdw blurRad="38100" dist="38100" dir="2700000" algn="tl">
                    <a:srgbClr val="000000"/>
                  </a:outerShdw>
                </a:effectLst>
                <a:latin typeface="Arial" pitchFamily="34" charset="0"/>
              </a:rPr>
              <a:t>Hain</a:t>
            </a:r>
            <a:r>
              <a:rPr lang="en-US" sz="2000" dirty="0" smtClean="0">
                <a:solidFill>
                  <a:srgbClr val="FFFFFF"/>
                </a:solidFill>
                <a:effectLst>
                  <a:outerShdw blurRad="38100" dist="38100" dir="2700000" algn="tl">
                    <a:srgbClr val="000000"/>
                  </a:outerShdw>
                </a:effectLst>
                <a:latin typeface="Arial" pitchFamily="34" charset="0"/>
              </a:rPr>
              <a:t>, S.A.C. Nelson, G. Sun, S.G. McNulty, </a:t>
            </a:r>
            <a:r>
              <a:rPr lang="en-US" sz="2000" dirty="0">
                <a:solidFill>
                  <a:srgbClr val="FFFFFF"/>
                </a:solidFill>
                <a:effectLst>
                  <a:outerShdw blurRad="38100" dist="38100" dir="2700000" algn="tl">
                    <a:srgbClr val="000000"/>
                  </a:outerShdw>
                </a:effectLst>
                <a:latin typeface="Arial" pitchFamily="34" charset="0"/>
              </a:rPr>
              <a:t>and </a:t>
            </a:r>
            <a:r>
              <a:rPr lang="en-US" sz="2000" dirty="0" smtClean="0">
                <a:solidFill>
                  <a:srgbClr val="FFFFFF"/>
                </a:solidFill>
                <a:effectLst>
                  <a:outerShdw blurRad="38100" dist="38100" dir="2700000" algn="tl">
                    <a:srgbClr val="000000"/>
                  </a:outerShdw>
                </a:effectLst>
                <a:latin typeface="Arial" pitchFamily="34" charset="0"/>
              </a:rPr>
              <a:t>T. </a:t>
            </a:r>
            <a:r>
              <a:rPr lang="en-US" sz="2000" dirty="0" err="1" smtClean="0">
                <a:solidFill>
                  <a:srgbClr val="FFFFFF"/>
                </a:solidFill>
                <a:effectLst>
                  <a:outerShdw blurRad="38100" dist="38100" dir="2700000" algn="tl">
                    <a:srgbClr val="000000"/>
                  </a:outerShdw>
                </a:effectLst>
                <a:latin typeface="Arial" pitchFamily="34" charset="0"/>
              </a:rPr>
              <a:t>Shortley</a:t>
            </a:r>
            <a:r>
              <a:rPr lang="en-US" sz="2000" dirty="0" smtClean="0">
                <a:solidFill>
                  <a:srgbClr val="FFFFFF"/>
                </a:solidFill>
                <a:effectLst>
                  <a:outerShdw blurRad="38100" dist="38100" dir="2700000" algn="tl">
                    <a:srgbClr val="000000"/>
                  </a:outerShdw>
                </a:effectLst>
                <a:latin typeface="Arial" pitchFamily="34" charset="0"/>
              </a:rPr>
              <a:t>. </a:t>
            </a:r>
            <a:r>
              <a:rPr lang="en-US" sz="2000" dirty="0" smtClean="0">
                <a:solidFill>
                  <a:srgbClr val="FFFF00"/>
                </a:solidFill>
                <a:effectLst>
                  <a:outerShdw blurRad="38100" dist="38100" dir="2700000" algn="tl">
                    <a:srgbClr val="000000"/>
                  </a:outerShdw>
                </a:effectLst>
                <a:latin typeface="Arial" pitchFamily="34" charset="0"/>
              </a:rPr>
              <a:t>Draft Report submitted to  SECSC Sept 5, 2014. OFR or FS Series</a:t>
            </a:r>
          </a:p>
          <a:p>
            <a:pPr marL="457200" indent="-457200">
              <a:spcAft>
                <a:spcPts val="1200"/>
              </a:spcAft>
              <a:buSzPct val="100000"/>
              <a:buFont typeface="Arial" pitchFamily="34" charset="0"/>
              <a:buChar char="•"/>
            </a:pPr>
            <a:r>
              <a:rPr lang="en-US" sz="2000" dirty="0">
                <a:solidFill>
                  <a:srgbClr val="FFFFFF"/>
                </a:solidFill>
                <a:effectLst>
                  <a:outerShdw blurRad="38100" dist="38100" dir="2700000" algn="tl">
                    <a:srgbClr val="000000"/>
                  </a:outerShdw>
                </a:effectLst>
                <a:latin typeface="Arial" pitchFamily="34" charset="0"/>
              </a:rPr>
              <a:t>Flow-Ecology Response Models for Fish Species Richness in Piedmont </a:t>
            </a:r>
            <a:r>
              <a:rPr lang="en-US" sz="2000" dirty="0" smtClean="0">
                <a:solidFill>
                  <a:srgbClr val="FFFFFF"/>
                </a:solidFill>
                <a:effectLst>
                  <a:outerShdw blurRad="38100" dist="38100" dir="2700000" algn="tl">
                    <a:srgbClr val="000000"/>
                  </a:outerShdw>
                </a:effectLst>
                <a:latin typeface="Arial" pitchFamily="34" charset="0"/>
              </a:rPr>
              <a:t>Streams. By Ernie </a:t>
            </a:r>
            <a:r>
              <a:rPr lang="en-US" sz="2000" dirty="0">
                <a:solidFill>
                  <a:srgbClr val="FFFFFF"/>
                </a:solidFill>
                <a:effectLst>
                  <a:outerShdw blurRad="38100" dist="38100" dir="2700000" algn="tl">
                    <a:srgbClr val="000000"/>
                  </a:outerShdw>
                </a:effectLst>
                <a:latin typeface="Arial" pitchFamily="34" charset="0"/>
              </a:rPr>
              <a:t>F. </a:t>
            </a:r>
            <a:r>
              <a:rPr lang="en-US" sz="2000" dirty="0" err="1">
                <a:solidFill>
                  <a:srgbClr val="FFFFFF"/>
                </a:solidFill>
                <a:effectLst>
                  <a:outerShdw blurRad="38100" dist="38100" dir="2700000" algn="tl">
                    <a:srgbClr val="000000"/>
                  </a:outerShdw>
                </a:effectLst>
                <a:latin typeface="Arial" pitchFamily="34" charset="0"/>
              </a:rPr>
              <a:t>Hain</a:t>
            </a:r>
            <a:r>
              <a:rPr lang="en-US" sz="2000" dirty="0">
                <a:solidFill>
                  <a:srgbClr val="FFFFFF"/>
                </a:solidFill>
                <a:effectLst>
                  <a:outerShdw blurRad="38100" dist="38100" dir="2700000" algn="tl">
                    <a:srgbClr val="000000"/>
                  </a:outerShdw>
                </a:effectLst>
                <a:latin typeface="Arial" pitchFamily="34" charset="0"/>
              </a:rPr>
              <a:t>, </a:t>
            </a:r>
            <a:r>
              <a:rPr lang="en-US" sz="2000" dirty="0" smtClean="0">
                <a:solidFill>
                  <a:srgbClr val="FFFFFF"/>
                </a:solidFill>
                <a:effectLst>
                  <a:outerShdw blurRad="38100" dist="38100" dir="2700000" algn="tl">
                    <a:srgbClr val="000000"/>
                  </a:outerShdw>
                </a:effectLst>
                <a:latin typeface="Arial" pitchFamily="34" charset="0"/>
              </a:rPr>
              <a:t>Jonathan </a:t>
            </a:r>
            <a:r>
              <a:rPr lang="en-US" sz="2000" dirty="0">
                <a:solidFill>
                  <a:srgbClr val="FFFFFF"/>
                </a:solidFill>
                <a:effectLst>
                  <a:outerShdw blurRad="38100" dist="38100" dir="2700000" algn="tl">
                    <a:srgbClr val="000000"/>
                  </a:outerShdw>
                </a:effectLst>
                <a:latin typeface="Arial" pitchFamily="34" charset="0"/>
              </a:rPr>
              <a:t>G. Kennen, Peter Caldwell, and Stacy A.C. </a:t>
            </a:r>
            <a:r>
              <a:rPr lang="en-US" sz="2000" dirty="0" smtClean="0">
                <a:solidFill>
                  <a:srgbClr val="FFFFFF"/>
                </a:solidFill>
                <a:effectLst>
                  <a:outerShdw blurRad="38100" dist="38100" dir="2700000" algn="tl">
                    <a:srgbClr val="000000"/>
                  </a:outerShdw>
                </a:effectLst>
                <a:latin typeface="Arial" pitchFamily="34" charset="0"/>
              </a:rPr>
              <a:t>Nelson. </a:t>
            </a:r>
            <a:r>
              <a:rPr lang="en-US" sz="2000" dirty="0" smtClean="0">
                <a:solidFill>
                  <a:srgbClr val="FFFF00"/>
                </a:solidFill>
                <a:effectLst>
                  <a:outerShdw blurRad="38100" dist="38100" dir="2700000" algn="tl">
                    <a:srgbClr val="000000"/>
                  </a:outerShdw>
                </a:effectLst>
                <a:latin typeface="Arial" pitchFamily="34" charset="0"/>
              </a:rPr>
              <a:t>Draft of JA by Mid-Nov. 2014.</a:t>
            </a:r>
            <a:endParaRPr lang="en-US" sz="2000" dirty="0">
              <a:solidFill>
                <a:srgbClr val="FFFF00"/>
              </a:solidFill>
              <a:effectLst>
                <a:outerShdw blurRad="38100" dist="38100" dir="2700000" algn="tl">
                  <a:srgbClr val="000000"/>
                </a:outerShdw>
              </a:effectLst>
              <a:latin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55772" y="914400"/>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27885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p:cNvPicPr>
            <a:picLocks noChangeAspect="1" noChangeArrowheads="1"/>
          </p:cNvPicPr>
          <p:nvPr/>
        </p:nvPicPr>
        <p:blipFill>
          <a:blip r:embed="rId3" cstate="print"/>
          <a:srcRect/>
          <a:stretch>
            <a:fillRect/>
          </a:stretch>
        </p:blipFill>
        <p:spPr bwMode="auto">
          <a:xfrm>
            <a:off x="0" y="0"/>
            <a:ext cx="9153696" cy="6858000"/>
          </a:xfrm>
          <a:prstGeom prst="rect">
            <a:avLst/>
          </a:prstGeom>
          <a:noFill/>
          <a:ln w="12700">
            <a:noFill/>
            <a:miter lim="800000"/>
            <a:headEnd/>
            <a:tailEnd/>
          </a:ln>
          <a:effectLst/>
        </p:spPr>
      </p:pic>
      <p:sp>
        <p:nvSpPr>
          <p:cNvPr id="2052" name="Rectangle 4"/>
          <p:cNvSpPr>
            <a:spLocks noChangeArrowheads="1"/>
          </p:cNvSpPr>
          <p:nvPr/>
        </p:nvSpPr>
        <p:spPr bwMode="auto">
          <a:xfrm>
            <a:off x="228600" y="381000"/>
            <a:ext cx="8686800" cy="28194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53" name="Rectangle 5"/>
          <p:cNvSpPr>
            <a:spLocks noChangeArrowheads="1"/>
          </p:cNvSpPr>
          <p:nvPr/>
        </p:nvSpPr>
        <p:spPr bwMode="auto">
          <a:xfrm>
            <a:off x="0" y="152400"/>
            <a:ext cx="9144000" cy="25146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60" name="Rectangle 12"/>
          <p:cNvSpPr>
            <a:spLocks noChangeArrowheads="1"/>
          </p:cNvSpPr>
          <p:nvPr/>
        </p:nvSpPr>
        <p:spPr bwMode="auto">
          <a:xfrm>
            <a:off x="762000" y="30495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2066" name="Picture 18" descr="Image of small USGS Identifier"/>
          <p:cNvPicPr>
            <a:picLocks noChangeAspect="1" noChangeArrowheads="1"/>
          </p:cNvPicPr>
          <p:nvPr/>
        </p:nvPicPr>
        <p:blipFill>
          <a:blip r:embed="rId4" cstate="print">
            <a:lum bright="100000"/>
          </a:blip>
          <a:srcRect/>
          <a:stretch>
            <a:fillRect/>
          </a:stretch>
        </p:blipFill>
        <p:spPr bwMode="black">
          <a:xfrm>
            <a:off x="76200" y="6594475"/>
            <a:ext cx="990600" cy="263525"/>
          </a:xfrm>
          <a:prstGeom prst="rect">
            <a:avLst/>
          </a:prstGeom>
          <a:noFill/>
          <a:ln w="9525">
            <a:noFill/>
            <a:miter lim="800000"/>
            <a:headEnd/>
            <a:tailEnd/>
          </a:ln>
        </p:spPr>
      </p:pic>
      <p:sp>
        <p:nvSpPr>
          <p:cNvPr id="2069" name="Rectangle 21"/>
          <p:cNvSpPr>
            <a:spLocks noGrp="1" noChangeArrowheads="1"/>
          </p:cNvSpPr>
          <p:nvPr>
            <p:ph type="ctrTitle"/>
          </p:nvPr>
        </p:nvSpPr>
        <p:spPr>
          <a:xfrm>
            <a:off x="514350" y="538192"/>
            <a:ext cx="8039100" cy="1824008"/>
          </a:xfrm>
        </p:spPr>
        <p:txBody>
          <a:bodyPr/>
          <a:lstStyle/>
          <a:p>
            <a:r>
              <a:rPr lang="en-US" sz="4000" dirty="0" err="1">
                <a:solidFill>
                  <a:schemeClr val="tx1"/>
                </a:solidFill>
              </a:rPr>
              <a:t>EflowStats</a:t>
            </a:r>
            <a:r>
              <a:rPr lang="en-US" sz="4000" dirty="0">
                <a:solidFill>
                  <a:schemeClr val="tx1"/>
                </a:solidFill>
              </a:rPr>
              <a:t>: an R package to compute ecologically-relevant streamflow statistics</a:t>
            </a:r>
          </a:p>
        </p:txBody>
      </p:sp>
      <p:sp>
        <p:nvSpPr>
          <p:cNvPr id="10" name="Rectangle 3"/>
          <p:cNvSpPr txBox="1">
            <a:spLocks noChangeArrowheads="1"/>
          </p:cNvSpPr>
          <p:nvPr/>
        </p:nvSpPr>
        <p:spPr bwMode="auto">
          <a:xfrm>
            <a:off x="571500" y="3810000"/>
            <a:ext cx="8191500" cy="2382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buClr>
                <a:srgbClr val="99FF99"/>
              </a:buClr>
              <a:buSzPct val="80000"/>
            </a:pPr>
            <a:r>
              <a:rPr lang="en-US" sz="2000" dirty="0">
                <a:effectLst>
                  <a:outerShdw blurRad="38100" dist="38100" dir="2700000" algn="tl">
                    <a:srgbClr val="000000"/>
                  </a:outerShdw>
                </a:effectLst>
                <a:latin typeface="+mj-lt"/>
                <a:ea typeface="+mj-ea"/>
                <a:cs typeface="+mj-cs"/>
              </a:rPr>
              <a:t>Jessica </a:t>
            </a:r>
            <a:r>
              <a:rPr lang="en-US" sz="2000" dirty="0" smtClean="0">
                <a:effectLst>
                  <a:outerShdw blurRad="38100" dist="38100" dir="2700000" algn="tl">
                    <a:srgbClr val="000000"/>
                  </a:outerShdw>
                </a:effectLst>
                <a:latin typeface="+mj-lt"/>
                <a:ea typeface="+mj-ea"/>
                <a:cs typeface="+mj-cs"/>
              </a:rPr>
              <a:t>Thompson</a:t>
            </a:r>
            <a:r>
              <a:rPr lang="en-US" sz="2000" baseline="30000" dirty="0" smtClean="0">
                <a:effectLst>
                  <a:outerShdw blurRad="38100" dist="38100" dir="2700000" algn="tl">
                    <a:srgbClr val="000000"/>
                  </a:outerShdw>
                </a:effectLst>
                <a:latin typeface="+mj-lt"/>
                <a:ea typeface="+mj-ea"/>
                <a:cs typeface="+mj-cs"/>
              </a:rPr>
              <a:t>1</a:t>
            </a:r>
            <a:r>
              <a:rPr lang="en-US" sz="2000" dirty="0" smtClean="0">
                <a:effectLst>
                  <a:outerShdw blurRad="38100" dist="38100" dir="2700000" algn="tl">
                    <a:srgbClr val="000000"/>
                  </a:outerShdw>
                </a:effectLst>
                <a:latin typeface="+mj-lt"/>
                <a:ea typeface="+mj-ea"/>
                <a:cs typeface="+mj-cs"/>
              </a:rPr>
              <a:t>, </a:t>
            </a:r>
            <a:r>
              <a:rPr lang="en-US" sz="2000" dirty="0">
                <a:effectLst>
                  <a:outerShdw blurRad="38100" dist="38100" dir="2700000" algn="tl">
                    <a:srgbClr val="000000"/>
                  </a:outerShdw>
                </a:effectLst>
              </a:rPr>
              <a:t>Jonathan </a:t>
            </a:r>
            <a:r>
              <a:rPr lang="en-US" sz="2000" dirty="0" smtClean="0">
                <a:effectLst>
                  <a:outerShdw blurRad="38100" dist="38100" dir="2700000" algn="tl">
                    <a:srgbClr val="000000"/>
                  </a:outerShdw>
                </a:effectLst>
              </a:rPr>
              <a:t>Kennen</a:t>
            </a:r>
            <a:r>
              <a:rPr lang="en-US" sz="2000" baseline="30000" dirty="0" smtClean="0">
                <a:effectLst>
                  <a:outerShdw blurRad="38100" dist="38100" dir="2700000" algn="tl">
                    <a:srgbClr val="000000"/>
                  </a:outerShdw>
                </a:effectLst>
              </a:rPr>
              <a:t>2</a:t>
            </a:r>
            <a:r>
              <a:rPr lang="en-US" sz="2000"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latin typeface="+mj-lt"/>
                <a:ea typeface="+mj-ea"/>
                <a:cs typeface="+mj-cs"/>
              </a:rPr>
              <a:t>Stacey Archfield</a:t>
            </a:r>
            <a:r>
              <a:rPr lang="en-US" sz="2000" baseline="30000" dirty="0" smtClean="0">
                <a:effectLst>
                  <a:outerShdw blurRad="38100" dist="38100" dir="2700000" algn="tl">
                    <a:srgbClr val="000000"/>
                  </a:outerShdw>
                </a:effectLst>
                <a:latin typeface="+mj-lt"/>
                <a:ea typeface="+mj-ea"/>
                <a:cs typeface="+mj-cs"/>
              </a:rPr>
              <a:t>3</a:t>
            </a:r>
            <a:r>
              <a:rPr lang="en-US" sz="2000" dirty="0" smtClean="0">
                <a:effectLst>
                  <a:outerShdw blurRad="38100" dist="38100" dir="2700000" algn="tl">
                    <a:srgbClr val="000000"/>
                  </a:outerShdw>
                </a:effectLst>
                <a:latin typeface="+mj-lt"/>
                <a:ea typeface="+mj-ea"/>
                <a:cs typeface="+mj-cs"/>
              </a:rPr>
              <a:t> and </a:t>
            </a:r>
            <a:r>
              <a:rPr lang="en-US" sz="2000" dirty="0">
                <a:effectLst>
                  <a:outerShdw blurRad="38100" dist="38100" dir="2700000" algn="tl">
                    <a:srgbClr val="000000"/>
                  </a:outerShdw>
                </a:effectLst>
                <a:latin typeface="+mj-lt"/>
                <a:ea typeface="+mj-ea"/>
                <a:cs typeface="+mj-cs"/>
              </a:rPr>
              <a:t>Julie </a:t>
            </a:r>
            <a:r>
              <a:rPr lang="en-US" sz="2000" dirty="0" smtClean="0">
                <a:effectLst>
                  <a:outerShdw blurRad="38100" dist="38100" dir="2700000" algn="tl">
                    <a:srgbClr val="000000"/>
                  </a:outerShdw>
                </a:effectLst>
                <a:latin typeface="+mj-lt"/>
                <a:ea typeface="+mj-ea"/>
                <a:cs typeface="+mj-cs"/>
              </a:rPr>
              <a:t>Kiang</a:t>
            </a:r>
            <a:r>
              <a:rPr lang="en-US" sz="2000" baseline="30000" dirty="0" smtClean="0">
                <a:effectLst>
                  <a:outerShdw blurRad="38100" dist="38100" dir="2700000" algn="tl">
                    <a:srgbClr val="000000"/>
                  </a:outerShdw>
                </a:effectLst>
                <a:latin typeface="+mj-lt"/>
                <a:ea typeface="+mj-ea"/>
                <a:cs typeface="+mj-cs"/>
              </a:rPr>
              <a:t>4</a:t>
            </a:r>
            <a:endParaRPr lang="en-US" sz="2000" baseline="30000" dirty="0">
              <a:effectLst>
                <a:outerShdw blurRad="38100" dist="38100" dir="2700000" algn="tl">
                  <a:srgbClr val="000000"/>
                </a:outerShdw>
              </a:effectLst>
              <a:latin typeface="+mj-lt"/>
              <a:ea typeface="+mj-ea"/>
              <a:cs typeface="+mj-cs"/>
            </a:endParaRPr>
          </a:p>
          <a:p>
            <a:pPr algn="ctr" fontAlgn="base">
              <a:spcAft>
                <a:spcPct val="0"/>
              </a:spcAft>
              <a:buClr>
                <a:srgbClr val="99FF99"/>
              </a:buClr>
              <a:buSzPct val="80000"/>
            </a:pPr>
            <a:endParaRPr lang="en-US" sz="2000" dirty="0">
              <a:effectLst>
                <a:outerShdw blurRad="38100" dist="38100" dir="2700000" algn="tl">
                  <a:srgbClr val="000000"/>
                </a:outerShdw>
              </a:effectLst>
              <a:latin typeface="+mj-lt"/>
              <a:ea typeface="+mj-ea"/>
              <a:cs typeface="+mj-cs"/>
            </a:endParaRPr>
          </a:p>
          <a:p>
            <a:pPr algn="ctr" fontAlgn="base">
              <a:spcAft>
                <a:spcPct val="0"/>
              </a:spcAft>
              <a:buClr>
                <a:srgbClr val="99FF99"/>
              </a:buClr>
              <a:buSzPct val="80000"/>
            </a:pPr>
            <a:r>
              <a:rPr lang="en-US" sz="2000" baseline="30000" dirty="0">
                <a:effectLst>
                  <a:outerShdw blurRad="38100" dist="38100" dir="2700000" algn="tl">
                    <a:srgbClr val="000000"/>
                  </a:outerShdw>
                </a:effectLst>
                <a:latin typeface="+mj-lt"/>
                <a:ea typeface="+mj-ea"/>
                <a:cs typeface="+mj-cs"/>
              </a:rPr>
              <a:t>1</a:t>
            </a:r>
            <a:r>
              <a:rPr lang="en-US" sz="2000" dirty="0">
                <a:effectLst>
                  <a:outerShdw blurRad="38100" dist="38100" dir="2700000" algn="tl">
                    <a:srgbClr val="000000"/>
                  </a:outerShdw>
                </a:effectLst>
                <a:latin typeface="+mj-lt"/>
                <a:ea typeface="+mj-ea"/>
                <a:cs typeface="+mj-cs"/>
              </a:rPr>
              <a:t>Center for Integrated Data Analytics, USGS, Middleton, WI, USA </a:t>
            </a:r>
          </a:p>
          <a:p>
            <a:pPr algn="ctr" fontAlgn="base">
              <a:spcAft>
                <a:spcPct val="0"/>
              </a:spcAft>
              <a:buClr>
                <a:srgbClr val="99FF99"/>
              </a:buClr>
              <a:buSzPct val="80000"/>
            </a:pPr>
            <a:r>
              <a:rPr lang="en-US" sz="2000" baseline="30000" dirty="0" smtClean="0">
                <a:effectLst>
                  <a:outerShdw blurRad="38100" dist="38100" dir="2700000" algn="tl">
                    <a:srgbClr val="000000"/>
                  </a:outerShdw>
                </a:effectLst>
                <a:latin typeface="+mj-lt"/>
                <a:ea typeface="+mj-ea"/>
                <a:cs typeface="+mj-cs"/>
              </a:rPr>
              <a:t>2</a:t>
            </a:r>
            <a:r>
              <a:rPr lang="en-US" sz="2000" dirty="0" smtClean="0">
                <a:effectLst>
                  <a:outerShdw blurRad="38100" dist="38100" dir="2700000" algn="tl">
                    <a:srgbClr val="000000"/>
                  </a:outerShdw>
                </a:effectLst>
                <a:latin typeface="+mj-lt"/>
                <a:ea typeface="+mj-ea"/>
                <a:cs typeface="+mj-cs"/>
              </a:rPr>
              <a:t>New </a:t>
            </a:r>
            <a:r>
              <a:rPr lang="en-US" sz="2000" dirty="0">
                <a:effectLst>
                  <a:outerShdw blurRad="38100" dist="38100" dir="2700000" algn="tl">
                    <a:srgbClr val="000000"/>
                  </a:outerShdw>
                </a:effectLst>
                <a:latin typeface="+mj-lt"/>
                <a:ea typeface="+mj-ea"/>
                <a:cs typeface="+mj-cs"/>
              </a:rPr>
              <a:t>Jersey Water Science Center, USGS, West Trenton, NJ, </a:t>
            </a:r>
            <a:r>
              <a:rPr lang="en-US" sz="2000" dirty="0" smtClean="0">
                <a:effectLst>
                  <a:outerShdw blurRad="38100" dist="38100" dir="2700000" algn="tl">
                    <a:srgbClr val="000000"/>
                  </a:outerShdw>
                </a:effectLst>
                <a:latin typeface="+mj-lt"/>
                <a:ea typeface="+mj-ea"/>
                <a:cs typeface="+mj-cs"/>
              </a:rPr>
              <a:t>USA</a:t>
            </a:r>
          </a:p>
          <a:p>
            <a:pPr algn="ctr" fontAlgn="base">
              <a:spcAft>
                <a:spcPct val="0"/>
              </a:spcAft>
              <a:buClr>
                <a:srgbClr val="99FF99"/>
              </a:buClr>
              <a:buSzPct val="80000"/>
            </a:pPr>
            <a:r>
              <a:rPr lang="en-US" sz="2000" baseline="30000" dirty="0" smtClean="0">
                <a:effectLst>
                  <a:outerShdw blurRad="38100" dist="38100" dir="2700000" algn="tl">
                    <a:srgbClr val="000000"/>
                  </a:outerShdw>
                </a:effectLst>
              </a:rPr>
              <a:t>3</a:t>
            </a:r>
            <a:r>
              <a:rPr lang="en-US" sz="2000" dirty="0" smtClean="0">
                <a:effectLst>
                  <a:outerShdw blurRad="38100" dist="38100" dir="2700000" algn="tl">
                    <a:srgbClr val="000000"/>
                  </a:outerShdw>
                </a:effectLst>
              </a:rPr>
              <a:t>National </a:t>
            </a:r>
            <a:r>
              <a:rPr lang="en-US" sz="2000" dirty="0">
                <a:effectLst>
                  <a:outerShdw blurRad="38100" dist="38100" dir="2700000" algn="tl">
                    <a:srgbClr val="000000"/>
                  </a:outerShdw>
                </a:effectLst>
              </a:rPr>
              <a:t>Research Program, USGS, Reston, VA, USA</a:t>
            </a:r>
          </a:p>
          <a:p>
            <a:pPr algn="ctr" fontAlgn="base">
              <a:spcAft>
                <a:spcPct val="0"/>
              </a:spcAft>
              <a:buClr>
                <a:srgbClr val="99FF99"/>
              </a:buClr>
              <a:buSzPct val="80000"/>
            </a:pPr>
            <a:r>
              <a:rPr lang="en-US" sz="2000" dirty="0" smtClean="0">
                <a:effectLst>
                  <a:outerShdw blurRad="38100" dist="38100" dir="2700000" algn="tl">
                    <a:srgbClr val="000000"/>
                  </a:outerShdw>
                </a:effectLst>
                <a:latin typeface="+mj-lt"/>
                <a:ea typeface="+mj-ea"/>
                <a:cs typeface="+mj-cs"/>
              </a:rPr>
              <a:t> </a:t>
            </a:r>
            <a:r>
              <a:rPr lang="en-US" sz="2000" baseline="30000" dirty="0" smtClean="0">
                <a:effectLst>
                  <a:outerShdw blurRad="38100" dist="38100" dir="2700000" algn="tl">
                    <a:srgbClr val="000000"/>
                  </a:outerShdw>
                </a:effectLst>
                <a:latin typeface="+mj-lt"/>
                <a:ea typeface="+mj-ea"/>
                <a:cs typeface="+mj-cs"/>
              </a:rPr>
              <a:t>4</a:t>
            </a:r>
            <a:r>
              <a:rPr lang="en-US" sz="2000" dirty="0" smtClean="0">
                <a:effectLst>
                  <a:outerShdw blurRad="38100" dist="38100" dir="2700000" algn="tl">
                    <a:srgbClr val="000000"/>
                  </a:outerShdw>
                </a:effectLst>
                <a:latin typeface="+mj-lt"/>
                <a:ea typeface="+mj-ea"/>
                <a:cs typeface="+mj-cs"/>
              </a:rPr>
              <a:t>Office </a:t>
            </a:r>
            <a:r>
              <a:rPr lang="en-US" sz="2000" dirty="0">
                <a:effectLst>
                  <a:outerShdw blurRad="38100" dist="38100" dir="2700000" algn="tl">
                    <a:srgbClr val="000000"/>
                  </a:outerShdw>
                </a:effectLst>
                <a:latin typeface="+mj-lt"/>
                <a:ea typeface="+mj-ea"/>
                <a:cs typeface="+mj-cs"/>
              </a:rPr>
              <a:t>of Surface Water, USGS, Reston, VA, USA</a:t>
            </a:r>
          </a:p>
        </p:txBody>
      </p:sp>
    </p:spTree>
    <p:extLst>
      <p:ext uri="{BB962C8B-B14F-4D97-AF65-F5344CB8AC3E}">
        <p14:creationId xmlns:p14="http://schemas.microsoft.com/office/powerpoint/2010/main" val="7862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strips(downRigh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p:cNvPicPr>
            <a:picLocks noChangeAspect="1" noChangeArrowheads="1"/>
          </p:cNvPicPr>
          <p:nvPr/>
        </p:nvPicPr>
        <p:blipFill>
          <a:blip r:embed="rId3" cstate="print"/>
          <a:srcRect/>
          <a:stretch>
            <a:fillRect/>
          </a:stretch>
        </p:blipFill>
        <p:spPr bwMode="auto">
          <a:xfrm>
            <a:off x="0" y="0"/>
            <a:ext cx="9153696" cy="6858000"/>
          </a:xfrm>
          <a:prstGeom prst="rect">
            <a:avLst/>
          </a:prstGeom>
          <a:noFill/>
          <a:ln w="12700">
            <a:noFill/>
            <a:miter lim="800000"/>
            <a:headEnd/>
            <a:tailEnd/>
          </a:ln>
          <a:effectLst/>
        </p:spPr>
      </p:pic>
      <p:sp>
        <p:nvSpPr>
          <p:cNvPr id="2052" name="Rectangle 4"/>
          <p:cNvSpPr>
            <a:spLocks noChangeArrowheads="1"/>
          </p:cNvSpPr>
          <p:nvPr/>
        </p:nvSpPr>
        <p:spPr bwMode="auto">
          <a:xfrm>
            <a:off x="228600" y="381000"/>
            <a:ext cx="8686800" cy="28194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53" name="Rectangle 5"/>
          <p:cNvSpPr>
            <a:spLocks noChangeArrowheads="1"/>
          </p:cNvSpPr>
          <p:nvPr/>
        </p:nvSpPr>
        <p:spPr bwMode="auto">
          <a:xfrm>
            <a:off x="0" y="152400"/>
            <a:ext cx="9144000" cy="25146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60" name="Rectangle 12"/>
          <p:cNvSpPr>
            <a:spLocks noChangeArrowheads="1"/>
          </p:cNvSpPr>
          <p:nvPr/>
        </p:nvSpPr>
        <p:spPr bwMode="auto">
          <a:xfrm>
            <a:off x="762000" y="2819400"/>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2066" name="Picture 18" descr="Image of small USGS Identifier"/>
          <p:cNvPicPr>
            <a:picLocks noChangeAspect="1" noChangeArrowheads="1"/>
          </p:cNvPicPr>
          <p:nvPr/>
        </p:nvPicPr>
        <p:blipFill>
          <a:blip r:embed="rId4" cstate="print">
            <a:lum bright="100000"/>
          </a:blip>
          <a:srcRect/>
          <a:stretch>
            <a:fillRect/>
          </a:stretch>
        </p:blipFill>
        <p:spPr bwMode="black">
          <a:xfrm>
            <a:off x="76200" y="6594475"/>
            <a:ext cx="990600" cy="263525"/>
          </a:xfrm>
          <a:prstGeom prst="rect">
            <a:avLst/>
          </a:prstGeom>
          <a:noFill/>
          <a:ln w="9525">
            <a:noFill/>
            <a:miter lim="800000"/>
            <a:headEnd/>
            <a:tailEnd/>
          </a:ln>
        </p:spPr>
      </p:pic>
      <p:sp>
        <p:nvSpPr>
          <p:cNvPr id="2069" name="Rectangle 21"/>
          <p:cNvSpPr>
            <a:spLocks noGrp="1" noChangeArrowheads="1"/>
          </p:cNvSpPr>
          <p:nvPr>
            <p:ph type="ctrTitle"/>
          </p:nvPr>
        </p:nvSpPr>
        <p:spPr>
          <a:xfrm>
            <a:off x="514350" y="152400"/>
            <a:ext cx="8039100" cy="2483195"/>
          </a:xfrm>
        </p:spPr>
        <p:txBody>
          <a:bodyPr/>
          <a:lstStyle/>
          <a:p>
            <a:r>
              <a:rPr lang="en-US" sz="4000" dirty="0" smtClean="0">
                <a:solidFill>
                  <a:schemeClr val="tx1"/>
                </a:solidFill>
              </a:rPr>
              <a:t>An approach </a:t>
            </a:r>
            <a:r>
              <a:rPr lang="en-US" sz="4000" dirty="0">
                <a:solidFill>
                  <a:schemeClr val="tx1"/>
                </a:solidFill>
              </a:rPr>
              <a:t>for classifying natural flow regimes at a continental </a:t>
            </a:r>
            <a:r>
              <a:rPr lang="en-US" sz="4000" dirty="0" smtClean="0">
                <a:solidFill>
                  <a:schemeClr val="tx1"/>
                </a:solidFill>
              </a:rPr>
              <a:t>scale and predicting stream classes at </a:t>
            </a:r>
            <a:r>
              <a:rPr lang="en-US" sz="4000" dirty="0" err="1" smtClean="0">
                <a:solidFill>
                  <a:schemeClr val="tx1"/>
                </a:solidFill>
              </a:rPr>
              <a:t>ungaged</a:t>
            </a:r>
            <a:r>
              <a:rPr lang="en-US" sz="4000" dirty="0" smtClean="0">
                <a:solidFill>
                  <a:schemeClr val="tx1"/>
                </a:solidFill>
              </a:rPr>
              <a:t> locations</a:t>
            </a:r>
            <a:endParaRPr lang="en-US" sz="4000" dirty="0">
              <a:solidFill>
                <a:schemeClr val="tx1"/>
              </a:solidFill>
            </a:endParaRPr>
          </a:p>
        </p:txBody>
      </p:sp>
      <p:sp>
        <p:nvSpPr>
          <p:cNvPr id="10" name="Rectangle 3"/>
          <p:cNvSpPr txBox="1">
            <a:spLocks noChangeArrowheads="1"/>
          </p:cNvSpPr>
          <p:nvPr/>
        </p:nvSpPr>
        <p:spPr bwMode="auto">
          <a:xfrm>
            <a:off x="304800" y="2971800"/>
            <a:ext cx="8686800" cy="2133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buClr>
                <a:srgbClr val="99FF99"/>
              </a:buClr>
              <a:buSzPct val="80000"/>
            </a:pPr>
            <a:r>
              <a:rPr lang="en-US" sz="2000" dirty="0">
                <a:solidFill>
                  <a:srgbClr val="FFFFFF"/>
                </a:solidFill>
                <a:effectLst>
                  <a:outerShdw blurRad="38100" dist="38100" dir="2700000" algn="tl">
                    <a:srgbClr val="000000"/>
                  </a:outerShdw>
                </a:effectLst>
              </a:rPr>
              <a:t>S. A. </a:t>
            </a:r>
            <a:r>
              <a:rPr lang="en-US" sz="2000" dirty="0" smtClean="0">
                <a:solidFill>
                  <a:srgbClr val="FFFFFF"/>
                </a:solidFill>
                <a:effectLst>
                  <a:outerShdw blurRad="38100" dist="38100" dir="2700000" algn="tl">
                    <a:srgbClr val="000000"/>
                  </a:outerShdw>
                </a:effectLst>
              </a:rPr>
              <a:t>Archfield</a:t>
            </a:r>
            <a:r>
              <a:rPr lang="en-US" sz="2000" baseline="30000" dirty="0" smtClean="0">
                <a:solidFill>
                  <a:srgbClr val="FFFFFF"/>
                </a:solidFill>
                <a:effectLst>
                  <a:outerShdw blurRad="38100" dist="38100" dir="2700000" algn="tl">
                    <a:srgbClr val="000000"/>
                  </a:outerShdw>
                </a:effectLst>
              </a:rPr>
              <a:t>1</a:t>
            </a:r>
            <a:r>
              <a:rPr lang="en-US" sz="2000" dirty="0" smtClean="0">
                <a:solidFill>
                  <a:srgbClr val="FFFFFF"/>
                </a:solidFill>
                <a:effectLst>
                  <a:outerShdw blurRad="38100" dist="38100" dir="2700000" algn="tl">
                    <a:srgbClr val="000000"/>
                  </a:outerShdw>
                </a:effectLst>
              </a:rPr>
              <a:t>, </a:t>
            </a:r>
            <a:r>
              <a:rPr lang="en-US" sz="2000" dirty="0">
                <a:solidFill>
                  <a:srgbClr val="FFFFFF"/>
                </a:solidFill>
                <a:effectLst>
                  <a:outerShdw blurRad="38100" dist="38100" dir="2700000" algn="tl">
                    <a:srgbClr val="000000"/>
                  </a:outerShdw>
                </a:effectLst>
              </a:rPr>
              <a:t>J.G. </a:t>
            </a:r>
            <a:r>
              <a:rPr lang="en-US" sz="2000" dirty="0" smtClean="0">
                <a:solidFill>
                  <a:srgbClr val="FFFFFF"/>
                </a:solidFill>
                <a:effectLst>
                  <a:outerShdw blurRad="38100" dist="38100" dir="2700000" algn="tl">
                    <a:srgbClr val="000000"/>
                  </a:outerShdw>
                </a:effectLst>
              </a:rPr>
              <a:t>Kennen</a:t>
            </a:r>
            <a:r>
              <a:rPr lang="en-US" sz="2000" baseline="30000" dirty="0" smtClean="0">
                <a:solidFill>
                  <a:srgbClr val="FFFFFF"/>
                </a:solidFill>
                <a:effectLst>
                  <a:outerShdw blurRad="38100" dist="38100" dir="2700000" algn="tl">
                    <a:srgbClr val="000000"/>
                  </a:outerShdw>
                </a:effectLst>
              </a:rPr>
              <a:t>2</a:t>
            </a:r>
            <a:r>
              <a:rPr lang="en-US" sz="2000" dirty="0" smtClean="0">
                <a:solidFill>
                  <a:srgbClr val="FFFFFF"/>
                </a:solidFill>
                <a:effectLst>
                  <a:outerShdw blurRad="38100" dist="38100" dir="2700000" algn="tl">
                    <a:srgbClr val="000000"/>
                  </a:outerShdw>
                </a:effectLst>
              </a:rPr>
              <a:t>, </a:t>
            </a:r>
            <a:r>
              <a:rPr lang="en-US" sz="2000" dirty="0">
                <a:solidFill>
                  <a:srgbClr val="FFFFFF"/>
                </a:solidFill>
                <a:effectLst>
                  <a:outerShdw blurRad="38100" dist="38100" dir="2700000" algn="tl">
                    <a:srgbClr val="000000"/>
                  </a:outerShdw>
                </a:effectLst>
              </a:rPr>
              <a:t>D. </a:t>
            </a:r>
            <a:r>
              <a:rPr lang="en-US" sz="2000" dirty="0" smtClean="0">
                <a:solidFill>
                  <a:srgbClr val="FFFFFF"/>
                </a:solidFill>
                <a:effectLst>
                  <a:outerShdw blurRad="38100" dist="38100" dir="2700000" algn="tl">
                    <a:srgbClr val="000000"/>
                  </a:outerShdw>
                </a:effectLst>
              </a:rPr>
              <a:t>Carlisle</a:t>
            </a:r>
            <a:r>
              <a:rPr lang="en-US" sz="2000" baseline="30000" dirty="0" smtClean="0">
                <a:solidFill>
                  <a:srgbClr val="FFFFFF"/>
                </a:solidFill>
                <a:effectLst>
                  <a:outerShdw blurRad="38100" dist="38100" dir="2700000" algn="tl">
                    <a:srgbClr val="000000"/>
                  </a:outerShdw>
                </a:effectLst>
              </a:rPr>
              <a:t>3</a:t>
            </a:r>
            <a:r>
              <a:rPr lang="en-US" sz="2000" dirty="0" smtClean="0">
                <a:solidFill>
                  <a:srgbClr val="FFFFFF"/>
                </a:solidFill>
                <a:effectLst>
                  <a:outerShdw blurRad="38100" dist="38100" dir="2700000" algn="tl">
                    <a:srgbClr val="000000"/>
                  </a:outerShdw>
                </a:effectLst>
              </a:rPr>
              <a:t> </a:t>
            </a:r>
            <a:r>
              <a:rPr lang="en-US" sz="2000" dirty="0">
                <a:solidFill>
                  <a:srgbClr val="FFFFFF"/>
                </a:solidFill>
                <a:effectLst>
                  <a:outerShdw blurRad="38100" dist="38100" dir="2700000" algn="tl">
                    <a:srgbClr val="000000"/>
                  </a:outerShdw>
                </a:effectLst>
              </a:rPr>
              <a:t>and D. </a:t>
            </a:r>
            <a:r>
              <a:rPr lang="en-US" sz="2000" dirty="0" smtClean="0">
                <a:solidFill>
                  <a:srgbClr val="FFFFFF"/>
                </a:solidFill>
                <a:effectLst>
                  <a:outerShdw blurRad="38100" dist="38100" dir="2700000" algn="tl">
                    <a:srgbClr val="000000"/>
                  </a:outerShdw>
                </a:effectLst>
              </a:rPr>
              <a:t>Wolock</a:t>
            </a:r>
            <a:r>
              <a:rPr lang="en-US" sz="2000" baseline="30000" dirty="0" smtClean="0">
                <a:solidFill>
                  <a:srgbClr val="FFFFFF"/>
                </a:solidFill>
                <a:effectLst>
                  <a:outerShdw blurRad="38100" dist="38100" dir="2700000" algn="tl">
                    <a:srgbClr val="000000"/>
                  </a:outerShdw>
                </a:effectLst>
              </a:rPr>
              <a:t>4</a:t>
            </a:r>
          </a:p>
          <a:p>
            <a:pPr algn="ctr" fontAlgn="base">
              <a:spcAft>
                <a:spcPct val="0"/>
              </a:spcAft>
              <a:buClr>
                <a:srgbClr val="99FF99"/>
              </a:buClr>
              <a:buSzPct val="80000"/>
            </a:pPr>
            <a:endParaRPr lang="en-US" sz="2000"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sz="2000" baseline="30000" dirty="0" smtClean="0">
                <a:effectLst>
                  <a:outerShdw blurRad="38100" dist="38100" dir="2700000" algn="tl">
                    <a:srgbClr val="000000"/>
                  </a:outerShdw>
                </a:effectLst>
              </a:rPr>
              <a:t>1</a:t>
            </a:r>
            <a:r>
              <a:rPr lang="en-US" sz="2000" dirty="0" smtClean="0">
                <a:effectLst>
                  <a:outerShdw blurRad="38100" dist="38100" dir="2700000" algn="tl">
                    <a:srgbClr val="000000"/>
                  </a:outerShdw>
                </a:effectLst>
              </a:rPr>
              <a:t>National </a:t>
            </a:r>
            <a:r>
              <a:rPr lang="en-US" sz="2000" dirty="0">
                <a:effectLst>
                  <a:outerShdw blurRad="38100" dist="38100" dir="2700000" algn="tl">
                    <a:srgbClr val="000000"/>
                  </a:outerShdw>
                </a:effectLst>
              </a:rPr>
              <a:t>Research Program, USGS, Reston, </a:t>
            </a:r>
            <a:r>
              <a:rPr lang="en-US" sz="2000" dirty="0" smtClean="0">
                <a:effectLst>
                  <a:outerShdw blurRad="38100" dist="38100" dir="2700000" algn="tl">
                    <a:srgbClr val="000000"/>
                  </a:outerShdw>
                </a:effectLst>
              </a:rPr>
              <a:t>VA</a:t>
            </a: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2</a:t>
            </a:r>
            <a:r>
              <a:rPr lang="en-US" sz="2000" dirty="0" smtClean="0">
                <a:solidFill>
                  <a:srgbClr val="FFFFFF"/>
                </a:solidFill>
                <a:effectLst>
                  <a:outerShdw blurRad="38100" dist="38100" dir="2700000" algn="tl">
                    <a:srgbClr val="000000"/>
                  </a:outerShdw>
                </a:effectLst>
              </a:rPr>
              <a:t>New Jersey Water </a:t>
            </a:r>
            <a:r>
              <a:rPr lang="en-US" sz="2000" dirty="0">
                <a:solidFill>
                  <a:srgbClr val="FFFFFF"/>
                </a:solidFill>
                <a:effectLst>
                  <a:outerShdw blurRad="38100" dist="38100" dir="2700000" algn="tl">
                    <a:srgbClr val="000000"/>
                  </a:outerShdw>
                </a:effectLst>
              </a:rPr>
              <a:t>Science Center, </a:t>
            </a:r>
            <a:r>
              <a:rPr lang="en-US" sz="2000" dirty="0" smtClean="0">
                <a:solidFill>
                  <a:srgbClr val="FFFFFF"/>
                </a:solidFill>
                <a:effectLst>
                  <a:outerShdw blurRad="38100" dist="38100" dir="2700000" algn="tl">
                    <a:srgbClr val="000000"/>
                  </a:outerShdw>
                </a:effectLst>
              </a:rPr>
              <a:t>USGS, West </a:t>
            </a:r>
            <a:r>
              <a:rPr lang="en-US" sz="2000" dirty="0">
                <a:solidFill>
                  <a:srgbClr val="FFFFFF"/>
                </a:solidFill>
                <a:effectLst>
                  <a:outerShdw blurRad="38100" dist="38100" dir="2700000" algn="tl">
                    <a:srgbClr val="000000"/>
                  </a:outerShdw>
                </a:effectLst>
              </a:rPr>
              <a:t>Trenton, New </a:t>
            </a:r>
            <a:r>
              <a:rPr lang="en-US" sz="2000" dirty="0" smtClean="0">
                <a:solidFill>
                  <a:srgbClr val="FFFFFF"/>
                </a:solidFill>
                <a:effectLst>
                  <a:outerShdw blurRad="38100" dist="38100" dir="2700000" algn="tl">
                    <a:srgbClr val="000000"/>
                  </a:outerShdw>
                </a:effectLst>
              </a:rPr>
              <a:t>Jersey</a:t>
            </a:r>
            <a:endParaRPr lang="en-US" sz="2000"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3</a:t>
            </a:r>
            <a:r>
              <a:rPr lang="en-US" sz="2000" dirty="0" smtClean="0">
                <a:solidFill>
                  <a:srgbClr val="FFFFFF"/>
                </a:solidFill>
                <a:effectLst>
                  <a:outerShdw blurRad="38100" dist="38100" dir="2700000" algn="tl">
                    <a:srgbClr val="000000"/>
                  </a:outerShdw>
                </a:effectLst>
              </a:rPr>
              <a:t> </a:t>
            </a:r>
            <a:r>
              <a:rPr lang="en-US" sz="2000" dirty="0">
                <a:solidFill>
                  <a:srgbClr val="FFFFFF"/>
                </a:solidFill>
                <a:effectLst>
                  <a:outerShdw blurRad="38100" dist="38100" dir="2700000" algn="tl">
                    <a:srgbClr val="000000"/>
                  </a:outerShdw>
                </a:effectLst>
              </a:rPr>
              <a:t>National Center, </a:t>
            </a:r>
            <a:r>
              <a:rPr lang="en-US" sz="2000" dirty="0" smtClean="0">
                <a:solidFill>
                  <a:srgbClr val="FFFFFF"/>
                </a:solidFill>
                <a:effectLst>
                  <a:outerShdw blurRad="38100" dist="38100" dir="2700000" algn="tl">
                    <a:srgbClr val="000000"/>
                  </a:outerShdw>
                </a:effectLst>
              </a:rPr>
              <a:t>USGS, </a:t>
            </a:r>
            <a:r>
              <a:rPr lang="en-US" sz="2000" dirty="0">
                <a:solidFill>
                  <a:srgbClr val="FFFFFF"/>
                </a:solidFill>
                <a:effectLst>
                  <a:outerShdw blurRad="38100" dist="38100" dir="2700000" algn="tl">
                    <a:srgbClr val="000000"/>
                  </a:outerShdw>
                </a:effectLst>
              </a:rPr>
              <a:t>Reston, </a:t>
            </a:r>
            <a:r>
              <a:rPr lang="en-US" sz="2000" dirty="0" smtClean="0">
                <a:solidFill>
                  <a:srgbClr val="FFFFFF"/>
                </a:solidFill>
                <a:effectLst>
                  <a:outerShdw blurRad="38100" dist="38100" dir="2700000" algn="tl">
                    <a:srgbClr val="000000"/>
                  </a:outerShdw>
                </a:effectLst>
              </a:rPr>
              <a:t>Virginia</a:t>
            </a:r>
            <a:endParaRPr lang="en-US" sz="2000"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4</a:t>
            </a:r>
            <a:r>
              <a:rPr lang="en-US" sz="2000" dirty="0" smtClean="0">
                <a:solidFill>
                  <a:srgbClr val="FFFFFF"/>
                </a:solidFill>
                <a:effectLst>
                  <a:outerShdw blurRad="38100" dist="38100" dir="2700000" algn="tl">
                    <a:srgbClr val="000000"/>
                  </a:outerShdw>
                </a:effectLst>
              </a:rPr>
              <a:t> </a:t>
            </a:r>
            <a:r>
              <a:rPr lang="en-US" sz="2000" dirty="0">
                <a:solidFill>
                  <a:srgbClr val="FFFFFF"/>
                </a:solidFill>
                <a:effectLst>
                  <a:outerShdw blurRad="38100" dist="38100" dir="2700000" algn="tl">
                    <a:srgbClr val="000000"/>
                  </a:outerShdw>
                </a:effectLst>
              </a:rPr>
              <a:t>Kansas Water Science Center, </a:t>
            </a:r>
            <a:r>
              <a:rPr lang="en-US" sz="2000" dirty="0" smtClean="0">
                <a:solidFill>
                  <a:srgbClr val="FFFFFF"/>
                </a:solidFill>
                <a:effectLst>
                  <a:outerShdw blurRad="38100" dist="38100" dir="2700000" algn="tl">
                    <a:srgbClr val="000000"/>
                  </a:outerShdw>
                </a:effectLst>
              </a:rPr>
              <a:t>USGS, </a:t>
            </a:r>
            <a:r>
              <a:rPr lang="en-US" sz="2000" dirty="0">
                <a:solidFill>
                  <a:srgbClr val="FFFFFF"/>
                </a:solidFill>
                <a:effectLst>
                  <a:outerShdw blurRad="38100" dist="38100" dir="2700000" algn="tl">
                    <a:srgbClr val="000000"/>
                  </a:outerShdw>
                </a:effectLst>
              </a:rPr>
              <a:t>Lawrence, </a:t>
            </a:r>
            <a:r>
              <a:rPr lang="en-US" sz="2000" dirty="0" smtClean="0">
                <a:solidFill>
                  <a:srgbClr val="FFFFFF"/>
                </a:solidFill>
                <a:effectLst>
                  <a:outerShdw blurRad="38100" dist="38100" dir="2700000" algn="tl">
                    <a:srgbClr val="000000"/>
                  </a:outerShdw>
                </a:effectLst>
              </a:rPr>
              <a:t>Kansas</a:t>
            </a:r>
            <a:endParaRPr lang="en-US" sz="2000"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endParaRPr lang="en-US" sz="2000" dirty="0">
              <a:solidFill>
                <a:srgbClr val="FFFFFF"/>
              </a:solidFill>
              <a:effectLst>
                <a:outerShdw blurRad="38100" dist="38100" dir="2700000" algn="tl">
                  <a:srgbClr val="000000"/>
                </a:outerShdw>
              </a:effectLst>
            </a:endParaRPr>
          </a:p>
        </p:txBody>
      </p:sp>
      <p:pic>
        <p:nvPicPr>
          <p:cNvPr id="2" name="Picture 1"/>
          <p:cNvPicPr>
            <a:picLocks noChangeAspect="1"/>
          </p:cNvPicPr>
          <p:nvPr/>
        </p:nvPicPr>
        <p:blipFill>
          <a:blip r:embed="rId5"/>
          <a:stretch>
            <a:fillRect/>
          </a:stretch>
        </p:blipFill>
        <p:spPr>
          <a:xfrm>
            <a:off x="2667000" y="5029200"/>
            <a:ext cx="4555332" cy="1697936"/>
          </a:xfrm>
          <a:prstGeom prst="rect">
            <a:avLst/>
          </a:prstGeom>
        </p:spPr>
      </p:pic>
    </p:spTree>
    <p:extLst>
      <p:ext uri="{BB962C8B-B14F-4D97-AF65-F5344CB8AC3E}">
        <p14:creationId xmlns:p14="http://schemas.microsoft.com/office/powerpoint/2010/main" val="16326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strips(downRigh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7"/>
            <a:ext cx="9169668" cy="816591"/>
          </a:xfrm>
        </p:spPr>
        <p:txBody>
          <a:bodyPr/>
          <a:lstStyle/>
          <a:p>
            <a:pPr algn="ctr"/>
            <a:r>
              <a:rPr lang="en-US" sz="4800" kern="1200" dirty="0" smtClean="0">
                <a:effectLst>
                  <a:outerShdw blurRad="38100" dist="38100" dir="2700000" algn="ctr" rotWithShape="0">
                    <a:srgbClr val="000000"/>
                  </a:outerShdw>
                </a:effectLst>
              </a:rPr>
              <a:t>Project Overview</a:t>
            </a:r>
          </a:p>
        </p:txBody>
      </p:sp>
      <p:sp>
        <p:nvSpPr>
          <p:cNvPr id="4" name="Rectangle 3"/>
          <p:cNvSpPr/>
          <p:nvPr/>
        </p:nvSpPr>
        <p:spPr>
          <a:xfrm>
            <a:off x="546724" y="1589306"/>
            <a:ext cx="8140076" cy="4278094"/>
          </a:xfrm>
          <a:prstGeom prst="rect">
            <a:avLst/>
          </a:prstGeom>
        </p:spPr>
        <p:txBody>
          <a:bodyPr wrap="square">
            <a:spAutoFit/>
          </a:bodyPr>
          <a:lstStyle/>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The </a:t>
            </a:r>
            <a:r>
              <a:rPr lang="en-US" sz="2800" dirty="0" smtClean="0">
                <a:solidFill>
                  <a:srgbClr val="FFFFFF"/>
                </a:solidFill>
                <a:effectLst>
                  <a:outerShdw blurRad="38100" dist="38100" dir="2700000" algn="tl">
                    <a:srgbClr val="000000"/>
                  </a:outerShdw>
                </a:effectLst>
                <a:latin typeface="Arial" pitchFamily="34" charset="0"/>
              </a:rPr>
              <a:t>Water </a:t>
            </a:r>
            <a:r>
              <a:rPr lang="en-US" sz="2800" dirty="0">
                <a:solidFill>
                  <a:srgbClr val="FFFFFF"/>
                </a:solidFill>
                <a:effectLst>
                  <a:outerShdw blurRad="38100" dist="38100" dir="2700000" algn="tl">
                    <a:srgbClr val="000000"/>
                  </a:outerShdw>
                </a:effectLst>
                <a:latin typeface="Arial" pitchFamily="34" charset="0"/>
              </a:rPr>
              <a:t>Census is tasked with quantifying water availability for watersheds across the United States. </a:t>
            </a: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Calculating ecologically-relevant streamflow statistics is an important step in understanding water availability to meet both human and ecological needs. </a:t>
            </a: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The </a:t>
            </a:r>
            <a:r>
              <a:rPr lang="en-US" sz="2800" dirty="0" err="1">
                <a:solidFill>
                  <a:srgbClr val="FFFFFF"/>
                </a:solidFill>
                <a:effectLst>
                  <a:outerShdw blurRad="38100" dist="38100" dir="2700000" algn="tl">
                    <a:srgbClr val="000000"/>
                  </a:outerShdw>
                </a:effectLst>
                <a:latin typeface="Arial" pitchFamily="34" charset="0"/>
              </a:rPr>
              <a:t>EflowStats</a:t>
            </a:r>
            <a:r>
              <a:rPr lang="en-US" sz="2800" dirty="0">
                <a:solidFill>
                  <a:srgbClr val="FFFFFF"/>
                </a:solidFill>
                <a:effectLst>
                  <a:outerShdw blurRad="38100" dist="38100" dir="2700000" algn="tl">
                    <a:srgbClr val="000000"/>
                  </a:outerShdw>
                </a:effectLst>
                <a:latin typeface="Arial" pitchFamily="34" charset="0"/>
              </a:rPr>
              <a:t> package was developed using the open-source R software environment.</a:t>
            </a:r>
          </a:p>
        </p:txBody>
      </p:sp>
      <p:pic>
        <p:nvPicPr>
          <p:cNvPr id="6" name="Picture 2"/>
          <p:cNvPicPr>
            <a:picLocks noChangeAspect="1" noChangeArrowheads="1"/>
          </p:cNvPicPr>
          <p:nvPr/>
        </p:nvPicPr>
        <p:blipFill>
          <a:blip r:embed="rId3" cstate="print"/>
          <a:srcRect/>
          <a:stretch>
            <a:fillRect/>
          </a:stretch>
        </p:blipFill>
        <p:spPr bwMode="auto">
          <a:xfrm>
            <a:off x="655772" y="1096492"/>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17344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7"/>
            <a:ext cx="9169668" cy="816591"/>
          </a:xfrm>
        </p:spPr>
        <p:txBody>
          <a:bodyPr/>
          <a:lstStyle/>
          <a:p>
            <a:r>
              <a:rPr lang="en-US" sz="4800" kern="1200" dirty="0" err="1">
                <a:effectLst>
                  <a:outerShdw blurRad="38100" dist="38100" dir="2700000" algn="ctr" rotWithShape="0">
                    <a:srgbClr val="000000"/>
                  </a:outerShdw>
                </a:effectLst>
              </a:rPr>
              <a:t>EflowStats</a:t>
            </a:r>
            <a:r>
              <a:rPr lang="en-US" sz="4800" kern="1200" dirty="0">
                <a:effectLst>
                  <a:outerShdw blurRad="38100" dist="38100" dir="2700000" algn="ctr" rotWithShape="0">
                    <a:srgbClr val="000000"/>
                  </a:outerShdw>
                </a:effectLst>
              </a:rPr>
              <a:t> Benefits Include</a:t>
            </a:r>
            <a:endParaRPr lang="en-US" sz="4800" kern="1200" dirty="0" smtClean="0">
              <a:effectLst>
                <a:outerShdw blurRad="38100" dist="38100" dir="2700000" algn="ctr" rotWithShape="0">
                  <a:srgbClr val="000000"/>
                </a:outerShdw>
              </a:effectLst>
            </a:endParaRPr>
          </a:p>
        </p:txBody>
      </p:sp>
      <p:sp>
        <p:nvSpPr>
          <p:cNvPr id="4" name="Rectangle 3"/>
          <p:cNvSpPr/>
          <p:nvPr/>
        </p:nvSpPr>
        <p:spPr>
          <a:xfrm>
            <a:off x="514796" y="1447800"/>
            <a:ext cx="8140076" cy="4585871"/>
          </a:xfrm>
          <a:prstGeom prst="rect">
            <a:avLst/>
          </a:prstGeom>
        </p:spPr>
        <p:txBody>
          <a:bodyPr wrap="square">
            <a:spAutoFit/>
          </a:bodyPr>
          <a:lstStyle/>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Calculates ecologically-relevant streamflow statistics </a:t>
            </a:r>
            <a:r>
              <a:rPr lang="en-US" sz="2800" dirty="0" smtClean="0">
                <a:solidFill>
                  <a:srgbClr val="FFFFFF"/>
                </a:solidFill>
                <a:effectLst>
                  <a:outerShdw blurRad="38100" dist="38100" dir="2700000" algn="tl">
                    <a:srgbClr val="000000"/>
                  </a:outerShdw>
                </a:effectLst>
                <a:latin typeface="Arial" pitchFamily="34" charset="0"/>
              </a:rPr>
              <a:t>(</a:t>
            </a:r>
            <a:r>
              <a:rPr lang="en-US" sz="2800" dirty="0" err="1" smtClean="0">
                <a:solidFill>
                  <a:srgbClr val="FFFFFF"/>
                </a:solidFill>
                <a:effectLst>
                  <a:outerShdw blurRad="38100" dist="38100" dir="2700000" algn="tl">
                    <a:srgbClr val="000000"/>
                  </a:outerShdw>
                </a:effectLst>
                <a:latin typeface="Arial" pitchFamily="34" charset="0"/>
              </a:rPr>
              <a:t>Kennen</a:t>
            </a:r>
            <a:r>
              <a:rPr lang="en-US" sz="2800" dirty="0" smtClean="0">
                <a:solidFill>
                  <a:srgbClr val="FFFFFF"/>
                </a:solidFill>
                <a:effectLst>
                  <a:outerShdw blurRad="38100" dist="38100" dir="2700000" algn="tl">
                    <a:srgbClr val="000000"/>
                  </a:outerShdw>
                </a:effectLst>
                <a:latin typeface="Arial" pitchFamily="34" charset="0"/>
              </a:rPr>
              <a:t> </a:t>
            </a:r>
            <a:r>
              <a:rPr lang="en-US" sz="2800" dirty="0">
                <a:solidFill>
                  <a:srgbClr val="FFFFFF"/>
                </a:solidFill>
                <a:effectLst>
                  <a:outerShdw blurRad="38100" dist="38100" dir="2700000" algn="tl">
                    <a:srgbClr val="000000"/>
                  </a:outerShdw>
                </a:effectLst>
                <a:latin typeface="Arial" pitchFamily="34" charset="0"/>
              </a:rPr>
              <a:t>et al., </a:t>
            </a:r>
            <a:r>
              <a:rPr lang="en-US" sz="2800" dirty="0" smtClean="0">
                <a:solidFill>
                  <a:srgbClr val="FFFFFF"/>
                </a:solidFill>
                <a:effectLst>
                  <a:outerShdw blurRad="38100" dist="38100" dir="2700000" algn="tl">
                    <a:srgbClr val="000000"/>
                  </a:outerShdw>
                </a:effectLst>
                <a:latin typeface="Arial" pitchFamily="34" charset="0"/>
              </a:rPr>
              <a:t>2007) </a:t>
            </a:r>
            <a:endParaRPr lang="en-US" sz="2800" dirty="0">
              <a:solidFill>
                <a:srgbClr val="FFFFFF"/>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Calculates the fundamental properties of daily streamflow (</a:t>
            </a:r>
            <a:r>
              <a:rPr lang="en-US" sz="2800" dirty="0" err="1">
                <a:solidFill>
                  <a:srgbClr val="FFFFFF"/>
                </a:solidFill>
                <a:effectLst>
                  <a:outerShdw blurRad="38100" dist="38100" dir="2700000" algn="tl">
                    <a:srgbClr val="000000"/>
                  </a:outerShdw>
                </a:effectLst>
                <a:latin typeface="Arial" pitchFamily="34" charset="0"/>
              </a:rPr>
              <a:t>Archfield</a:t>
            </a:r>
            <a:r>
              <a:rPr lang="en-US" sz="2800" dirty="0">
                <a:solidFill>
                  <a:srgbClr val="FFFFFF"/>
                </a:solidFill>
                <a:effectLst>
                  <a:outerShdw blurRad="38100" dist="38100" dir="2700000" algn="tl">
                    <a:srgbClr val="000000"/>
                  </a:outerShdw>
                </a:effectLst>
                <a:latin typeface="Arial" pitchFamily="34" charset="0"/>
              </a:rPr>
              <a:t> et al., 2013) </a:t>
            </a: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Batch </a:t>
            </a:r>
            <a:r>
              <a:rPr lang="en-US" sz="2800" dirty="0" smtClean="0">
                <a:solidFill>
                  <a:srgbClr val="FFFFFF"/>
                </a:solidFill>
                <a:effectLst>
                  <a:outerShdw blurRad="38100" dist="38100" dir="2700000" algn="tl">
                    <a:srgbClr val="000000"/>
                  </a:outerShdw>
                </a:effectLst>
                <a:latin typeface="Arial" pitchFamily="34" charset="0"/>
              </a:rPr>
              <a:t>USGS station </a:t>
            </a:r>
            <a:r>
              <a:rPr lang="en-US" sz="2800" dirty="0">
                <a:solidFill>
                  <a:srgbClr val="FFFFFF"/>
                </a:solidFill>
                <a:effectLst>
                  <a:outerShdw blurRad="38100" dist="38100" dir="2700000" algn="tl">
                    <a:srgbClr val="000000"/>
                  </a:outerShdw>
                </a:effectLst>
                <a:latin typeface="Arial" pitchFamily="34" charset="0"/>
              </a:rPr>
              <a:t>processing capability</a:t>
            </a: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Handles daily flow data from multiple sources</a:t>
            </a:r>
          </a:p>
          <a:p>
            <a:pPr marL="457200" indent="-457200">
              <a:spcAft>
                <a:spcPts val="1200"/>
              </a:spcAft>
              <a:buSzPct val="100000"/>
              <a:buFont typeface="Arial" pitchFamily="34" charset="0"/>
              <a:buChar char="•"/>
            </a:pPr>
            <a:r>
              <a:rPr lang="en-US" sz="2800" dirty="0">
                <a:solidFill>
                  <a:srgbClr val="FFFFFF"/>
                </a:solidFill>
                <a:effectLst>
                  <a:outerShdw blurRad="38100" dist="38100" dir="2700000" algn="tl">
                    <a:srgbClr val="000000"/>
                  </a:outerShdw>
                </a:effectLst>
                <a:latin typeface="Arial" pitchFamily="34" charset="0"/>
              </a:rPr>
              <a:t>R software </a:t>
            </a:r>
            <a:r>
              <a:rPr lang="en-US" sz="2800" dirty="0" smtClean="0">
                <a:solidFill>
                  <a:srgbClr val="FFFFFF"/>
                </a:solidFill>
                <a:effectLst>
                  <a:outerShdw blurRad="38100" dist="38100" dir="2700000" algn="tl">
                    <a:srgbClr val="000000"/>
                  </a:outerShdw>
                </a:effectLst>
                <a:latin typeface="Arial" pitchFamily="34" charset="0"/>
              </a:rPr>
              <a:t>is part of an open source environment that is </a:t>
            </a:r>
            <a:r>
              <a:rPr lang="en-US" sz="2800" dirty="0">
                <a:solidFill>
                  <a:srgbClr val="FFFFFF"/>
                </a:solidFill>
                <a:effectLst>
                  <a:outerShdw blurRad="38100" dist="38100" dir="2700000" algn="tl">
                    <a:srgbClr val="000000"/>
                  </a:outerShdw>
                </a:effectLst>
                <a:latin typeface="Arial" pitchFamily="34" charset="0"/>
              </a:rPr>
              <a:t>heavily used </a:t>
            </a:r>
            <a:r>
              <a:rPr lang="en-US" sz="2800" dirty="0" smtClean="0">
                <a:solidFill>
                  <a:srgbClr val="FFFFFF"/>
                </a:solidFill>
                <a:effectLst>
                  <a:outerShdw blurRad="38100" dist="38100" dir="2700000" algn="tl">
                    <a:srgbClr val="000000"/>
                  </a:outerShdw>
                </a:effectLst>
                <a:latin typeface="Arial" pitchFamily="34" charset="0"/>
              </a:rPr>
              <a:t>by scientists, researchers, and academics across the globe.</a:t>
            </a:r>
            <a:endParaRPr lang="en-US" sz="2800" dirty="0">
              <a:solidFill>
                <a:srgbClr val="FFFFFF"/>
              </a:solidFill>
              <a:effectLst>
                <a:outerShdw blurRad="38100" dist="38100" dir="2700000" algn="tl">
                  <a:srgbClr val="000000"/>
                </a:outerShdw>
              </a:effectLst>
              <a:latin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55772" y="1096492"/>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20387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7"/>
            <a:ext cx="9169668" cy="816591"/>
          </a:xfrm>
        </p:spPr>
        <p:txBody>
          <a:bodyPr/>
          <a:lstStyle/>
          <a:p>
            <a:r>
              <a:rPr lang="en-US" sz="4800" kern="1200" dirty="0" smtClean="0">
                <a:effectLst>
                  <a:outerShdw blurRad="38100" dist="38100" dir="2700000" algn="ctr" rotWithShape="0">
                    <a:srgbClr val="000000"/>
                  </a:outerShdw>
                </a:effectLst>
              </a:rPr>
              <a:t>Statistical Groups</a:t>
            </a:r>
          </a:p>
        </p:txBody>
      </p:sp>
      <p:pic>
        <p:nvPicPr>
          <p:cNvPr id="6" name="Picture 2"/>
          <p:cNvPicPr>
            <a:picLocks noChangeAspect="1" noChangeArrowheads="1"/>
          </p:cNvPicPr>
          <p:nvPr/>
        </p:nvPicPr>
        <p:blipFill>
          <a:blip r:embed="rId3" cstate="print"/>
          <a:srcRect/>
          <a:stretch>
            <a:fillRect/>
          </a:stretch>
        </p:blipFill>
        <p:spPr bwMode="auto">
          <a:xfrm>
            <a:off x="655772" y="1096492"/>
            <a:ext cx="7858125" cy="857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458913"/>
            <a:ext cx="7291387"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0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9668" cy="816591"/>
          </a:xfrm>
        </p:spPr>
        <p:txBody>
          <a:bodyPr/>
          <a:lstStyle/>
          <a:p>
            <a:r>
              <a:rPr lang="en-US" sz="4800" kern="1200" dirty="0" smtClean="0">
                <a:effectLst>
                  <a:outerShdw blurRad="38100" dist="38100" dir="2700000" algn="ctr" rotWithShape="0">
                    <a:srgbClr val="000000"/>
                  </a:outerShdw>
                </a:effectLst>
              </a:rPr>
              <a:t>Summary</a:t>
            </a:r>
          </a:p>
        </p:txBody>
      </p:sp>
      <p:sp>
        <p:nvSpPr>
          <p:cNvPr id="4" name="Rectangle 3"/>
          <p:cNvSpPr/>
          <p:nvPr/>
        </p:nvSpPr>
        <p:spPr>
          <a:xfrm>
            <a:off x="514796" y="1143000"/>
            <a:ext cx="8140076" cy="5355312"/>
          </a:xfrm>
          <a:prstGeom prst="rect">
            <a:avLst/>
          </a:prstGeom>
        </p:spPr>
        <p:txBody>
          <a:bodyPr wrap="square">
            <a:spAutoFit/>
          </a:bodyPr>
          <a:lstStyle/>
          <a:p>
            <a:pPr marL="457200" indent="-457200">
              <a:spcAft>
                <a:spcPts val="1200"/>
              </a:spcAft>
              <a:buSzPct val="100000"/>
              <a:buFont typeface="Arial" pitchFamily="34" charset="0"/>
              <a:buChar char="•"/>
            </a:pPr>
            <a:r>
              <a:rPr lang="en-US" sz="2600" dirty="0">
                <a:solidFill>
                  <a:srgbClr val="FFFFFF"/>
                </a:solidFill>
                <a:effectLst>
                  <a:outerShdw blurRad="38100" dist="38100" dir="2700000" algn="tl">
                    <a:srgbClr val="000000"/>
                  </a:outerShdw>
                </a:effectLst>
                <a:latin typeface="Arial" pitchFamily="34" charset="0"/>
              </a:rPr>
              <a:t>Ecological streamflow statistics are an important component in understanding water availability requirements for human and ecological needs</a:t>
            </a:r>
          </a:p>
          <a:p>
            <a:pPr marL="457200" indent="-457200">
              <a:spcAft>
                <a:spcPts val="1200"/>
              </a:spcAft>
              <a:buSzPct val="100000"/>
              <a:buFont typeface="Arial" pitchFamily="34" charset="0"/>
              <a:buChar char="•"/>
            </a:pPr>
            <a:r>
              <a:rPr lang="en-US" sz="2600" dirty="0">
                <a:solidFill>
                  <a:srgbClr val="FFFFFF"/>
                </a:solidFill>
                <a:effectLst>
                  <a:outerShdw blurRad="38100" dist="38100" dir="2700000" algn="tl">
                    <a:srgbClr val="000000"/>
                  </a:outerShdw>
                </a:effectLst>
                <a:latin typeface="Arial" pitchFamily="34" charset="0"/>
              </a:rPr>
              <a:t>Existing </a:t>
            </a:r>
            <a:r>
              <a:rPr lang="en-US" sz="2600" dirty="0" smtClean="0">
                <a:solidFill>
                  <a:srgbClr val="FFFFFF"/>
                </a:solidFill>
                <a:effectLst>
                  <a:outerShdw blurRad="38100" dist="38100" dir="2700000" algn="tl">
                    <a:srgbClr val="000000"/>
                  </a:outerShdw>
                </a:effectLst>
                <a:latin typeface="Arial" pitchFamily="34" charset="0"/>
              </a:rPr>
              <a:t>HIP software </a:t>
            </a:r>
            <a:r>
              <a:rPr lang="en-US" sz="2600" dirty="0">
                <a:solidFill>
                  <a:srgbClr val="FFFFFF"/>
                </a:solidFill>
                <a:effectLst>
                  <a:outerShdw blurRad="38100" dist="38100" dir="2700000" algn="tl">
                    <a:srgbClr val="000000"/>
                  </a:outerShdw>
                </a:effectLst>
                <a:latin typeface="Arial" pitchFamily="34" charset="0"/>
              </a:rPr>
              <a:t>is aging and does not include the more recently published fundamental properties of daily </a:t>
            </a:r>
            <a:r>
              <a:rPr lang="en-US" sz="2600" dirty="0" smtClean="0">
                <a:solidFill>
                  <a:srgbClr val="FFFFFF"/>
                </a:solidFill>
                <a:effectLst>
                  <a:outerShdw blurRad="38100" dist="38100" dir="2700000" algn="tl">
                    <a:srgbClr val="000000"/>
                  </a:outerShdw>
                </a:effectLst>
                <a:latin typeface="Arial" pitchFamily="34" charset="0"/>
              </a:rPr>
              <a:t>streamflow statistics (i.e., </a:t>
            </a:r>
            <a:r>
              <a:rPr lang="en-US" sz="2600" u="sng" dirty="0" smtClean="0">
                <a:solidFill>
                  <a:srgbClr val="FFFFFF"/>
                </a:solidFill>
                <a:effectLst>
                  <a:outerShdw blurRad="38100" dist="38100" dir="2700000" algn="tl">
                    <a:srgbClr val="000000"/>
                  </a:outerShdw>
                </a:effectLst>
                <a:latin typeface="Arial" pitchFamily="34" charset="0"/>
              </a:rPr>
              <a:t>the magnificent 7!</a:t>
            </a:r>
            <a:r>
              <a:rPr lang="en-US" sz="2600" dirty="0" smtClean="0">
                <a:solidFill>
                  <a:srgbClr val="FFFFFF"/>
                </a:solidFill>
                <a:effectLst>
                  <a:outerShdw blurRad="38100" dist="38100" dir="2700000" algn="tl">
                    <a:srgbClr val="000000"/>
                  </a:outerShdw>
                </a:effectLst>
                <a:latin typeface="Arial" pitchFamily="34" charset="0"/>
              </a:rPr>
              <a:t>) and is not 64 bit compatible</a:t>
            </a:r>
            <a:endParaRPr lang="en-US" sz="2600" dirty="0">
              <a:solidFill>
                <a:srgbClr val="FFFFFF"/>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r>
              <a:rPr lang="en-US" sz="2600" dirty="0">
                <a:solidFill>
                  <a:srgbClr val="FFFFFF"/>
                </a:solidFill>
                <a:effectLst>
                  <a:outerShdw blurRad="38100" dist="38100" dir="2700000" algn="tl">
                    <a:srgbClr val="000000"/>
                  </a:outerShdw>
                </a:effectLst>
                <a:latin typeface="Arial" pitchFamily="34" charset="0"/>
              </a:rPr>
              <a:t>This package provides users with a streamlined method to calculate the existing statistics quickly and consistently</a:t>
            </a:r>
          </a:p>
          <a:p>
            <a:pPr marL="457200" indent="-457200">
              <a:spcAft>
                <a:spcPts val="1200"/>
              </a:spcAft>
              <a:buSzPct val="100000"/>
              <a:buFont typeface="Arial" pitchFamily="34" charset="0"/>
              <a:buChar char="•"/>
            </a:pPr>
            <a:r>
              <a:rPr lang="en-US" sz="2600" dirty="0">
                <a:solidFill>
                  <a:srgbClr val="FFFFFF"/>
                </a:solidFill>
                <a:effectLst>
                  <a:outerShdw blurRad="38100" dist="38100" dir="2700000" algn="tl">
                    <a:srgbClr val="000000"/>
                  </a:outerShdw>
                </a:effectLst>
                <a:latin typeface="Arial" pitchFamily="34" charset="0"/>
              </a:rPr>
              <a:t>The open-source R environment makes it easy for others to use and expand the utility of this package</a:t>
            </a:r>
          </a:p>
        </p:txBody>
      </p:sp>
      <p:pic>
        <p:nvPicPr>
          <p:cNvPr id="6" name="Picture 2"/>
          <p:cNvPicPr>
            <a:picLocks noChangeAspect="1" noChangeArrowheads="1"/>
          </p:cNvPicPr>
          <p:nvPr/>
        </p:nvPicPr>
        <p:blipFill>
          <a:blip r:embed="rId3" cstate="print"/>
          <a:srcRect/>
          <a:stretch>
            <a:fillRect/>
          </a:stretch>
        </p:blipFill>
        <p:spPr bwMode="auto">
          <a:xfrm>
            <a:off x="655772" y="914400"/>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11322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9668" cy="816591"/>
          </a:xfrm>
        </p:spPr>
        <p:txBody>
          <a:bodyPr/>
          <a:lstStyle/>
          <a:p>
            <a:r>
              <a:rPr lang="en-US" sz="4800" kern="1200" dirty="0" err="1" smtClean="0">
                <a:effectLst>
                  <a:outerShdw blurRad="38100" dist="38100" dir="2700000" algn="ctr" rotWithShape="0">
                    <a:srgbClr val="000000"/>
                  </a:outerShdw>
                </a:effectLst>
              </a:rPr>
              <a:t>EFlowStats</a:t>
            </a:r>
            <a:r>
              <a:rPr lang="en-US" sz="4800" kern="1200" dirty="0" smtClean="0">
                <a:effectLst>
                  <a:outerShdw blurRad="38100" dist="38100" dir="2700000" algn="ctr" rotWithShape="0">
                    <a:srgbClr val="000000"/>
                  </a:outerShdw>
                </a:effectLst>
              </a:rPr>
              <a:t> Publication</a:t>
            </a:r>
          </a:p>
        </p:txBody>
      </p:sp>
      <p:sp>
        <p:nvSpPr>
          <p:cNvPr id="4" name="Rectangle 3"/>
          <p:cNvSpPr/>
          <p:nvPr/>
        </p:nvSpPr>
        <p:spPr>
          <a:xfrm>
            <a:off x="514796" y="1389995"/>
            <a:ext cx="8140076" cy="5232202"/>
          </a:xfrm>
          <a:prstGeom prst="rect">
            <a:avLst/>
          </a:prstGeom>
        </p:spPr>
        <p:txBody>
          <a:bodyPr wrap="square">
            <a:spAutoFit/>
          </a:bodyPr>
          <a:lstStyle/>
          <a:p>
            <a:pPr marL="457200" lvl="0" indent="-457200">
              <a:spcAft>
                <a:spcPts val="1200"/>
              </a:spcAft>
              <a:buSzPct val="100000"/>
              <a:buFont typeface="Arial" pitchFamily="34" charset="0"/>
              <a:buChar char="•"/>
            </a:pPr>
            <a:r>
              <a:rPr lang="en-US" sz="2600" dirty="0" err="1" smtClean="0">
                <a:solidFill>
                  <a:srgbClr val="FFFFFF"/>
                </a:solidFill>
                <a:effectLst>
                  <a:outerShdw blurRad="38100" dist="38100" dir="2700000" algn="tl">
                    <a:srgbClr val="000000"/>
                  </a:outerShdw>
                </a:effectLst>
                <a:latin typeface="Arial" pitchFamily="34" charset="0"/>
              </a:rPr>
              <a:t>EflowStats</a:t>
            </a:r>
            <a:r>
              <a:rPr lang="en-US" sz="2600" dirty="0" smtClean="0">
                <a:solidFill>
                  <a:srgbClr val="FFFFFF"/>
                </a:solidFill>
                <a:effectLst>
                  <a:outerShdw blurRad="38100" dist="38100" dir="2700000" algn="tl">
                    <a:srgbClr val="000000"/>
                  </a:outerShdw>
                </a:effectLst>
                <a:latin typeface="Arial" pitchFamily="34" charset="0"/>
              </a:rPr>
              <a:t> Package is available on </a:t>
            </a:r>
            <a:r>
              <a:rPr lang="en-US" sz="2600" dirty="0" err="1" smtClean="0">
                <a:solidFill>
                  <a:srgbClr val="FFFFFF"/>
                </a:solidFill>
                <a:effectLst>
                  <a:outerShdw blurRad="38100" dist="38100" dir="2700000" algn="tl">
                    <a:srgbClr val="000000"/>
                  </a:outerShdw>
                </a:effectLst>
                <a:latin typeface="Arial" pitchFamily="34" charset="0"/>
              </a:rPr>
              <a:t>GitHub</a:t>
            </a:r>
            <a:r>
              <a:rPr lang="en-US" sz="2600" dirty="0" smtClean="0">
                <a:solidFill>
                  <a:srgbClr val="FFFFFF"/>
                </a:solidFill>
                <a:effectLst>
                  <a:outerShdw blurRad="38100" dist="38100" dir="2700000" algn="tl">
                    <a:srgbClr val="000000"/>
                  </a:outerShdw>
                </a:effectLst>
                <a:latin typeface="Arial" pitchFamily="34" charset="0"/>
              </a:rPr>
              <a:t> at: </a:t>
            </a:r>
            <a:r>
              <a:rPr lang="en-US" sz="2400" u="sng" dirty="0">
                <a:solidFill>
                  <a:schemeClr val="hlink"/>
                </a:solidFill>
                <a:latin typeface="Calibri"/>
                <a:ea typeface="Calibri"/>
                <a:cs typeface="Calibri"/>
                <a:sym typeface="Calibri"/>
                <a:hlinkClick r:id="rId3"/>
                <a:rtl val="0"/>
              </a:rPr>
              <a:t>http://github.com/USGS-R</a:t>
            </a:r>
            <a:r>
              <a:rPr lang="en-US" sz="2400" u="sng" dirty="0" smtClean="0">
                <a:solidFill>
                  <a:schemeClr val="hlink"/>
                </a:solidFill>
                <a:latin typeface="Calibri"/>
                <a:ea typeface="Calibri"/>
                <a:cs typeface="Calibri"/>
                <a:sym typeface="Calibri"/>
                <a:hlinkClick r:id="rId3"/>
                <a:rtl val="0"/>
              </a:rPr>
              <a:t>/</a:t>
            </a:r>
            <a:endParaRPr lang="en-US" sz="2400" u="sng" dirty="0">
              <a:solidFill>
                <a:schemeClr val="hlink"/>
              </a:solidFill>
              <a:latin typeface="Calibri"/>
              <a:ea typeface="Calibri"/>
              <a:cs typeface="Calibri"/>
              <a:sym typeface="Calibri"/>
              <a:hlinkClick r:id="rId3"/>
              <a:rtl val="0"/>
            </a:endParaRPr>
          </a:p>
          <a:p>
            <a:pPr marL="457200" indent="-457200">
              <a:spcAft>
                <a:spcPts val="1200"/>
              </a:spcAft>
              <a:buSzPct val="100000"/>
              <a:buFont typeface="Arial" pitchFamily="34" charset="0"/>
              <a:buChar char="•"/>
            </a:pPr>
            <a:r>
              <a:rPr lang="en-US" sz="2600" dirty="0" err="1" smtClean="0">
                <a:solidFill>
                  <a:srgbClr val="FFFFFF"/>
                </a:solidFill>
                <a:effectLst>
                  <a:outerShdw blurRad="38100" dist="38100" dir="2700000" algn="tl">
                    <a:srgbClr val="000000"/>
                  </a:outerShdw>
                </a:effectLst>
                <a:latin typeface="Arial" pitchFamily="34" charset="0"/>
              </a:rPr>
              <a:t>EflowStats</a:t>
            </a:r>
            <a:r>
              <a:rPr lang="en-US" sz="2600" dirty="0" smtClean="0">
                <a:solidFill>
                  <a:srgbClr val="FFFFFF"/>
                </a:solidFill>
                <a:effectLst>
                  <a:outerShdw blurRad="38100" dist="38100" dir="2700000" algn="tl">
                    <a:srgbClr val="000000"/>
                  </a:outerShdw>
                </a:effectLst>
                <a:latin typeface="Arial" pitchFamily="34" charset="0"/>
              </a:rPr>
              <a:t> Package, by authors J. Thompson and S. </a:t>
            </a:r>
            <a:r>
              <a:rPr lang="en-US" sz="2600" dirty="0" err="1" smtClean="0">
                <a:solidFill>
                  <a:srgbClr val="FFFFFF"/>
                </a:solidFill>
                <a:effectLst>
                  <a:outerShdw blurRad="38100" dist="38100" dir="2700000" algn="tl">
                    <a:srgbClr val="000000"/>
                  </a:outerShdw>
                </a:effectLst>
                <a:latin typeface="Arial" pitchFamily="34" charset="0"/>
              </a:rPr>
              <a:t>Archfield</a:t>
            </a:r>
            <a:r>
              <a:rPr lang="en-US" sz="2600" dirty="0" smtClean="0">
                <a:solidFill>
                  <a:srgbClr val="FFFFFF"/>
                </a:solidFill>
                <a:effectLst>
                  <a:outerShdw blurRad="38100" dist="38100" dir="2700000" algn="tl">
                    <a:srgbClr val="000000"/>
                  </a:outerShdw>
                </a:effectLst>
                <a:latin typeface="Arial" pitchFamily="34" charset="0"/>
              </a:rPr>
              <a:t>, is currently making it’s way through IPDS so it can be published on CRAN and is </a:t>
            </a:r>
            <a:r>
              <a:rPr lang="en-US" sz="2600" dirty="0" smtClean="0">
                <a:solidFill>
                  <a:srgbClr val="FFFF00"/>
                </a:solidFill>
                <a:effectLst>
                  <a:outerShdw blurRad="38100" dist="38100" dir="2700000" algn="tl">
                    <a:srgbClr val="000000"/>
                  </a:outerShdw>
                </a:effectLst>
                <a:latin typeface="Arial" pitchFamily="34" charset="0"/>
              </a:rPr>
              <a:t>currently awaiting Bureau Approval</a:t>
            </a:r>
            <a:r>
              <a:rPr lang="en-US" sz="2600" dirty="0" smtClean="0">
                <a:solidFill>
                  <a:srgbClr val="FFFFFF"/>
                </a:solidFill>
                <a:effectLst>
                  <a:outerShdw blurRad="38100" dist="38100" dir="2700000" algn="tl">
                    <a:srgbClr val="000000"/>
                  </a:outerShdw>
                </a:effectLst>
                <a:latin typeface="Arial" pitchFamily="34" charset="0"/>
              </a:rPr>
              <a:t>.</a:t>
            </a:r>
          </a:p>
          <a:p>
            <a:pPr marL="457200" indent="-457200">
              <a:spcAft>
                <a:spcPts val="1200"/>
              </a:spcAft>
              <a:buSzPct val="100000"/>
              <a:buFont typeface="Arial" pitchFamily="34" charset="0"/>
              <a:buChar char="•"/>
            </a:pPr>
            <a:r>
              <a:rPr lang="en-US" sz="2600" dirty="0" smtClean="0">
                <a:solidFill>
                  <a:srgbClr val="FFFFFF"/>
                </a:solidFill>
                <a:effectLst>
                  <a:outerShdw blurRad="38100" dist="38100" dir="2700000" algn="tl">
                    <a:srgbClr val="000000"/>
                  </a:outerShdw>
                </a:effectLst>
                <a:latin typeface="Arial" pitchFamily="34" charset="0"/>
              </a:rPr>
              <a:t>Expected publication data is ??</a:t>
            </a:r>
          </a:p>
          <a:p>
            <a:pPr>
              <a:spcAft>
                <a:spcPts val="1200"/>
              </a:spcAft>
              <a:buSzPct val="100000"/>
            </a:pPr>
            <a:endParaRPr lang="en-US" sz="2600" dirty="0" smtClean="0">
              <a:solidFill>
                <a:srgbClr val="FFFFFF"/>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r>
              <a:rPr lang="en-US" sz="2600" dirty="0" smtClean="0">
                <a:solidFill>
                  <a:srgbClr val="FFFFFF"/>
                </a:solidFill>
                <a:effectLst>
                  <a:outerShdw blurRad="38100" dist="38100" dir="2700000" algn="tl">
                    <a:srgbClr val="000000"/>
                  </a:outerShdw>
                </a:effectLst>
                <a:latin typeface="Arial" pitchFamily="34" charset="0"/>
              </a:rPr>
              <a:t>Note – There is already a Growing </a:t>
            </a:r>
            <a:r>
              <a:rPr lang="en-US" sz="2600" dirty="0">
                <a:solidFill>
                  <a:srgbClr val="FFFFFF"/>
                </a:solidFill>
                <a:effectLst>
                  <a:outerShdw blurRad="38100" dist="38100" dir="2700000" algn="tl">
                    <a:srgbClr val="000000"/>
                  </a:outerShdw>
                </a:effectLst>
                <a:latin typeface="Arial" pitchFamily="34" charset="0"/>
              </a:rPr>
              <a:t>USGS </a:t>
            </a:r>
            <a:r>
              <a:rPr lang="en-US" sz="2600" dirty="0" smtClean="0">
                <a:solidFill>
                  <a:srgbClr val="FFFFFF"/>
                </a:solidFill>
                <a:effectLst>
                  <a:outerShdw blurRad="38100" dist="38100" dir="2700000" algn="tl">
                    <a:srgbClr val="000000"/>
                  </a:outerShdw>
                </a:effectLst>
                <a:latin typeface="Arial" pitchFamily="34" charset="0"/>
              </a:rPr>
              <a:t>and non-USGS user community</a:t>
            </a:r>
            <a:endParaRPr lang="en-US" sz="2600" dirty="0">
              <a:solidFill>
                <a:srgbClr val="FFFFFF"/>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endParaRPr lang="en-US" sz="2600" dirty="0" smtClean="0">
              <a:solidFill>
                <a:srgbClr val="FFFFFF"/>
              </a:solidFill>
              <a:effectLst>
                <a:outerShdw blurRad="38100" dist="38100" dir="2700000" algn="tl">
                  <a:srgbClr val="000000"/>
                </a:outerShdw>
              </a:effectLst>
              <a:latin typeface="Arial"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585284" y="990600"/>
            <a:ext cx="7858125" cy="85725"/>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585284" y="4791075"/>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7633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49"/>
          <a:stretch/>
        </p:blipFill>
        <p:spPr bwMode="auto">
          <a:xfrm>
            <a:off x="-2893" y="0"/>
            <a:ext cx="912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ChangeArrowheads="1"/>
          </p:cNvSpPr>
          <p:nvPr/>
        </p:nvSpPr>
        <p:spPr bwMode="auto">
          <a:xfrm>
            <a:off x="228600" y="1409700"/>
            <a:ext cx="8686800" cy="17907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53" name="Rectangle 5"/>
          <p:cNvSpPr>
            <a:spLocks noChangeArrowheads="1"/>
          </p:cNvSpPr>
          <p:nvPr/>
        </p:nvSpPr>
        <p:spPr bwMode="auto">
          <a:xfrm>
            <a:off x="0" y="152400"/>
            <a:ext cx="9144000" cy="25146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60" name="Rectangle 12"/>
          <p:cNvSpPr>
            <a:spLocks noChangeArrowheads="1"/>
          </p:cNvSpPr>
          <p:nvPr/>
        </p:nvSpPr>
        <p:spPr bwMode="auto">
          <a:xfrm>
            <a:off x="789007" y="2590800"/>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2066" name="Picture 18" descr="Image of small USGS Identifier"/>
          <p:cNvPicPr>
            <a:picLocks noChangeAspect="1" noChangeArrowheads="1"/>
          </p:cNvPicPr>
          <p:nvPr/>
        </p:nvPicPr>
        <p:blipFill>
          <a:blip r:embed="rId4" cstate="print">
            <a:lum bright="100000"/>
          </a:blip>
          <a:srcRect/>
          <a:stretch>
            <a:fillRect/>
          </a:stretch>
        </p:blipFill>
        <p:spPr bwMode="black">
          <a:xfrm>
            <a:off x="76200" y="6594475"/>
            <a:ext cx="990600" cy="263525"/>
          </a:xfrm>
          <a:prstGeom prst="rect">
            <a:avLst/>
          </a:prstGeom>
          <a:noFill/>
          <a:ln w="9525">
            <a:noFill/>
            <a:miter lim="800000"/>
            <a:headEnd/>
            <a:tailEnd/>
          </a:ln>
        </p:spPr>
      </p:pic>
      <p:sp>
        <p:nvSpPr>
          <p:cNvPr id="2069" name="Rectangle 21"/>
          <p:cNvSpPr>
            <a:spLocks noGrp="1" noChangeArrowheads="1"/>
          </p:cNvSpPr>
          <p:nvPr>
            <p:ph type="ctrTitle"/>
          </p:nvPr>
        </p:nvSpPr>
        <p:spPr>
          <a:xfrm>
            <a:off x="15915" y="0"/>
            <a:ext cx="9089985" cy="2514600"/>
          </a:xfrm>
        </p:spPr>
        <p:txBody>
          <a:bodyPr/>
          <a:lstStyle/>
          <a:p>
            <a:r>
              <a:rPr lang="en-US" sz="4000" dirty="0">
                <a:solidFill>
                  <a:schemeClr val="tx1"/>
                </a:solidFill>
              </a:rPr>
              <a:t>Environmental Flow Science in the </a:t>
            </a:r>
            <a:r>
              <a:rPr lang="en-US" sz="4000" dirty="0" err="1">
                <a:solidFill>
                  <a:schemeClr val="tx1"/>
                </a:solidFill>
              </a:rPr>
              <a:t>WaterSMART</a:t>
            </a:r>
            <a:r>
              <a:rPr lang="en-US" sz="4000" dirty="0">
                <a:solidFill>
                  <a:schemeClr val="tx1"/>
                </a:solidFill>
              </a:rPr>
              <a:t> </a:t>
            </a:r>
            <a:r>
              <a:rPr lang="en-US" sz="4000" dirty="0" smtClean="0">
                <a:solidFill>
                  <a:schemeClr val="tx1"/>
                </a:solidFill>
              </a:rPr>
              <a:t>Program -- Joint </a:t>
            </a:r>
            <a:r>
              <a:rPr lang="en-US" sz="4000" dirty="0">
                <a:solidFill>
                  <a:schemeClr val="tx1"/>
                </a:solidFill>
              </a:rPr>
              <a:t>Aquatic Sciences Meeting</a:t>
            </a:r>
            <a:r>
              <a:rPr lang="en-US" sz="4000" dirty="0" smtClean="0">
                <a:solidFill>
                  <a:schemeClr val="tx1"/>
                </a:solidFill>
              </a:rPr>
              <a:t>, May 22, 2014 Portland Oregon </a:t>
            </a:r>
            <a:endParaRPr lang="en-US" sz="4000" dirty="0">
              <a:solidFill>
                <a:schemeClr val="tx1"/>
              </a:solidFill>
            </a:endParaRPr>
          </a:p>
        </p:txBody>
      </p:sp>
      <p:sp>
        <p:nvSpPr>
          <p:cNvPr id="10" name="Rectangle 3"/>
          <p:cNvSpPr txBox="1">
            <a:spLocks noChangeArrowheads="1"/>
          </p:cNvSpPr>
          <p:nvPr/>
        </p:nvSpPr>
        <p:spPr bwMode="auto">
          <a:xfrm>
            <a:off x="27007" y="4572000"/>
            <a:ext cx="90678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buClr>
                <a:srgbClr val="99FF99"/>
              </a:buClr>
              <a:buSzPct val="80000"/>
            </a:pPr>
            <a:r>
              <a:rPr lang="en-US" sz="2000" dirty="0" smtClean="0">
                <a:solidFill>
                  <a:srgbClr val="FFFFFF"/>
                </a:solidFill>
                <a:effectLst>
                  <a:outerShdw blurRad="38100" dist="38100" dir="2700000" algn="tl">
                    <a:srgbClr val="000000"/>
                  </a:outerShdw>
                </a:effectLst>
              </a:rPr>
              <a:t>Jonathan G. Kennen</a:t>
            </a:r>
            <a:r>
              <a:rPr lang="en-US" sz="2000" baseline="30000" dirty="0" smtClean="0">
                <a:solidFill>
                  <a:srgbClr val="FFFFFF"/>
                </a:solidFill>
                <a:effectLst>
                  <a:outerShdw blurRad="38100" dist="38100" dir="2700000" algn="tl">
                    <a:srgbClr val="000000"/>
                  </a:outerShdw>
                </a:effectLst>
              </a:rPr>
              <a:t>1</a:t>
            </a:r>
            <a:r>
              <a:rPr lang="en-US" sz="2000" dirty="0" smtClean="0">
                <a:solidFill>
                  <a:srgbClr val="FFFFFF"/>
                </a:solidFill>
                <a:effectLst>
                  <a:outerShdw blurRad="38100" dist="38100" dir="2700000" algn="tl">
                    <a:srgbClr val="000000"/>
                  </a:outerShdw>
                </a:effectLst>
              </a:rPr>
              <a:t>, Carly Jerla</a:t>
            </a:r>
            <a:r>
              <a:rPr lang="en-US" sz="2000" baseline="30000" dirty="0" smtClean="0">
                <a:solidFill>
                  <a:srgbClr val="FFFFFF"/>
                </a:solidFill>
                <a:effectLst>
                  <a:outerShdw blurRad="38100" dist="38100" dir="2700000" algn="tl">
                    <a:srgbClr val="000000"/>
                  </a:outerShdw>
                </a:effectLst>
              </a:rPr>
              <a:t>2</a:t>
            </a:r>
            <a:r>
              <a:rPr lang="en-US" sz="2000" dirty="0" smtClean="0">
                <a:solidFill>
                  <a:srgbClr val="FFFFFF"/>
                </a:solidFill>
                <a:effectLst>
                  <a:outerShdw blurRad="38100" dist="38100" dir="2700000" algn="tl">
                    <a:srgbClr val="000000"/>
                  </a:outerShdw>
                </a:effectLst>
              </a:rPr>
              <a:t> and Anne </a:t>
            </a:r>
            <a:r>
              <a:rPr lang="en-US" sz="2000" dirty="0" smtClean="0">
                <a:solidFill>
                  <a:srgbClr val="FFFFFF"/>
                </a:solidFill>
                <a:effectLst>
                  <a:outerShdw blurRad="38100" dist="38100" dir="2700000" algn="tl">
                    <a:srgbClr val="000000"/>
                  </a:outerShdw>
                </a:effectLst>
              </a:rPr>
              <a:t>Brasher</a:t>
            </a:r>
            <a:r>
              <a:rPr lang="en-US" sz="2000" baseline="30000" dirty="0" smtClean="0">
                <a:solidFill>
                  <a:srgbClr val="FFFFFF"/>
                </a:solidFill>
                <a:effectLst>
                  <a:outerShdw blurRad="38100" dist="38100" dir="2700000" algn="tl">
                    <a:srgbClr val="000000"/>
                  </a:outerShdw>
                </a:effectLst>
              </a:rPr>
              <a:t>3</a:t>
            </a:r>
            <a:endParaRPr lang="en-US" sz="2000"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1</a:t>
            </a:r>
            <a:r>
              <a:rPr lang="en-US" sz="2000" dirty="0" smtClean="0">
                <a:solidFill>
                  <a:srgbClr val="FFFFFF"/>
                </a:solidFill>
                <a:effectLst>
                  <a:outerShdw blurRad="38100" dist="38100" dir="2700000" algn="tl">
                    <a:srgbClr val="000000"/>
                  </a:outerShdw>
                </a:effectLst>
              </a:rPr>
              <a:t>USGS New Jersey Water Science Center, Lawrenceville, NJ</a:t>
            </a: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2</a:t>
            </a:r>
            <a:r>
              <a:rPr lang="en-US" sz="2000" dirty="0" smtClean="0">
                <a:solidFill>
                  <a:srgbClr val="FFFFFF"/>
                </a:solidFill>
                <a:effectLst>
                  <a:outerShdw blurRad="38100" dist="38100" dir="2700000" algn="tl">
                    <a:srgbClr val="000000"/>
                  </a:outerShdw>
                </a:effectLst>
              </a:rPr>
              <a:t>Bureau of Reclamation, Boulder City, NV</a:t>
            </a: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3</a:t>
            </a:r>
            <a:r>
              <a:rPr lang="en-US" sz="2000" dirty="0" smtClean="0">
                <a:solidFill>
                  <a:srgbClr val="FFFFFF"/>
                </a:solidFill>
                <a:effectLst>
                  <a:outerShdw blurRad="38100" dist="38100" dir="2700000" algn="tl">
                    <a:srgbClr val="000000"/>
                  </a:outerShdw>
                </a:effectLst>
              </a:rPr>
              <a:t>USGS Utah Water Science Center, Moab, UT</a:t>
            </a:r>
            <a:endParaRPr lang="en-US" dirty="0">
              <a:solidFill>
                <a:srgbClr val="FFFFFF"/>
              </a:solidFill>
              <a:effectLst>
                <a:outerShdw blurRad="38100" dist="38100" dir="2700000" algn="tl">
                  <a:srgbClr val="000000"/>
                </a:outerShd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82" y="2817812"/>
            <a:ext cx="4819650" cy="16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strips(downRigh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50400"/>
            <a:ext cx="8686800" cy="5074200"/>
          </a:xfrm>
        </p:spPr>
        <p:txBody>
          <a:bodyPr>
            <a:noAutofit/>
          </a:bodyPr>
          <a:lstStyle/>
          <a:p>
            <a:pPr marL="914400" indent="-457200">
              <a:spcBef>
                <a:spcPts val="0"/>
              </a:spcBef>
            </a:pPr>
            <a:r>
              <a:rPr lang="en-US" altLang="en-US" sz="2000" kern="1200" dirty="0">
                <a:solidFill>
                  <a:schemeClr val="tx2"/>
                </a:solidFill>
                <a:effectLst>
                  <a:outerShdw blurRad="38100" dist="38100" dir="2700000" algn="ctr" rotWithShape="0">
                    <a:srgbClr val="000000"/>
                  </a:outerShdw>
                </a:effectLst>
                <a:latin typeface="+mj-lt"/>
                <a:ea typeface="+mj-ea"/>
                <a:cs typeface="+mj-cs"/>
              </a:rPr>
              <a:t>Special Session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at </a:t>
            </a:r>
            <a:r>
              <a:rPr lang="en-US" altLang="en-US" sz="2000" kern="1200" dirty="0">
                <a:solidFill>
                  <a:schemeClr val="tx2"/>
                </a:solidFill>
                <a:effectLst>
                  <a:outerShdw blurRad="38100" dist="38100" dir="2700000" algn="ctr" rotWithShape="0">
                    <a:srgbClr val="000000"/>
                  </a:outerShdw>
                </a:effectLst>
                <a:latin typeface="+mj-lt"/>
                <a:ea typeface="+mj-ea"/>
                <a:cs typeface="+mj-cs"/>
              </a:rPr>
              <a:t>the joint Aquatic Sciences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Meeting in Portland</a:t>
            </a:r>
            <a:r>
              <a:rPr lang="en-US" altLang="en-US" sz="2000" kern="1200" dirty="0">
                <a:solidFill>
                  <a:schemeClr val="tx2"/>
                </a:solidFill>
                <a:effectLst>
                  <a:outerShdw blurRad="38100" dist="38100" dir="2700000" algn="ctr" rotWithShape="0">
                    <a:srgbClr val="000000"/>
                  </a:outerShdw>
                </a:effectLst>
                <a:latin typeface="+mj-lt"/>
                <a:ea typeface="+mj-ea"/>
                <a:cs typeface="+mj-cs"/>
              </a:rPr>
              <a:t>, Oregon on Environmental Flow Science in the </a:t>
            </a:r>
            <a:r>
              <a:rPr lang="en-US" altLang="en-US" sz="2000" kern="1200" dirty="0" err="1">
                <a:solidFill>
                  <a:schemeClr val="tx2"/>
                </a:solidFill>
                <a:effectLst>
                  <a:outerShdw blurRad="38100" dist="38100" dir="2700000" algn="ctr" rotWithShape="0">
                    <a:srgbClr val="000000"/>
                  </a:outerShdw>
                </a:effectLst>
                <a:latin typeface="+mj-lt"/>
                <a:ea typeface="+mj-ea"/>
                <a:cs typeface="+mj-cs"/>
              </a:rPr>
              <a:t>WaterSMART</a:t>
            </a:r>
            <a:r>
              <a:rPr lang="en-US" altLang="en-US" sz="2000" kern="1200" dirty="0">
                <a:solidFill>
                  <a:schemeClr val="tx2"/>
                </a:solidFill>
                <a:effectLst>
                  <a:outerShdw blurRad="38100" dist="38100" dir="2700000" algn="ctr" rotWithShape="0">
                    <a:srgbClr val="000000"/>
                  </a:outerShdw>
                </a:effectLst>
                <a:latin typeface="+mj-lt"/>
                <a:ea typeface="+mj-ea"/>
                <a:cs typeface="+mj-cs"/>
              </a:rPr>
              <a:t>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Program.</a:t>
            </a:r>
          </a:p>
          <a:p>
            <a:pPr marL="914400" indent="-457200">
              <a:spcBef>
                <a:spcPts val="0"/>
              </a:spcBef>
            </a:pPr>
            <a:endParaRPr lang="en-US" altLang="en-US" sz="1050" kern="1200" dirty="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Collaboration </a:t>
            </a:r>
            <a:r>
              <a:rPr lang="en-US" altLang="en-US" sz="2000" kern="1200" dirty="0">
                <a:solidFill>
                  <a:schemeClr val="tx2"/>
                </a:solidFill>
                <a:effectLst>
                  <a:outerShdw blurRad="38100" dist="38100" dir="2700000" algn="ctr" rotWithShape="0">
                    <a:srgbClr val="000000"/>
                  </a:outerShdw>
                </a:effectLst>
                <a:latin typeface="+mj-lt"/>
                <a:ea typeface="+mj-ea"/>
                <a:cs typeface="+mj-cs"/>
              </a:rPr>
              <a:t>between U.S. Geological Survey and Bureau of Reclamation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to provide a broad overview of </a:t>
            </a:r>
            <a:r>
              <a:rPr lang="en-US" altLang="en-US" sz="2000" kern="1200" dirty="0">
                <a:solidFill>
                  <a:schemeClr val="tx2"/>
                </a:solidFill>
                <a:effectLst>
                  <a:outerShdw blurRad="38100" dist="38100" dir="2700000" algn="ctr" rotWithShape="0">
                    <a:srgbClr val="000000"/>
                  </a:outerShdw>
                </a:effectLst>
                <a:latin typeface="+mj-lt"/>
                <a:ea typeface="+mj-ea"/>
                <a:cs typeface="+mj-cs"/>
              </a:rPr>
              <a:t>National and river basin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investigations in the “</a:t>
            </a:r>
            <a:r>
              <a:rPr lang="en-US" altLang="en-US" sz="2000" kern="1200" dirty="0" err="1" smtClean="0">
                <a:solidFill>
                  <a:schemeClr val="tx2"/>
                </a:solidFill>
                <a:effectLst>
                  <a:outerShdw blurRad="38100" dist="38100" dir="2700000" algn="ctr" rotWithShape="0">
                    <a:srgbClr val="000000"/>
                  </a:outerShdw>
                </a:effectLst>
                <a:latin typeface="+mj-lt"/>
                <a:ea typeface="+mj-ea"/>
                <a:cs typeface="+mj-cs"/>
              </a:rPr>
              <a:t>WaterSMART</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 Program.</a:t>
            </a:r>
          </a:p>
          <a:p>
            <a:pPr marL="914400" indent="-457200">
              <a:spcBef>
                <a:spcPts val="0"/>
              </a:spcBef>
            </a:pPr>
            <a:endParaRPr lang="en-US" altLang="en-US" sz="1000" kern="1200" dirty="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Goal – to bring together </a:t>
            </a:r>
            <a:r>
              <a:rPr lang="en-US" altLang="en-US" sz="2000" kern="1200" dirty="0">
                <a:solidFill>
                  <a:schemeClr val="tx2"/>
                </a:solidFill>
                <a:effectLst>
                  <a:outerShdw blurRad="38100" dist="38100" dir="2700000" algn="ctr" rotWithShape="0">
                    <a:srgbClr val="000000"/>
                  </a:outerShdw>
                </a:effectLst>
                <a:latin typeface="+mj-lt"/>
                <a:ea typeface="+mj-ea"/>
                <a:cs typeface="+mj-cs"/>
              </a:rPr>
              <a:t>scientists who are engaged in efforts that support and broaden </a:t>
            </a:r>
            <a:r>
              <a:rPr lang="en-US" altLang="en-US" sz="2000" kern="1200" dirty="0" err="1">
                <a:solidFill>
                  <a:schemeClr val="tx2"/>
                </a:solidFill>
                <a:effectLst>
                  <a:outerShdw blurRad="38100" dist="38100" dir="2700000" algn="ctr" rotWithShape="0">
                    <a:srgbClr val="000000"/>
                  </a:outerShdw>
                </a:effectLst>
                <a:latin typeface="+mj-lt"/>
                <a:ea typeface="+mj-ea"/>
                <a:cs typeface="+mj-cs"/>
              </a:rPr>
              <a:t>WaterSMART</a:t>
            </a:r>
            <a:r>
              <a:rPr lang="en-US" altLang="en-US" sz="2000" kern="1200" dirty="0">
                <a:solidFill>
                  <a:schemeClr val="tx2"/>
                </a:solidFill>
                <a:effectLst>
                  <a:outerShdw blurRad="38100" dist="38100" dir="2700000" algn="ctr" rotWithShape="0">
                    <a:srgbClr val="000000"/>
                  </a:outerShdw>
                </a:effectLst>
                <a:latin typeface="+mj-lt"/>
                <a:ea typeface="+mj-ea"/>
                <a:cs typeface="+mj-cs"/>
              </a:rPr>
              <a:t> environmental flow science and </a:t>
            </a:r>
            <a:r>
              <a:rPr lang="en-US" altLang="en-US" sz="2000" kern="1200" dirty="0" smtClean="0">
                <a:solidFill>
                  <a:schemeClr val="tx2"/>
                </a:solidFill>
                <a:effectLst>
                  <a:outerShdw blurRad="38100" dist="38100" dir="2700000" algn="ctr" rotWithShape="0">
                    <a:srgbClr val="000000"/>
                  </a:outerShdw>
                </a:effectLst>
                <a:latin typeface="+mj-lt"/>
                <a:ea typeface="+mj-ea"/>
                <a:cs typeface="+mj-cs"/>
              </a:rPr>
              <a:t>to </a:t>
            </a:r>
            <a:r>
              <a:rPr lang="en-US" altLang="en-US" sz="2000" kern="1200" dirty="0">
                <a:solidFill>
                  <a:schemeClr val="tx2"/>
                </a:solidFill>
                <a:effectLst>
                  <a:outerShdw blurRad="38100" dist="38100" dir="2700000" algn="ctr" rotWithShape="0">
                    <a:srgbClr val="000000"/>
                  </a:outerShdw>
                </a:effectLst>
                <a:latin typeface="+mj-lt"/>
                <a:ea typeface="+mj-ea"/>
                <a:cs typeface="+mj-cs"/>
              </a:rPr>
              <a:t>emphasize emerging and ongoing research on assessing water availability, developing baseline hydrographs at </a:t>
            </a:r>
            <a:r>
              <a:rPr lang="en-US" altLang="en-US" sz="2000" kern="1200" dirty="0" err="1">
                <a:solidFill>
                  <a:schemeClr val="tx2"/>
                </a:solidFill>
                <a:effectLst>
                  <a:outerShdw blurRad="38100" dist="38100" dir="2700000" algn="ctr" rotWithShape="0">
                    <a:srgbClr val="000000"/>
                  </a:outerShdw>
                </a:effectLst>
                <a:latin typeface="+mj-lt"/>
                <a:ea typeface="+mj-ea"/>
                <a:cs typeface="+mj-cs"/>
              </a:rPr>
              <a:t>ungaged</a:t>
            </a:r>
            <a:r>
              <a:rPr lang="en-US" altLang="en-US" sz="2000" kern="1200" dirty="0">
                <a:solidFill>
                  <a:schemeClr val="tx2"/>
                </a:solidFill>
                <a:effectLst>
                  <a:outerShdw blurRad="38100" dist="38100" dir="2700000" algn="ctr" rotWithShape="0">
                    <a:srgbClr val="000000"/>
                  </a:outerShdw>
                </a:effectLst>
                <a:latin typeface="+mj-lt"/>
                <a:ea typeface="+mj-ea"/>
                <a:cs typeface="+mj-cs"/>
              </a:rPr>
              <a:t> locations, evaluating trends in streamflow, developing ecological flow criteria, flow-ecology response models and decision support systems, and the integration of this information through a common spatial framework.</a:t>
            </a:r>
            <a:endParaRPr lang="en-US" altLang="en-US" sz="2000" kern="1200" dirty="0" smtClean="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endParaRPr lang="en-US" altLang="en-US" sz="2400" kern="1200" dirty="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endParaRPr lang="en-US" altLang="en-US" sz="2400" kern="1200" dirty="0" smtClean="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endParaRPr lang="en-GB" altLang="en-US" sz="2400" kern="1200" dirty="0">
              <a:solidFill>
                <a:schemeClr val="tx2"/>
              </a:solidFill>
              <a:effectLst>
                <a:outerShdw blurRad="38100" dist="38100" dir="2700000" algn="ctr" rotWithShape="0">
                  <a:srgbClr val="000000"/>
                </a:outerShdw>
              </a:effectLst>
              <a:latin typeface="+mj-lt"/>
              <a:ea typeface="+mj-ea"/>
              <a:cs typeface="+mj-cs"/>
            </a:endParaRPr>
          </a:p>
        </p:txBody>
      </p:sp>
      <p:sp>
        <p:nvSpPr>
          <p:cNvPr id="6" name="TextBox 5"/>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tx2"/>
                </a:solidFill>
                <a:effectLst>
                  <a:outerShdw blurRad="38100" dist="38100" dir="2700000" algn="ctr" rotWithShape="0">
                    <a:srgbClr val="000000"/>
                  </a:outerShdw>
                </a:effectLst>
                <a:latin typeface="+mj-lt"/>
                <a:ea typeface="+mj-ea"/>
                <a:cs typeface="+mj-cs"/>
              </a:rPr>
              <a:t>Summary</a:t>
            </a:r>
            <a:endParaRPr lang="en-US" sz="4800" dirty="0">
              <a:solidFill>
                <a:schemeClr val="tx2"/>
              </a:solidFill>
              <a:effectLst>
                <a:outerShdw blurRad="38100" dist="38100" dir="2700000" algn="ctr" rotWithShape="0">
                  <a:srgbClr val="000000"/>
                </a:outerShdw>
              </a:effectLst>
              <a:latin typeface="+mj-lt"/>
              <a:ea typeface="+mj-ea"/>
              <a:cs typeface="+mj-cs"/>
            </a:endParaRPr>
          </a:p>
        </p:txBody>
      </p:sp>
      <p:sp>
        <p:nvSpPr>
          <p:cNvPr id="7" name="Rectangle 12"/>
          <p:cNvSpPr>
            <a:spLocks noChangeArrowheads="1"/>
          </p:cNvSpPr>
          <p:nvPr/>
        </p:nvSpPr>
        <p:spPr bwMode="auto">
          <a:xfrm>
            <a:off x="838200" y="9159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8499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01" y="1447800"/>
            <a:ext cx="8686800" cy="5105400"/>
          </a:xfrm>
        </p:spPr>
        <p:txBody>
          <a:bodyPr>
            <a:noAutofit/>
          </a:bodyPr>
          <a:lstStyle/>
          <a:p>
            <a:pPr marL="914400" indent="-457200">
              <a:spcBef>
                <a:spcPts val="0"/>
              </a:spcBef>
            </a:pPr>
            <a:r>
              <a:rPr lang="en-US" altLang="en-US" sz="3200" kern="1200" dirty="0" smtClean="0">
                <a:solidFill>
                  <a:schemeClr val="tx2"/>
                </a:solidFill>
                <a:effectLst>
                  <a:outerShdw blurRad="38100" dist="38100" dir="2700000" algn="ctr" rotWithShape="0">
                    <a:srgbClr val="000000"/>
                  </a:outerShdw>
                </a:effectLst>
                <a:latin typeface="+mj-lt"/>
                <a:ea typeface="+mj-ea"/>
                <a:cs typeface="+mj-cs"/>
              </a:rPr>
              <a:t>Twenty three talks accounting for four distinct sub-sessions</a:t>
            </a:r>
            <a:endParaRPr lang="en-US" altLang="en-US" sz="3200" kern="1200" dirty="0">
              <a:solidFill>
                <a:schemeClr val="tx2"/>
              </a:solidFill>
              <a:effectLst>
                <a:outerShdw blurRad="38100" dist="38100" dir="2700000" algn="ctr" rotWithShape="0">
                  <a:srgbClr val="000000"/>
                </a:outerShdw>
              </a:effectLst>
              <a:latin typeface="+mj-lt"/>
              <a:ea typeface="+mj-ea"/>
              <a:cs typeface="+mj-cs"/>
            </a:endParaRPr>
          </a:p>
          <a:p>
            <a:pPr marL="1314450" lvl="1" indent="-457200">
              <a:spcBef>
                <a:spcPts val="0"/>
              </a:spcBef>
              <a:buFont typeface="Wingdings" pitchFamily="2" charset="2"/>
              <a:buChar char="Ø"/>
            </a:pPr>
            <a:r>
              <a:rPr lang="en-US" altLang="en-US" sz="2800" kern="1200" dirty="0">
                <a:solidFill>
                  <a:schemeClr val="tx2"/>
                </a:solidFill>
                <a:effectLst>
                  <a:outerShdw blurRad="38100" dist="38100" dir="2700000" algn="ctr" rotWithShape="0">
                    <a:srgbClr val="000000"/>
                  </a:outerShdw>
                </a:effectLst>
                <a:latin typeface="+mj-lt"/>
                <a:ea typeface="+mj-ea"/>
                <a:cs typeface="+mj-cs"/>
              </a:rPr>
              <a:t>Environmental Flow Building </a:t>
            </a:r>
            <a:r>
              <a:rPr lang="en-US" altLang="en-US" sz="2800" kern="1200" dirty="0" smtClean="0">
                <a:solidFill>
                  <a:schemeClr val="tx2"/>
                </a:solidFill>
                <a:effectLst>
                  <a:outerShdw blurRad="38100" dist="38100" dir="2700000" algn="ctr" rotWithShape="0">
                    <a:srgbClr val="000000"/>
                  </a:outerShdw>
                </a:effectLst>
                <a:latin typeface="+mj-lt"/>
                <a:ea typeface="+mj-ea"/>
                <a:cs typeface="+mj-cs"/>
              </a:rPr>
              <a:t>Blocks</a:t>
            </a:r>
          </a:p>
          <a:p>
            <a:pPr marL="1314450" lvl="1" indent="-457200">
              <a:spcBef>
                <a:spcPts val="0"/>
              </a:spcBef>
              <a:buFont typeface="Wingdings" pitchFamily="2" charset="2"/>
              <a:buChar char="Ø"/>
            </a:pPr>
            <a:r>
              <a:rPr lang="en-US" altLang="en-US" sz="2800" kern="1200" dirty="0">
                <a:solidFill>
                  <a:schemeClr val="tx2"/>
                </a:solidFill>
                <a:effectLst>
                  <a:outerShdw blurRad="38100" dist="38100" dir="2700000" algn="ctr" rotWithShape="0">
                    <a:srgbClr val="000000"/>
                  </a:outerShdw>
                </a:effectLst>
                <a:latin typeface="+mj-lt"/>
                <a:ea typeface="+mj-ea"/>
                <a:cs typeface="+mj-cs"/>
              </a:rPr>
              <a:t>Flow-Ecology modeling and </a:t>
            </a:r>
            <a:r>
              <a:rPr lang="en-US" altLang="en-US" sz="2800" kern="1200" dirty="0" smtClean="0">
                <a:solidFill>
                  <a:schemeClr val="tx2"/>
                </a:solidFill>
                <a:effectLst>
                  <a:outerShdw blurRad="38100" dist="38100" dir="2700000" algn="ctr" rotWithShape="0">
                    <a:srgbClr val="000000"/>
                  </a:outerShdw>
                </a:effectLst>
                <a:latin typeface="+mj-lt"/>
                <a:ea typeface="+mj-ea"/>
                <a:cs typeface="+mj-cs"/>
              </a:rPr>
              <a:t>assessment</a:t>
            </a:r>
          </a:p>
          <a:p>
            <a:pPr marL="1314450" lvl="1" indent="-457200">
              <a:spcBef>
                <a:spcPts val="0"/>
              </a:spcBef>
              <a:buFont typeface="Wingdings" pitchFamily="2" charset="2"/>
              <a:buChar char="Ø"/>
            </a:pPr>
            <a:r>
              <a:rPr lang="en-US" altLang="en-US" sz="2800" kern="1200" dirty="0">
                <a:solidFill>
                  <a:schemeClr val="tx2"/>
                </a:solidFill>
                <a:effectLst>
                  <a:outerShdw blurRad="38100" dist="38100" dir="2700000" algn="ctr" rotWithShape="0">
                    <a:srgbClr val="000000"/>
                  </a:outerShdw>
                </a:effectLst>
                <a:latin typeface="+mj-lt"/>
                <a:ea typeface="+mj-ea"/>
                <a:cs typeface="+mj-cs"/>
              </a:rPr>
              <a:t>Ecological vulnerability to climate </a:t>
            </a:r>
            <a:r>
              <a:rPr lang="en-US" altLang="en-US" sz="2800" kern="1200" dirty="0" smtClean="0">
                <a:solidFill>
                  <a:schemeClr val="tx2"/>
                </a:solidFill>
                <a:effectLst>
                  <a:outerShdw blurRad="38100" dist="38100" dir="2700000" algn="ctr" rotWithShape="0">
                    <a:srgbClr val="000000"/>
                  </a:outerShdw>
                </a:effectLst>
                <a:latin typeface="+mj-lt"/>
                <a:ea typeface="+mj-ea"/>
                <a:cs typeface="+mj-cs"/>
              </a:rPr>
              <a:t>change</a:t>
            </a:r>
          </a:p>
          <a:p>
            <a:pPr marL="1314450" lvl="1" indent="-457200">
              <a:spcBef>
                <a:spcPts val="0"/>
              </a:spcBef>
              <a:buFont typeface="Wingdings" pitchFamily="2" charset="2"/>
              <a:buChar char="Ø"/>
            </a:pPr>
            <a:r>
              <a:rPr lang="en-US" altLang="en-US" sz="2800" kern="1200" dirty="0">
                <a:solidFill>
                  <a:schemeClr val="tx2"/>
                </a:solidFill>
                <a:effectLst>
                  <a:outerShdw blurRad="38100" dist="38100" dir="2700000" algn="ctr" rotWithShape="0">
                    <a:srgbClr val="000000"/>
                  </a:outerShdw>
                </a:effectLst>
                <a:latin typeface="+mj-lt"/>
                <a:ea typeface="+mj-ea"/>
                <a:cs typeface="+mj-cs"/>
              </a:rPr>
              <a:t>Data </a:t>
            </a:r>
            <a:r>
              <a:rPr lang="en-US" altLang="en-US" sz="2800" kern="1200" dirty="0" smtClean="0">
                <a:solidFill>
                  <a:schemeClr val="tx2"/>
                </a:solidFill>
                <a:effectLst>
                  <a:outerShdw blurRad="38100" dist="38100" dir="2700000" algn="ctr" rotWithShape="0">
                    <a:srgbClr val="000000"/>
                  </a:outerShdw>
                </a:effectLst>
                <a:latin typeface="+mj-lt"/>
                <a:ea typeface="+mj-ea"/>
                <a:cs typeface="+mj-cs"/>
              </a:rPr>
              <a:t>Integration</a:t>
            </a:r>
          </a:p>
          <a:p>
            <a:pPr marL="914400" indent="-457200">
              <a:spcBef>
                <a:spcPts val="0"/>
              </a:spcBef>
            </a:pPr>
            <a:endParaRPr lang="en-US" altLang="en-US" sz="3200" kern="1200" dirty="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pPr>
            <a:r>
              <a:rPr lang="en-US" altLang="en-US" sz="3200" kern="1200" dirty="0" smtClean="0">
                <a:solidFill>
                  <a:schemeClr val="tx2"/>
                </a:solidFill>
                <a:effectLst>
                  <a:outerShdw blurRad="38100" dist="38100" dir="2700000" algn="ctr" rotWithShape="0">
                    <a:srgbClr val="000000"/>
                  </a:outerShdw>
                </a:effectLst>
                <a:latin typeface="+mj-lt"/>
                <a:ea typeface="+mj-ea"/>
                <a:cs typeface="+mj-cs"/>
              </a:rPr>
              <a:t>Introductions provided by Eric </a:t>
            </a:r>
            <a:r>
              <a:rPr lang="en-US" altLang="en-US" sz="3200" kern="1200" dirty="0" err="1" smtClean="0">
                <a:solidFill>
                  <a:schemeClr val="tx2"/>
                </a:solidFill>
                <a:effectLst>
                  <a:outerShdw blurRad="38100" dist="38100" dir="2700000" algn="ctr" rotWithShape="0">
                    <a:srgbClr val="000000"/>
                  </a:outerShdw>
                </a:effectLst>
                <a:latin typeface="+mj-lt"/>
                <a:ea typeface="+mj-ea"/>
                <a:cs typeface="+mj-cs"/>
              </a:rPr>
              <a:t>Evenson</a:t>
            </a:r>
            <a:r>
              <a:rPr lang="en-US" altLang="en-US" sz="3200" kern="1200" dirty="0" smtClean="0">
                <a:solidFill>
                  <a:schemeClr val="tx2"/>
                </a:solidFill>
                <a:effectLst>
                  <a:outerShdw blurRad="38100" dist="38100" dir="2700000" algn="ctr" rotWithShape="0">
                    <a:srgbClr val="000000"/>
                  </a:outerShdw>
                </a:effectLst>
                <a:latin typeface="+mj-lt"/>
                <a:ea typeface="+mj-ea"/>
                <a:cs typeface="+mj-cs"/>
              </a:rPr>
              <a:t> (USGS) and </a:t>
            </a:r>
            <a:r>
              <a:rPr lang="en-US" altLang="en-US" sz="3200" kern="1200" dirty="0" err="1" smtClean="0">
                <a:solidFill>
                  <a:schemeClr val="tx2"/>
                </a:solidFill>
                <a:effectLst>
                  <a:outerShdw blurRad="38100" dist="38100" dir="2700000" algn="ctr" rotWithShape="0">
                    <a:srgbClr val="000000"/>
                  </a:outerShdw>
                </a:effectLst>
                <a:latin typeface="+mj-lt"/>
                <a:ea typeface="+mj-ea"/>
                <a:cs typeface="+mj-cs"/>
              </a:rPr>
              <a:t>Seshu</a:t>
            </a:r>
            <a:r>
              <a:rPr lang="en-US" altLang="en-US" sz="3200" kern="1200" dirty="0" smtClean="0">
                <a:solidFill>
                  <a:schemeClr val="tx2"/>
                </a:solidFill>
                <a:effectLst>
                  <a:outerShdw blurRad="38100" dist="38100" dir="2700000" algn="ctr" rotWithShape="0">
                    <a:srgbClr val="000000"/>
                  </a:outerShdw>
                </a:effectLst>
                <a:latin typeface="+mj-lt"/>
                <a:ea typeface="+mj-ea"/>
                <a:cs typeface="+mj-cs"/>
              </a:rPr>
              <a:t> </a:t>
            </a:r>
            <a:r>
              <a:rPr lang="en-US" altLang="en-US" sz="3200" kern="1200" dirty="0" err="1" smtClean="0">
                <a:solidFill>
                  <a:schemeClr val="tx2"/>
                </a:solidFill>
                <a:effectLst>
                  <a:outerShdw blurRad="38100" dist="38100" dir="2700000" algn="ctr" rotWithShape="0">
                    <a:srgbClr val="000000"/>
                  </a:outerShdw>
                </a:effectLst>
                <a:latin typeface="+mj-lt"/>
                <a:ea typeface="+mj-ea"/>
                <a:cs typeface="+mj-cs"/>
              </a:rPr>
              <a:t>Vaddey</a:t>
            </a:r>
            <a:r>
              <a:rPr lang="en-US" altLang="en-US" sz="3200" kern="1200" dirty="0" smtClean="0">
                <a:solidFill>
                  <a:schemeClr val="tx2"/>
                </a:solidFill>
                <a:effectLst>
                  <a:outerShdw blurRad="38100" dist="38100" dir="2700000" algn="ctr" rotWithShape="0">
                    <a:srgbClr val="000000"/>
                  </a:outerShdw>
                </a:effectLst>
                <a:latin typeface="+mj-lt"/>
                <a:ea typeface="+mj-ea"/>
                <a:cs typeface="+mj-cs"/>
              </a:rPr>
              <a:t> (BOR)</a:t>
            </a:r>
          </a:p>
        </p:txBody>
      </p:sp>
      <p:sp>
        <p:nvSpPr>
          <p:cNvPr id="6" name="TextBox 5"/>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tx2"/>
                </a:solidFill>
                <a:effectLst>
                  <a:outerShdw blurRad="38100" dist="38100" dir="2700000" algn="ctr" rotWithShape="0">
                    <a:srgbClr val="000000"/>
                  </a:outerShdw>
                </a:effectLst>
                <a:latin typeface="+mj-lt"/>
                <a:ea typeface="+mj-ea"/>
                <a:cs typeface="+mj-cs"/>
              </a:rPr>
              <a:t>Summary (cont.)</a:t>
            </a:r>
            <a:endParaRPr lang="en-US" sz="4800" dirty="0">
              <a:solidFill>
                <a:schemeClr val="tx2"/>
              </a:solidFill>
              <a:effectLst>
                <a:outerShdw blurRad="38100" dist="38100" dir="2700000" algn="ctr" rotWithShape="0">
                  <a:srgbClr val="000000"/>
                </a:outerShdw>
              </a:effectLst>
              <a:latin typeface="+mj-lt"/>
              <a:ea typeface="+mj-ea"/>
              <a:cs typeface="+mj-cs"/>
            </a:endParaRPr>
          </a:p>
        </p:txBody>
      </p:sp>
      <p:sp>
        <p:nvSpPr>
          <p:cNvPr id="7" name="Rectangle 12"/>
          <p:cNvSpPr>
            <a:spLocks noChangeArrowheads="1"/>
          </p:cNvSpPr>
          <p:nvPr/>
        </p:nvSpPr>
        <p:spPr bwMode="auto">
          <a:xfrm>
            <a:off x="838200" y="9159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6066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00" y="1447800"/>
            <a:ext cx="9037899" cy="5105400"/>
          </a:xfrm>
        </p:spPr>
        <p:txBody>
          <a:bodyPr>
            <a:noAutofit/>
          </a:bodyPr>
          <a:lstStyle/>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 Eric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Evenson</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USGS National Water Census</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2)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Seshu</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Vaddey</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BOR RB Supply and Demand Studies</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3) Nancy Barber – Water Use and Accounting</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4) Julie Kiang – Daily Flow Estimation</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5) Pete Caldwell –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WaSSI</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Flow Model and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Eflows</a:t>
            </a:r>
            <a:endParaRPr lang="en-US" altLang="en-US" sz="2400" kern="1200" dirty="0" smtClean="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6) Howard Reeves – Groundwater for support of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Eflows</a:t>
            </a:r>
            <a:endParaRPr lang="en-US" altLang="en-US" sz="2400" kern="1200" dirty="0" smtClean="0">
              <a:solidFill>
                <a:schemeClr val="tx2"/>
              </a:solidFill>
              <a:effectLst>
                <a:outerShdw blurRad="38100" dist="38100" dir="2700000" algn="ctr" rotWithShape="0">
                  <a:srgbClr val="000000"/>
                </a:outerShdw>
              </a:effectLst>
              <a:latin typeface="+mj-lt"/>
              <a:ea typeface="+mj-ea"/>
              <a:cs typeface="+mj-cs"/>
            </a:endParaRP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7) Williamson – Simulating Minimally Impacted Flow</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8) Jessica Thompson – Intro to the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EflowStats</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Package</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9) Stacey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Archfield</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Classifying Flow Regimes</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10) Mary Freeman – Flow Ecology Relations in ACF</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11) Ernie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Hain</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Flow Ecology Response Models in NC</a:t>
            </a:r>
          </a:p>
        </p:txBody>
      </p:sp>
      <p:sp>
        <p:nvSpPr>
          <p:cNvPr id="6" name="TextBox 5"/>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tx2"/>
                </a:solidFill>
                <a:effectLst>
                  <a:outerShdw blurRad="38100" dist="38100" dir="2700000" algn="ctr" rotWithShape="0">
                    <a:srgbClr val="000000"/>
                  </a:outerShdw>
                </a:effectLst>
                <a:latin typeface="+mj-lt"/>
                <a:ea typeface="+mj-ea"/>
                <a:cs typeface="+mj-cs"/>
              </a:rPr>
              <a:t>Presentations</a:t>
            </a:r>
            <a:endParaRPr lang="en-US" sz="4800" dirty="0">
              <a:solidFill>
                <a:schemeClr val="tx2"/>
              </a:solidFill>
              <a:effectLst>
                <a:outerShdw blurRad="38100" dist="38100" dir="2700000" algn="ctr" rotWithShape="0">
                  <a:srgbClr val="000000"/>
                </a:outerShdw>
              </a:effectLst>
              <a:latin typeface="+mj-lt"/>
              <a:ea typeface="+mj-ea"/>
              <a:cs typeface="+mj-cs"/>
            </a:endParaRPr>
          </a:p>
        </p:txBody>
      </p:sp>
      <p:sp>
        <p:nvSpPr>
          <p:cNvPr id="7" name="Rectangle 12"/>
          <p:cNvSpPr>
            <a:spLocks noChangeArrowheads="1"/>
          </p:cNvSpPr>
          <p:nvPr/>
        </p:nvSpPr>
        <p:spPr bwMode="auto">
          <a:xfrm>
            <a:off x="838200" y="9159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2926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00" y="1447800"/>
            <a:ext cx="9037899" cy="3810000"/>
          </a:xfrm>
        </p:spPr>
        <p:txBody>
          <a:bodyPr>
            <a:noAutofit/>
          </a:bodyPr>
          <a:lstStyle/>
          <a:p>
            <a:pPr marL="914400" indent="-457200">
              <a:spcBef>
                <a:spcPts val="0"/>
              </a:spcBef>
              <a:spcAft>
                <a:spcPts val="500"/>
              </a:spcAft>
            </a:pPr>
            <a:r>
              <a:rPr lang="en-US" altLang="en-US" sz="2400" kern="1200" dirty="0">
                <a:solidFill>
                  <a:schemeClr val="tx2"/>
                </a:solidFill>
                <a:effectLst>
                  <a:outerShdw blurRad="38100" dist="38100" dir="2700000" algn="ctr" rotWithShape="0">
                    <a:srgbClr val="000000"/>
                  </a:outerShdw>
                </a:effectLst>
              </a:rPr>
              <a:t>12) Anne Brasher – Impacts of Flow Changes in the Verde</a:t>
            </a:r>
          </a:p>
          <a:p>
            <a:pPr marL="914400" indent="-457200">
              <a:spcBef>
                <a:spcPts val="0"/>
              </a:spcBef>
              <a:spcAft>
                <a:spcPts val="500"/>
              </a:spcAft>
            </a:pPr>
            <a:r>
              <a:rPr lang="en-US" altLang="en-US" sz="2400" kern="1200" dirty="0">
                <a:solidFill>
                  <a:schemeClr val="tx2"/>
                </a:solidFill>
                <a:effectLst>
                  <a:outerShdw blurRad="38100" dist="38100" dir="2700000" algn="ctr" rotWithShape="0">
                    <a:srgbClr val="000000"/>
                  </a:outerShdw>
                </a:effectLst>
              </a:rPr>
              <a:t>14) Tom </a:t>
            </a:r>
            <a:r>
              <a:rPr lang="en-US" altLang="en-US" sz="2400" kern="1200" dirty="0" err="1">
                <a:solidFill>
                  <a:schemeClr val="tx2"/>
                </a:solidFill>
                <a:effectLst>
                  <a:outerShdw blurRad="38100" dist="38100" dir="2700000" algn="ctr" rotWithShape="0">
                    <a:srgbClr val="000000"/>
                  </a:outerShdw>
                </a:effectLst>
              </a:rPr>
              <a:t>Cuffney</a:t>
            </a:r>
            <a:r>
              <a:rPr lang="en-US" altLang="en-US" sz="2400" kern="1200" dirty="0">
                <a:solidFill>
                  <a:schemeClr val="tx2"/>
                </a:solidFill>
                <a:effectLst>
                  <a:outerShdw blurRad="38100" dist="38100" dir="2700000" algn="ctr" rotWithShape="0">
                    <a:srgbClr val="000000"/>
                  </a:outerShdw>
                </a:effectLst>
              </a:rPr>
              <a:t> – Flow to Maintain Ecological </a:t>
            </a:r>
            <a:r>
              <a:rPr lang="en-US" altLang="en-US" sz="2400" kern="1200" dirty="0" smtClean="0">
                <a:solidFill>
                  <a:schemeClr val="tx2"/>
                </a:solidFill>
                <a:effectLst>
                  <a:outerShdw blurRad="38100" dist="38100" dir="2700000" algn="ctr" rotWithShape="0">
                    <a:srgbClr val="000000"/>
                  </a:outerShdw>
                </a:effectLst>
              </a:rPr>
              <a:t>Integrity</a:t>
            </a:r>
            <a:endParaRPr lang="en-US" altLang="en-US" sz="2400" kern="1200" dirty="0">
              <a:solidFill>
                <a:schemeClr val="tx2"/>
              </a:solidFill>
              <a:effectLst>
                <a:outerShdw blurRad="38100" dist="38100" dir="2700000" algn="ctr" rotWithShape="0">
                  <a:srgbClr val="000000"/>
                </a:outerShdw>
              </a:effectLst>
            </a:endParaRP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15) Jennifer Phelan – Flow Alteration Relations for Fish</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16) Kelly Maloney – Effects of Flow Scenarios in DRB</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17) Carly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Jerla</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Eco Resources &amp; WSD Studies in CRB</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18) Lindsey Reynolds – </a:t>
            </a:r>
            <a:r>
              <a:rPr lang="en-US" altLang="en-US" sz="2400" kern="1200" dirty="0" smtClean="0">
                <a:solidFill>
                  <a:schemeClr val="tx2"/>
                </a:solidFill>
                <a:effectLst>
                  <a:outerShdw blurRad="38100" dist="38100" dir="2700000" algn="ctr" rotWithShape="0">
                    <a:srgbClr val="000000"/>
                  </a:outerShdw>
                </a:effectLst>
              </a:rPr>
              <a:t>Effects of </a:t>
            </a:r>
            <a:r>
              <a:rPr lang="en-US" altLang="en-US" sz="2400" kern="1200" dirty="0">
                <a:solidFill>
                  <a:schemeClr val="tx2"/>
                </a:solidFill>
                <a:effectLst>
                  <a:outerShdw blurRad="38100" dist="38100" dir="2700000" algn="ctr" rotWithShape="0">
                    <a:srgbClr val="000000"/>
                  </a:outerShdw>
                </a:effectLst>
              </a:rPr>
              <a:t>Stream </a:t>
            </a:r>
            <a:r>
              <a:rPr lang="en-US" altLang="en-US" sz="2400" kern="1200" dirty="0" smtClean="0">
                <a:solidFill>
                  <a:schemeClr val="tx2"/>
                </a:solidFill>
                <a:effectLst>
                  <a:outerShdw blurRad="38100" dist="38100" dir="2700000" algn="ctr" rotWithShape="0">
                    <a:srgbClr val="000000"/>
                  </a:outerShdw>
                </a:effectLst>
              </a:rPr>
              <a:t>Drying </a:t>
            </a:r>
            <a:r>
              <a:rPr lang="en-US" altLang="en-US" sz="2400" kern="1200" dirty="0">
                <a:solidFill>
                  <a:schemeClr val="tx2"/>
                </a:solidFill>
                <a:effectLst>
                  <a:outerShdw blurRad="38100" dist="38100" dir="2700000" algn="ctr" rotWithShape="0">
                    <a:srgbClr val="000000"/>
                  </a:outerShdw>
                </a:effectLst>
              </a:rPr>
              <a:t>in </a:t>
            </a:r>
            <a:r>
              <a:rPr lang="en-US" altLang="en-US" sz="2400" kern="1200" dirty="0" smtClean="0">
                <a:solidFill>
                  <a:schemeClr val="tx2"/>
                </a:solidFill>
                <a:effectLst>
                  <a:outerShdw blurRad="38100" dist="38100" dir="2700000" algn="ctr" rotWithShape="0">
                    <a:srgbClr val="000000"/>
                  </a:outerShdw>
                </a:effectLst>
              </a:rPr>
              <a:t>CRB</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19) Tori Turner – Climate Change Impacts in the Hood</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20) Dagmar Llewellyn – Climate Effects in the Rio Grande</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21) Jonathan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Kennen</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Effects of Data Preparation: DRB</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22) Pete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Ruhl</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 USGS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BioData</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 for Extant Eco Information</a:t>
            </a:r>
          </a:p>
          <a:p>
            <a:pPr marL="914400" indent="-457200">
              <a:spcBef>
                <a:spcPts val="0"/>
              </a:spcBef>
              <a:spcAft>
                <a:spcPts val="500"/>
              </a:spcAft>
            </a:pP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23) Dave Blodgett – Data and Processing tools for </a:t>
            </a:r>
            <a:r>
              <a:rPr lang="en-US" altLang="en-US" sz="2400" kern="1200" dirty="0" err="1" smtClean="0">
                <a:solidFill>
                  <a:schemeClr val="tx2"/>
                </a:solidFill>
                <a:effectLst>
                  <a:outerShdw blurRad="38100" dist="38100" dir="2700000" algn="ctr" rotWithShape="0">
                    <a:srgbClr val="000000"/>
                  </a:outerShdw>
                </a:effectLst>
                <a:latin typeface="+mj-lt"/>
                <a:ea typeface="+mj-ea"/>
                <a:cs typeface="+mj-cs"/>
              </a:rPr>
              <a:t>EFlow</a:t>
            </a:r>
            <a:r>
              <a:rPr lang="en-US" altLang="en-US" sz="2400" kern="1200" dirty="0" smtClean="0">
                <a:solidFill>
                  <a:schemeClr val="tx2"/>
                </a:solidFill>
                <a:effectLst>
                  <a:outerShdw blurRad="38100" dist="38100" dir="2700000" algn="ctr" rotWithShape="0">
                    <a:srgbClr val="000000"/>
                  </a:outerShdw>
                </a:effectLst>
                <a:latin typeface="+mj-lt"/>
                <a:ea typeface="+mj-ea"/>
                <a:cs typeface="+mj-cs"/>
              </a:rPr>
              <a:t>.</a:t>
            </a:r>
          </a:p>
        </p:txBody>
      </p:sp>
      <p:sp>
        <p:nvSpPr>
          <p:cNvPr id="6" name="TextBox 5"/>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tx2"/>
                </a:solidFill>
                <a:effectLst>
                  <a:outerShdw blurRad="38100" dist="38100" dir="2700000" algn="ctr" rotWithShape="0">
                    <a:srgbClr val="000000"/>
                  </a:outerShdw>
                </a:effectLst>
                <a:latin typeface="+mj-lt"/>
                <a:ea typeface="+mj-ea"/>
                <a:cs typeface="+mj-cs"/>
              </a:rPr>
              <a:t>Presentations (cont.)</a:t>
            </a:r>
            <a:endParaRPr lang="en-US" sz="4800" dirty="0">
              <a:solidFill>
                <a:schemeClr val="tx2"/>
              </a:solidFill>
              <a:effectLst>
                <a:outerShdw blurRad="38100" dist="38100" dir="2700000" algn="ctr" rotWithShape="0">
                  <a:srgbClr val="000000"/>
                </a:outerShdw>
              </a:effectLst>
              <a:latin typeface="+mj-lt"/>
              <a:ea typeface="+mj-ea"/>
              <a:cs typeface="+mj-cs"/>
            </a:endParaRPr>
          </a:p>
        </p:txBody>
      </p:sp>
      <p:sp>
        <p:nvSpPr>
          <p:cNvPr id="7" name="Rectangle 12"/>
          <p:cNvSpPr>
            <a:spLocks noChangeArrowheads="1"/>
          </p:cNvSpPr>
          <p:nvPr/>
        </p:nvSpPr>
        <p:spPr bwMode="auto">
          <a:xfrm>
            <a:off x="838200" y="915988"/>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5184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69668" cy="685800"/>
          </a:xfrm>
        </p:spPr>
        <p:txBody>
          <a:bodyPr/>
          <a:lstStyle/>
          <a:p>
            <a:r>
              <a:rPr lang="en-US" sz="4000" kern="1200" dirty="0" smtClean="0">
                <a:effectLst>
                  <a:outerShdw blurRad="38100" dist="38100" dir="2700000" algn="ctr" rotWithShape="0">
                    <a:srgbClr val="000000"/>
                  </a:outerShdw>
                </a:effectLst>
              </a:rPr>
              <a:t>Study Sites </a:t>
            </a:r>
          </a:p>
        </p:txBody>
      </p:sp>
      <p:pic>
        <p:nvPicPr>
          <p:cNvPr id="6" name="Picture 2"/>
          <p:cNvPicPr>
            <a:picLocks noChangeAspect="1" noChangeArrowheads="1"/>
          </p:cNvPicPr>
          <p:nvPr/>
        </p:nvPicPr>
        <p:blipFill>
          <a:blip r:embed="rId3" cstate="print"/>
          <a:srcRect/>
          <a:stretch>
            <a:fillRect/>
          </a:stretch>
        </p:blipFill>
        <p:spPr bwMode="auto">
          <a:xfrm>
            <a:off x="1686274" y="838202"/>
            <a:ext cx="5933726" cy="71929"/>
          </a:xfrm>
          <a:prstGeom prst="rect">
            <a:avLst/>
          </a:prstGeom>
          <a:noFill/>
          <a:ln w="9525">
            <a:noFill/>
            <a:miter lim="800000"/>
            <a:headEnd/>
            <a:tailEnd/>
          </a:ln>
          <a:effectLst/>
        </p:spPr>
      </p:pic>
      <p:pic>
        <p:nvPicPr>
          <p:cNvPr id="8" name="Picture 7" descr="hydroclass_sites.png"/>
          <p:cNvPicPr>
            <a:picLocks noChangeAspect="1"/>
          </p:cNvPicPr>
          <p:nvPr/>
        </p:nvPicPr>
        <p:blipFill>
          <a:blip r:embed="rId4" cstate="email"/>
          <a:stretch>
            <a:fillRect/>
          </a:stretch>
        </p:blipFill>
        <p:spPr>
          <a:xfrm>
            <a:off x="346276" y="1143000"/>
            <a:ext cx="7956391" cy="51816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491"/>
          <a:stretch/>
        </p:blipFill>
        <p:spPr>
          <a:xfrm>
            <a:off x="7284720" y="3886200"/>
            <a:ext cx="1859280" cy="2895600"/>
          </a:xfrm>
          <a:prstGeom prst="rect">
            <a:avLst/>
          </a:prstGeom>
          <a:solidFill>
            <a:schemeClr val="tx1"/>
          </a:solidFill>
        </p:spPr>
      </p:pic>
      <p:sp>
        <p:nvSpPr>
          <p:cNvPr id="10" name="TextBox 9"/>
          <p:cNvSpPr txBox="1"/>
          <p:nvPr/>
        </p:nvSpPr>
        <p:spPr>
          <a:xfrm>
            <a:off x="381000" y="5616400"/>
            <a:ext cx="2247731" cy="523220"/>
          </a:xfrm>
          <a:prstGeom prst="rect">
            <a:avLst/>
          </a:prstGeom>
          <a:noFill/>
        </p:spPr>
        <p:txBody>
          <a:bodyPr wrap="none" rtlCol="0">
            <a:spAutoFit/>
          </a:bodyPr>
          <a:lstStyle/>
          <a:p>
            <a:pPr algn="ctr"/>
            <a:r>
              <a:rPr lang="en-US" sz="1400" dirty="0" smtClean="0">
                <a:solidFill>
                  <a:schemeClr val="bg1">
                    <a:lumMod val="50000"/>
                  </a:schemeClr>
                </a:solidFill>
              </a:rPr>
              <a:t>GAGESII Reference Sites</a:t>
            </a:r>
          </a:p>
          <a:p>
            <a:pPr algn="ctr"/>
            <a:r>
              <a:rPr lang="en-US" sz="1400" dirty="0">
                <a:solidFill>
                  <a:schemeClr val="bg1">
                    <a:lumMod val="50000"/>
                  </a:schemeClr>
                </a:solidFill>
              </a:rPr>
              <a:t>[</a:t>
            </a:r>
            <a:r>
              <a:rPr lang="en-US" sz="1400" i="1" dirty="0">
                <a:solidFill>
                  <a:schemeClr val="bg1">
                    <a:lumMod val="50000"/>
                  </a:schemeClr>
                </a:solidFill>
              </a:rPr>
              <a:t>Falcone et al., </a:t>
            </a:r>
            <a:r>
              <a:rPr lang="en-US" sz="1400" dirty="0">
                <a:solidFill>
                  <a:schemeClr val="bg1">
                    <a:lumMod val="50000"/>
                  </a:schemeClr>
                </a:solidFill>
              </a:rPr>
              <a:t>2010] </a:t>
            </a:r>
          </a:p>
        </p:txBody>
      </p:sp>
      <p:sp>
        <p:nvSpPr>
          <p:cNvPr id="11" name="TextBox 10"/>
          <p:cNvSpPr txBox="1"/>
          <p:nvPr/>
        </p:nvSpPr>
        <p:spPr>
          <a:xfrm>
            <a:off x="5989320" y="1295400"/>
            <a:ext cx="1295400" cy="369332"/>
          </a:xfrm>
          <a:prstGeom prst="rect">
            <a:avLst/>
          </a:prstGeom>
          <a:noFill/>
        </p:spPr>
        <p:txBody>
          <a:bodyPr wrap="square" rtlCol="0">
            <a:spAutoFit/>
          </a:bodyPr>
          <a:lstStyle/>
          <a:p>
            <a:r>
              <a:rPr lang="en-US" dirty="0" smtClean="0">
                <a:solidFill>
                  <a:schemeClr val="bg1">
                    <a:lumMod val="50000"/>
                  </a:schemeClr>
                </a:solidFill>
              </a:rPr>
              <a:t>N = 1,543</a:t>
            </a:r>
            <a:endParaRPr lang="en-US" dirty="0">
              <a:solidFill>
                <a:schemeClr val="bg1">
                  <a:lumMod val="50000"/>
                </a:schemeClr>
              </a:solidFill>
            </a:endParaRPr>
          </a:p>
        </p:txBody>
      </p:sp>
    </p:spTree>
    <p:extLst>
      <p:ext uri="{BB962C8B-B14F-4D97-AF65-F5344CB8AC3E}">
        <p14:creationId xmlns:p14="http://schemas.microsoft.com/office/powerpoint/2010/main" val="234382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igital.library.okstate.edu/encyclopedia/entries/C/images/CA039C.jpg"/>
          <p:cNvPicPr>
            <a:picLocks noChangeAspect="1" noChangeArrowheads="1"/>
          </p:cNvPicPr>
          <p:nvPr/>
        </p:nvPicPr>
        <p:blipFill>
          <a:blip r:embed="rId3" cstate="print"/>
          <a:srcRect/>
          <a:stretch>
            <a:fillRect/>
          </a:stretch>
        </p:blipFill>
        <p:spPr bwMode="auto">
          <a:xfrm>
            <a:off x="-22186" y="19291"/>
            <a:ext cx="9166185" cy="6858000"/>
          </a:xfrm>
          <a:prstGeom prst="rect">
            <a:avLst/>
          </a:prstGeom>
          <a:noFill/>
        </p:spPr>
      </p:pic>
      <p:sp>
        <p:nvSpPr>
          <p:cNvPr id="2052" name="Rectangle 4"/>
          <p:cNvSpPr>
            <a:spLocks noChangeArrowheads="1"/>
          </p:cNvSpPr>
          <p:nvPr/>
        </p:nvSpPr>
        <p:spPr bwMode="auto">
          <a:xfrm>
            <a:off x="228600" y="381000"/>
            <a:ext cx="8686800" cy="28194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53" name="Rectangle 5"/>
          <p:cNvSpPr>
            <a:spLocks noChangeArrowheads="1"/>
          </p:cNvSpPr>
          <p:nvPr/>
        </p:nvSpPr>
        <p:spPr bwMode="auto">
          <a:xfrm>
            <a:off x="0" y="152400"/>
            <a:ext cx="9144000" cy="2514600"/>
          </a:xfrm>
          <a:prstGeom prst="rect">
            <a:avLst/>
          </a:prstGeom>
          <a:noFill/>
          <a:ln w="9525">
            <a:noFill/>
            <a:miter lim="800000"/>
            <a:headEnd/>
            <a:tailEnd/>
          </a:ln>
          <a:effectLst/>
        </p:spPr>
        <p:txBody>
          <a:bodyPr anchor="b" anchorCtr="1"/>
          <a:lstStyle/>
          <a:p>
            <a:pPr fontAlgn="base">
              <a:spcBef>
                <a:spcPct val="0"/>
              </a:spcBef>
              <a:spcAft>
                <a:spcPct val="0"/>
              </a:spcAft>
            </a:pPr>
            <a:endParaRPr lang="en-US">
              <a:solidFill>
                <a:srgbClr val="FFFFFF"/>
              </a:solidFill>
            </a:endParaRPr>
          </a:p>
        </p:txBody>
      </p:sp>
      <p:sp>
        <p:nvSpPr>
          <p:cNvPr id="2060" name="Rectangle 12"/>
          <p:cNvSpPr>
            <a:spLocks noChangeArrowheads="1"/>
          </p:cNvSpPr>
          <p:nvPr/>
        </p:nvSpPr>
        <p:spPr bwMode="auto">
          <a:xfrm>
            <a:off x="762000" y="1905000"/>
            <a:ext cx="7543800" cy="74612"/>
          </a:xfrm>
          <a:prstGeom prst="rect">
            <a:avLst/>
          </a:prstGeom>
          <a:gradFill rotWithShape="0">
            <a:gsLst>
              <a:gs pos="0">
                <a:srgbClr val="003736"/>
              </a:gs>
              <a:gs pos="50000">
                <a:schemeClr val="tx1"/>
              </a:gs>
              <a:gs pos="100000">
                <a:srgbClr val="003736"/>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1400">
              <a:solidFill>
                <a:srgbClr val="FFFFFF"/>
              </a:solidFill>
            </a:endParaRPr>
          </a:p>
        </p:txBody>
      </p:sp>
      <p:pic>
        <p:nvPicPr>
          <p:cNvPr id="2066" name="Picture 18" descr="Image of small USGS Identifier"/>
          <p:cNvPicPr>
            <a:picLocks noChangeAspect="1" noChangeArrowheads="1"/>
          </p:cNvPicPr>
          <p:nvPr/>
        </p:nvPicPr>
        <p:blipFill>
          <a:blip r:embed="rId4" cstate="print">
            <a:lum bright="100000"/>
          </a:blip>
          <a:srcRect/>
          <a:stretch>
            <a:fillRect/>
          </a:stretch>
        </p:blipFill>
        <p:spPr bwMode="black">
          <a:xfrm>
            <a:off x="76200" y="6594475"/>
            <a:ext cx="990600" cy="263525"/>
          </a:xfrm>
          <a:prstGeom prst="rect">
            <a:avLst/>
          </a:prstGeom>
          <a:noFill/>
          <a:ln w="9525">
            <a:noFill/>
            <a:miter lim="800000"/>
            <a:headEnd/>
            <a:tailEnd/>
          </a:ln>
        </p:spPr>
      </p:pic>
      <p:sp>
        <p:nvSpPr>
          <p:cNvPr id="2069" name="Rectangle 21"/>
          <p:cNvSpPr>
            <a:spLocks noGrp="1" noChangeArrowheads="1"/>
          </p:cNvSpPr>
          <p:nvPr>
            <p:ph type="ctrTitle"/>
          </p:nvPr>
        </p:nvSpPr>
        <p:spPr>
          <a:xfrm>
            <a:off x="-22185" y="0"/>
            <a:ext cx="9089985" cy="1905000"/>
          </a:xfrm>
        </p:spPr>
        <p:txBody>
          <a:bodyPr/>
          <a:lstStyle/>
          <a:p>
            <a:r>
              <a:rPr lang="en-US" sz="4000" dirty="0">
                <a:solidFill>
                  <a:schemeClr val="tx1"/>
                </a:solidFill>
              </a:rPr>
              <a:t>Assessing </a:t>
            </a:r>
            <a:r>
              <a:rPr lang="en-US" sz="4000" dirty="0" smtClean="0">
                <a:solidFill>
                  <a:schemeClr val="tx1"/>
                </a:solidFill>
              </a:rPr>
              <a:t>the Effects of Flow Stress &amp; Climate Change on </a:t>
            </a:r>
            <a:r>
              <a:rPr lang="en-US" sz="4000" dirty="0">
                <a:solidFill>
                  <a:schemeClr val="tx1"/>
                </a:solidFill>
              </a:rPr>
              <a:t>Fish Traits </a:t>
            </a:r>
            <a:r>
              <a:rPr lang="en-US" sz="4000" dirty="0" smtClean="0">
                <a:solidFill>
                  <a:schemeClr val="tx1"/>
                </a:solidFill>
              </a:rPr>
              <a:t>in the </a:t>
            </a:r>
            <a:r>
              <a:rPr lang="en-US" sz="4000" dirty="0">
                <a:solidFill>
                  <a:schemeClr val="tx1"/>
                </a:solidFill>
              </a:rPr>
              <a:t>Arkansas - Red River Basin</a:t>
            </a:r>
          </a:p>
        </p:txBody>
      </p:sp>
      <p:sp>
        <p:nvSpPr>
          <p:cNvPr id="10" name="Rectangle 3"/>
          <p:cNvSpPr txBox="1">
            <a:spLocks noChangeArrowheads="1"/>
          </p:cNvSpPr>
          <p:nvPr/>
        </p:nvSpPr>
        <p:spPr bwMode="auto">
          <a:xfrm>
            <a:off x="0" y="2057401"/>
            <a:ext cx="90678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buClr>
                <a:srgbClr val="99FF99"/>
              </a:buClr>
              <a:buSzPct val="80000"/>
            </a:pPr>
            <a:r>
              <a:rPr lang="en-US" sz="2000" dirty="0">
                <a:solidFill>
                  <a:srgbClr val="FFFFFF"/>
                </a:solidFill>
                <a:effectLst>
                  <a:outerShdw blurRad="38100" dist="38100" dir="2700000" algn="tl">
                    <a:srgbClr val="000000"/>
                  </a:outerShdw>
                </a:effectLst>
              </a:rPr>
              <a:t>S.K. Brewer</a:t>
            </a:r>
            <a:r>
              <a:rPr lang="en-US" sz="2000" baseline="30000" dirty="0">
                <a:solidFill>
                  <a:srgbClr val="FFFFFF"/>
                </a:solidFill>
                <a:effectLst>
                  <a:outerShdw blurRad="38100" dist="38100" dir="2700000" algn="tl">
                    <a:srgbClr val="000000"/>
                  </a:outerShdw>
                </a:effectLst>
              </a:rPr>
              <a:t>1</a:t>
            </a:r>
            <a:r>
              <a:rPr lang="en-US" sz="2000" dirty="0">
                <a:solidFill>
                  <a:srgbClr val="FFFFFF"/>
                </a:solidFill>
                <a:effectLst>
                  <a:outerShdw blurRad="38100" dist="38100" dir="2700000" algn="tl">
                    <a:srgbClr val="000000"/>
                  </a:outerShdw>
                </a:effectLst>
              </a:rPr>
              <a:t>, T. A. Worthington</a:t>
            </a:r>
            <a:r>
              <a:rPr lang="en-US" sz="2000" baseline="30000" dirty="0">
                <a:solidFill>
                  <a:srgbClr val="FFFFFF"/>
                </a:solidFill>
                <a:effectLst>
                  <a:outerShdw blurRad="38100" dist="38100" dir="2700000" algn="tl">
                    <a:srgbClr val="000000"/>
                  </a:outerShdw>
                </a:effectLst>
              </a:rPr>
              <a:t>2</a:t>
            </a:r>
            <a:r>
              <a:rPr lang="en-US" sz="2000" dirty="0">
                <a:solidFill>
                  <a:srgbClr val="FFFFFF"/>
                </a:solidFill>
                <a:effectLst>
                  <a:outerShdw blurRad="38100" dist="38100" dir="2700000" algn="tl">
                    <a:srgbClr val="000000"/>
                  </a:outerShdw>
                </a:effectLst>
              </a:rPr>
              <a:t>, </a:t>
            </a:r>
            <a:r>
              <a:rPr lang="en-US" sz="2000" dirty="0" smtClean="0">
                <a:solidFill>
                  <a:srgbClr val="FFFFFF"/>
                </a:solidFill>
                <a:effectLst>
                  <a:outerShdw blurRad="38100" dist="38100" dir="2700000" algn="tl">
                    <a:srgbClr val="000000"/>
                  </a:outerShdw>
                </a:effectLst>
              </a:rPr>
              <a:t>J. G, Kennen</a:t>
            </a:r>
            <a:r>
              <a:rPr lang="en-US" sz="2000" baseline="30000" dirty="0" smtClean="0">
                <a:solidFill>
                  <a:srgbClr val="FFFFFF"/>
                </a:solidFill>
                <a:effectLst>
                  <a:outerShdw blurRad="38100" dist="38100" dir="2700000" algn="tl">
                    <a:srgbClr val="000000"/>
                  </a:outerShdw>
                </a:effectLst>
              </a:rPr>
              <a:t>3</a:t>
            </a:r>
            <a:r>
              <a:rPr lang="en-US" sz="2000" dirty="0" smtClean="0">
                <a:solidFill>
                  <a:srgbClr val="FFFFFF"/>
                </a:solidFill>
                <a:effectLst>
                  <a:outerShdw blurRad="38100" dist="38100" dir="2700000" algn="tl">
                    <a:srgbClr val="000000"/>
                  </a:outerShdw>
                </a:effectLst>
              </a:rPr>
              <a:t>,  </a:t>
            </a:r>
          </a:p>
          <a:p>
            <a:pPr algn="ctr" fontAlgn="base">
              <a:spcAft>
                <a:spcPct val="0"/>
              </a:spcAft>
              <a:buClr>
                <a:srgbClr val="99FF99"/>
              </a:buClr>
              <a:buSzPct val="80000"/>
            </a:pPr>
            <a:r>
              <a:rPr lang="en-US" sz="2000" baseline="30000" dirty="0" smtClean="0">
                <a:solidFill>
                  <a:srgbClr val="FFFFFF"/>
                </a:solidFill>
                <a:effectLst>
                  <a:outerShdw blurRad="38100" dist="38100" dir="2700000" algn="tl">
                    <a:srgbClr val="000000"/>
                  </a:outerShdw>
                </a:effectLst>
              </a:rPr>
              <a:t>2</a:t>
            </a:r>
            <a:r>
              <a:rPr lang="en-US" sz="2000" dirty="0" smtClean="0">
                <a:solidFill>
                  <a:srgbClr val="FFFFFF"/>
                </a:solidFill>
                <a:effectLst>
                  <a:outerShdw blurRad="38100" dist="38100" dir="2700000" algn="tl">
                    <a:srgbClr val="000000"/>
                  </a:outerShdw>
                </a:effectLst>
              </a:rPr>
              <a:t>B. Vieux, and W. Andrews</a:t>
            </a:r>
            <a:r>
              <a:rPr lang="en-US" sz="2000" baseline="30000" dirty="0" smtClean="0">
                <a:solidFill>
                  <a:srgbClr val="FFFFFF"/>
                </a:solidFill>
                <a:effectLst>
                  <a:outerShdw blurRad="38100" dist="38100" dir="2700000" algn="tl">
                    <a:srgbClr val="000000"/>
                  </a:outerShdw>
                </a:effectLst>
              </a:rPr>
              <a:t>4</a:t>
            </a:r>
            <a:r>
              <a:rPr lang="en-US" sz="2000" dirty="0" smtClean="0">
                <a:solidFill>
                  <a:srgbClr val="FFFFFF"/>
                </a:solidFill>
                <a:effectLst>
                  <a:outerShdw blurRad="38100" dist="38100" dir="2700000" algn="tl">
                    <a:srgbClr val="000000"/>
                  </a:outerShdw>
                </a:effectLst>
              </a:rPr>
              <a:t> </a:t>
            </a:r>
          </a:p>
          <a:p>
            <a:pPr algn="ctr" fontAlgn="base">
              <a:spcAft>
                <a:spcPct val="0"/>
              </a:spcAft>
              <a:buClr>
                <a:srgbClr val="99FF99"/>
              </a:buClr>
              <a:buSzPct val="80000"/>
            </a:pPr>
            <a:endParaRPr lang="en-US" sz="1000" dirty="0" smtClean="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baseline="30000" dirty="0" smtClean="0">
                <a:solidFill>
                  <a:srgbClr val="FFFFFF"/>
                </a:solidFill>
                <a:effectLst>
                  <a:outerShdw blurRad="38100" dist="38100" dir="2700000" algn="tl">
                    <a:srgbClr val="000000"/>
                  </a:outerShdw>
                </a:effectLst>
              </a:rPr>
              <a:t>1</a:t>
            </a:r>
            <a:r>
              <a:rPr lang="en-US" dirty="0" smtClean="0">
                <a:solidFill>
                  <a:srgbClr val="FFFFFF"/>
                </a:solidFill>
                <a:effectLst>
                  <a:outerShdw blurRad="38100" dist="38100" dir="2700000" algn="tl">
                    <a:srgbClr val="000000"/>
                  </a:outerShdw>
                </a:effectLst>
              </a:rPr>
              <a:t>USGS Oklahoma </a:t>
            </a:r>
            <a:r>
              <a:rPr lang="en-US" dirty="0">
                <a:solidFill>
                  <a:srgbClr val="FFFFFF"/>
                </a:solidFill>
                <a:effectLst>
                  <a:outerShdw blurRad="38100" dist="38100" dir="2700000" algn="tl">
                    <a:srgbClr val="000000"/>
                  </a:outerShdw>
                </a:effectLst>
              </a:rPr>
              <a:t>Cooperative  Fish and Wildlife Research Unit</a:t>
            </a:r>
            <a:r>
              <a:rPr lang="en-US" dirty="0" smtClean="0">
                <a:solidFill>
                  <a:srgbClr val="FFFFFF"/>
                </a:solidFill>
                <a:effectLst>
                  <a:outerShdw blurRad="38100" dist="38100" dir="2700000" algn="tl">
                    <a:srgbClr val="000000"/>
                  </a:outerShdw>
                </a:effectLst>
              </a:rPr>
              <a:t>, OSU </a:t>
            </a:r>
            <a:endParaRPr lang="en-US"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baseline="30000" dirty="0" smtClean="0">
                <a:solidFill>
                  <a:srgbClr val="FFFFFF"/>
                </a:solidFill>
                <a:effectLst>
                  <a:outerShdw blurRad="38100" dist="38100" dir="2700000" algn="tl">
                    <a:srgbClr val="000000"/>
                  </a:outerShdw>
                </a:effectLst>
              </a:rPr>
              <a:t>2</a:t>
            </a:r>
            <a:r>
              <a:rPr lang="en-US" dirty="0" smtClean="0">
                <a:solidFill>
                  <a:srgbClr val="FFFFFF"/>
                </a:solidFill>
                <a:effectLst>
                  <a:outerShdw blurRad="38100" dist="38100" dir="2700000" algn="tl">
                    <a:srgbClr val="000000"/>
                  </a:outerShdw>
                </a:effectLst>
              </a:rPr>
              <a:t>Oklahoma </a:t>
            </a:r>
            <a:r>
              <a:rPr lang="en-US" dirty="0">
                <a:solidFill>
                  <a:srgbClr val="FFFFFF"/>
                </a:solidFill>
                <a:effectLst>
                  <a:outerShdw blurRad="38100" dist="38100" dir="2700000" algn="tl">
                    <a:srgbClr val="000000"/>
                  </a:outerShdw>
                </a:effectLst>
              </a:rPr>
              <a:t>State </a:t>
            </a:r>
            <a:r>
              <a:rPr lang="en-US" dirty="0" smtClean="0">
                <a:solidFill>
                  <a:srgbClr val="FFFFFF"/>
                </a:solidFill>
                <a:effectLst>
                  <a:outerShdw blurRad="38100" dist="38100" dir="2700000" algn="tl">
                    <a:srgbClr val="000000"/>
                  </a:outerShdw>
                </a:effectLst>
              </a:rPr>
              <a:t>University</a:t>
            </a:r>
          </a:p>
          <a:p>
            <a:pPr algn="ctr" fontAlgn="base">
              <a:spcAft>
                <a:spcPct val="0"/>
              </a:spcAft>
              <a:buClr>
                <a:srgbClr val="99FF99"/>
              </a:buClr>
              <a:buSzPct val="80000"/>
            </a:pPr>
            <a:r>
              <a:rPr lang="en-US" baseline="30000" dirty="0" smtClean="0">
                <a:solidFill>
                  <a:srgbClr val="FFFFFF"/>
                </a:solidFill>
                <a:effectLst>
                  <a:outerShdw blurRad="38100" dist="38100" dir="2700000" algn="tl">
                    <a:srgbClr val="000000"/>
                  </a:outerShdw>
                </a:effectLst>
              </a:rPr>
              <a:t>3</a:t>
            </a:r>
            <a:r>
              <a:rPr lang="en-US" dirty="0" smtClean="0">
                <a:solidFill>
                  <a:srgbClr val="FFFFFF"/>
                </a:solidFill>
                <a:effectLst>
                  <a:outerShdw blurRad="38100" dist="38100" dir="2700000" algn="tl">
                    <a:srgbClr val="000000"/>
                  </a:outerShdw>
                </a:effectLst>
              </a:rPr>
              <a:t>USGS New Jersey Water Science Center</a:t>
            </a:r>
            <a:endParaRPr lang="en-US" dirty="0">
              <a:solidFill>
                <a:srgbClr val="FFFFFF"/>
              </a:solidFill>
              <a:effectLst>
                <a:outerShdw blurRad="38100" dist="38100" dir="2700000" algn="tl">
                  <a:srgbClr val="000000"/>
                </a:outerShdw>
              </a:effectLst>
            </a:endParaRPr>
          </a:p>
          <a:p>
            <a:pPr algn="ctr" fontAlgn="base">
              <a:spcAft>
                <a:spcPct val="0"/>
              </a:spcAft>
              <a:buClr>
                <a:srgbClr val="99FF99"/>
              </a:buClr>
              <a:buSzPct val="80000"/>
            </a:pPr>
            <a:r>
              <a:rPr lang="en-US" baseline="30000" dirty="0" smtClean="0">
                <a:solidFill>
                  <a:srgbClr val="FFFFFF"/>
                </a:solidFill>
                <a:effectLst>
                  <a:outerShdw blurRad="38100" dist="38100" dir="2700000" algn="tl">
                    <a:srgbClr val="000000"/>
                  </a:outerShdw>
                </a:effectLst>
              </a:rPr>
              <a:t>4</a:t>
            </a:r>
            <a:r>
              <a:rPr lang="en-US" dirty="0" smtClean="0">
                <a:solidFill>
                  <a:srgbClr val="FFFFFF"/>
                </a:solidFill>
                <a:effectLst>
                  <a:outerShdw blurRad="38100" dist="38100" dir="2700000" algn="tl">
                    <a:srgbClr val="000000"/>
                  </a:outerShdw>
                </a:effectLst>
              </a:rPr>
              <a:t>USGS Oklahoma </a:t>
            </a:r>
            <a:r>
              <a:rPr lang="en-US" dirty="0">
                <a:solidFill>
                  <a:srgbClr val="FFFFFF"/>
                </a:solidFill>
                <a:effectLst>
                  <a:outerShdw blurRad="38100" dist="38100" dir="2700000" algn="tl">
                    <a:srgbClr val="000000"/>
                  </a:outerShdw>
                </a:effectLst>
              </a:rPr>
              <a:t>Water Science </a:t>
            </a:r>
            <a:r>
              <a:rPr lang="en-US" dirty="0" smtClean="0">
                <a:solidFill>
                  <a:srgbClr val="FFFFFF"/>
                </a:solidFill>
                <a:effectLst>
                  <a:outerShdw blurRad="38100" dist="38100" dir="2700000" algn="tl">
                    <a:srgbClr val="000000"/>
                  </a:outerShdw>
                </a:effectLst>
              </a:rPr>
              <a:t>Center, </a:t>
            </a:r>
            <a:r>
              <a:rPr lang="en-US" dirty="0">
                <a:solidFill>
                  <a:srgbClr val="FFFFFF"/>
                </a:solidFill>
                <a:effectLst>
                  <a:outerShdw blurRad="38100" dist="38100" dir="2700000" algn="tl">
                    <a:srgbClr val="000000"/>
                  </a:outerShdw>
                </a:effectLst>
              </a:rPr>
              <a:t>Oklahoma City</a:t>
            </a:r>
          </a:p>
          <a:p>
            <a:pPr algn="ctr" fontAlgn="base">
              <a:spcAft>
                <a:spcPct val="0"/>
              </a:spcAft>
              <a:buClr>
                <a:srgbClr val="99FF99"/>
              </a:buClr>
              <a:buSzPct val="80000"/>
            </a:pPr>
            <a:endParaRPr lang="en-US" dirty="0">
              <a:solidFill>
                <a:srgbClr val="FFFFFF"/>
              </a:solidFill>
              <a:effectLst>
                <a:outerShdw blurRad="38100" dist="38100" dir="2700000" algn="tl">
                  <a:srgbClr val="000000"/>
                </a:outerShdw>
              </a:effectLst>
            </a:endParaRPr>
          </a:p>
        </p:txBody>
      </p:sp>
      <p:sp>
        <p:nvSpPr>
          <p:cNvPr id="11" name="TextBox 10"/>
          <p:cNvSpPr txBox="1"/>
          <p:nvPr/>
        </p:nvSpPr>
        <p:spPr>
          <a:xfrm>
            <a:off x="-381000" y="4191000"/>
            <a:ext cx="9144000" cy="400110"/>
          </a:xfrm>
          <a:prstGeom prst="rect">
            <a:avLst/>
          </a:prstGeom>
          <a:noFill/>
        </p:spPr>
        <p:txBody>
          <a:bodyPr wrap="square" rtlCol="0">
            <a:spAutoFit/>
          </a:bodyPr>
          <a:lstStyle/>
          <a:p>
            <a:pPr algn="ctr"/>
            <a:r>
              <a:rPr lang="en-US" sz="2000" dirty="0">
                <a:solidFill>
                  <a:schemeClr val="tx2"/>
                </a:solidFill>
                <a:effectLst>
                  <a:outerShdw blurRad="38100" dist="38100" dir="2700000" algn="ctr" rotWithShape="0">
                    <a:srgbClr val="000000"/>
                  </a:outerShdw>
                </a:effectLst>
                <a:latin typeface="+mj-lt"/>
                <a:ea typeface="+mj-ea"/>
                <a:cs typeface="+mj-cs"/>
              </a:rPr>
              <a:t>Canadian River </a:t>
            </a:r>
            <a:r>
              <a:rPr lang="en-US" sz="2000" dirty="0" smtClean="0">
                <a:solidFill>
                  <a:schemeClr val="tx2"/>
                </a:solidFill>
                <a:effectLst>
                  <a:outerShdw blurRad="38100" dist="38100" dir="2700000" algn="ctr" rotWithShape="0">
                    <a:srgbClr val="000000"/>
                  </a:outerShdw>
                </a:effectLst>
                <a:latin typeface="+mj-lt"/>
                <a:ea typeface="+mj-ea"/>
                <a:cs typeface="+mj-cs"/>
              </a:rPr>
              <a:t>Fishes of </a:t>
            </a:r>
            <a:r>
              <a:rPr lang="en-US" sz="2000" dirty="0">
                <a:solidFill>
                  <a:schemeClr val="tx2"/>
                </a:solidFill>
                <a:effectLst>
                  <a:outerShdw blurRad="38100" dist="38100" dir="2700000" algn="ctr" rotWithShape="0">
                    <a:srgbClr val="000000"/>
                  </a:outerShdw>
                </a:effectLst>
                <a:latin typeface="+mj-lt"/>
                <a:ea typeface="+mj-ea"/>
                <a:cs typeface="+mj-cs"/>
              </a:rPr>
              <a:t>conservation concern </a:t>
            </a:r>
            <a:endParaRPr lang="en-US" sz="2000" dirty="0">
              <a:solidFill>
                <a:schemeClr val="tx2"/>
              </a:solidFill>
              <a:effectLst>
                <a:outerShdw blurRad="38100" dist="38100" dir="2700000" algn="ctr" rotWithShape="0">
                  <a:srgbClr val="000000"/>
                </a:outerShdw>
              </a:effectLst>
              <a:latin typeface="+mj-lt"/>
              <a:ea typeface="+mj-ea"/>
              <a:cs typeface="+mj-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762300"/>
            <a:ext cx="6321386" cy="117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4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strips(downRigh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2018" name="Picture 2" descr="C:\Documents and Settings\jgkennen\My Documents\My Pictures\Trout-the end.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3" name="Rectangle 2"/>
          <p:cNvSpPr>
            <a:spLocks noGrp="1" noChangeArrowheads="1"/>
          </p:cNvSpPr>
          <p:nvPr>
            <p:ph type="ctrTitle"/>
          </p:nvPr>
        </p:nvSpPr>
        <p:spPr>
          <a:xfrm>
            <a:off x="1828800" y="1981200"/>
            <a:ext cx="6134100" cy="3581400"/>
          </a:xfrm>
        </p:spPr>
        <p:txBody>
          <a:bodyPr/>
          <a:lstStyle/>
          <a:p>
            <a:pPr algn="l"/>
            <a:r>
              <a:rPr lang="en-US" sz="2400" b="1" kern="1200" dirty="0">
                <a:solidFill>
                  <a:srgbClr val="FFFFFF"/>
                </a:solidFill>
                <a:latin typeface="Arial" pitchFamily="34" charset="0"/>
                <a:ea typeface="+mn-ea"/>
                <a:cs typeface="+mn-cs"/>
              </a:rPr>
              <a:t>Jonathan </a:t>
            </a:r>
            <a:r>
              <a:rPr lang="en-US" sz="2400" b="1" kern="1200" dirty="0" err="1">
                <a:solidFill>
                  <a:srgbClr val="FFFFFF"/>
                </a:solidFill>
                <a:latin typeface="Arial" pitchFamily="34" charset="0"/>
                <a:ea typeface="+mn-ea"/>
                <a:cs typeface="+mn-cs"/>
              </a:rPr>
              <a:t>Kennen</a:t>
            </a:r>
            <a:r>
              <a:rPr lang="en-US" sz="2400" b="1" kern="1200" dirty="0">
                <a:solidFill>
                  <a:srgbClr val="FFFFFF"/>
                </a:solidFill>
                <a:latin typeface="Arial" pitchFamily="34" charset="0"/>
                <a:ea typeface="+mn-ea"/>
                <a:cs typeface="+mn-cs"/>
              </a:rPr>
              <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Water </a:t>
            </a:r>
            <a:r>
              <a:rPr lang="en-US" sz="2400" b="1" kern="1200" dirty="0" smtClean="0">
                <a:solidFill>
                  <a:srgbClr val="FFFFFF"/>
                </a:solidFill>
                <a:latin typeface="Arial" pitchFamily="34" charset="0"/>
                <a:ea typeface="+mn-ea"/>
                <a:cs typeface="+mn-cs"/>
              </a:rPr>
              <a:t>Census, </a:t>
            </a:r>
            <a:r>
              <a:rPr lang="en-US" sz="2400" b="1" kern="1200" dirty="0">
                <a:solidFill>
                  <a:srgbClr val="FFFFFF"/>
                </a:solidFill>
                <a:latin typeface="Arial" pitchFamily="34" charset="0"/>
                <a:ea typeface="+mn-ea"/>
                <a:cs typeface="+mn-cs"/>
              </a:rPr>
              <a:t>Ecological </a:t>
            </a:r>
            <a:r>
              <a:rPr lang="en-US" sz="2400" b="1" kern="1200" dirty="0" smtClean="0">
                <a:solidFill>
                  <a:srgbClr val="FFFFFF"/>
                </a:solidFill>
                <a:latin typeface="Arial" pitchFamily="34" charset="0"/>
                <a:ea typeface="+mn-ea"/>
                <a:cs typeface="+mn-cs"/>
              </a:rPr>
              <a:t>Flow Lead</a:t>
            </a:r>
            <a:r>
              <a:rPr lang="en-US" sz="2400" b="1" kern="1200" dirty="0">
                <a:solidFill>
                  <a:srgbClr val="FFFFFF"/>
                </a:solidFill>
                <a:latin typeface="Arial" pitchFamily="34" charset="0"/>
                <a:ea typeface="+mn-ea"/>
                <a:cs typeface="+mn-cs"/>
              </a:rPr>
              <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U.S. Geological Survey</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3450 Princeton Pike, Suite 110</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Lawrenceville, New Jersey  08648</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609-771-3948</a:t>
            </a:r>
            <a:br>
              <a:rPr lang="en-US" sz="2400" b="1" kern="1200" dirty="0">
                <a:solidFill>
                  <a:srgbClr val="FFFFFF"/>
                </a:solidFill>
                <a:latin typeface="Arial" pitchFamily="34" charset="0"/>
                <a:ea typeface="+mn-ea"/>
                <a:cs typeface="+mn-cs"/>
              </a:rPr>
            </a:br>
            <a:r>
              <a:rPr lang="en-US" sz="2400" b="1" kern="1200" dirty="0">
                <a:solidFill>
                  <a:srgbClr val="FFFFFF"/>
                </a:solidFill>
                <a:latin typeface="Arial" pitchFamily="34" charset="0"/>
                <a:ea typeface="+mn-ea"/>
                <a:cs typeface="+mn-cs"/>
              </a:rPr>
              <a:t>jgkennen@usgs.gov</a:t>
            </a:r>
            <a:br>
              <a:rPr lang="en-US" sz="2400" b="1" kern="1200" dirty="0">
                <a:solidFill>
                  <a:srgbClr val="FFFFFF"/>
                </a:solidFill>
                <a:latin typeface="Arial" pitchFamily="34" charset="0"/>
                <a:ea typeface="+mn-ea"/>
                <a:cs typeface="+mn-cs"/>
              </a:rPr>
            </a:br>
            <a:endParaRPr lang="en-US" sz="2400" b="1" kern="1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345165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69668" cy="1219200"/>
          </a:xfrm>
        </p:spPr>
        <p:txBody>
          <a:bodyPr/>
          <a:lstStyle/>
          <a:p>
            <a:r>
              <a:rPr lang="en-US" sz="4000" kern="1200" dirty="0">
                <a:effectLst>
                  <a:outerShdw blurRad="38100" dist="38100" dir="2700000" algn="ctr" rotWithShape="0">
                    <a:srgbClr val="000000"/>
                  </a:outerShdw>
                </a:effectLst>
              </a:rPr>
              <a:t>Fundamental stochastic properties of daily streamflow</a:t>
            </a:r>
            <a:endParaRPr lang="en-US" sz="4000" kern="1200" dirty="0" smtClean="0">
              <a:effectLst>
                <a:outerShdw blurRad="38100" dist="38100" dir="2700000" algn="ctr" rotWithShape="0">
                  <a:srgbClr val="000000"/>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381000" y="1438275"/>
            <a:ext cx="8229600" cy="89777"/>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09750"/>
            <a:ext cx="65659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716193"/>
            <a:ext cx="19440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dirty="0" smtClean="0"/>
              <a:t>Classification of streamgauges</a:t>
            </a:r>
            <a:endParaRPr lang="en-US" dirty="0"/>
          </a:p>
        </p:txBody>
      </p:sp>
      <p:sp>
        <p:nvSpPr>
          <p:cNvPr id="9" name="TextBox 8"/>
          <p:cNvSpPr txBox="1"/>
          <p:nvPr/>
        </p:nvSpPr>
        <p:spPr>
          <a:xfrm>
            <a:off x="6096000" y="3505200"/>
            <a:ext cx="2819400" cy="1938992"/>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outerShdw>
                </a:effectLst>
                <a:latin typeface="Arial" pitchFamily="34" charset="0"/>
              </a:rPr>
              <a:t>The dendrogram was cut at 7 levels, which divided the streamgauges into 2, 3, 4, 5, 6, 7, and 8 groups, respectively</a:t>
            </a:r>
            <a:r>
              <a:rPr lang="en-US" dirty="0" smtClean="0">
                <a:solidFill>
                  <a:schemeClr val="bg1"/>
                </a:solidFill>
              </a:rPr>
              <a:t>. </a:t>
            </a:r>
            <a:endParaRPr lang="en-US" dirty="0">
              <a:solidFill>
                <a:schemeClr val="bg1"/>
              </a:solidFill>
            </a:endParaRPr>
          </a:p>
        </p:txBody>
      </p:sp>
      <p:sp>
        <p:nvSpPr>
          <p:cNvPr id="10" name="TextBox 9"/>
          <p:cNvSpPr txBox="1"/>
          <p:nvPr/>
        </p:nvSpPr>
        <p:spPr>
          <a:xfrm>
            <a:off x="6019800" y="1572161"/>
            <a:ext cx="2971800" cy="1323439"/>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outerShdw>
                </a:effectLst>
                <a:latin typeface="Arial" pitchFamily="34" charset="0"/>
              </a:rPr>
              <a:t>Classification followed recommended procedures in Olden et al., [2011].</a:t>
            </a:r>
          </a:p>
        </p:txBody>
      </p:sp>
      <p:grpSp>
        <p:nvGrpSpPr>
          <p:cNvPr id="4" name="Group 3"/>
          <p:cNvGrpSpPr/>
          <p:nvPr/>
        </p:nvGrpSpPr>
        <p:grpSpPr>
          <a:xfrm>
            <a:off x="169727" y="990600"/>
            <a:ext cx="5562601" cy="5553740"/>
            <a:chOff x="152399" y="1456659"/>
            <a:chExt cx="5562601" cy="555374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456659"/>
              <a:ext cx="5562601" cy="5553740"/>
            </a:xfrm>
            <a:prstGeom prst="rect">
              <a:avLst/>
            </a:prstGeom>
            <a:solidFill>
              <a:schemeClr val="tx1"/>
            </a:solidFill>
          </p:spPr>
        </p:pic>
        <p:sp>
          <p:nvSpPr>
            <p:cNvPr id="12" name="Rectangle 11"/>
            <p:cNvSpPr/>
            <p:nvPr/>
          </p:nvSpPr>
          <p:spPr>
            <a:xfrm>
              <a:off x="3874838" y="1524000"/>
              <a:ext cx="1605758" cy="253455"/>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11" name="Picture 2"/>
          <p:cNvPicPr>
            <a:picLocks noChangeAspect="1" noChangeArrowheads="1"/>
          </p:cNvPicPr>
          <p:nvPr/>
        </p:nvPicPr>
        <p:blipFill>
          <a:blip r:embed="rId4" cstate="print"/>
          <a:srcRect/>
          <a:stretch>
            <a:fillRect/>
          </a:stretch>
        </p:blipFill>
        <p:spPr bwMode="auto">
          <a:xfrm>
            <a:off x="533400" y="748423"/>
            <a:ext cx="8229600" cy="89777"/>
          </a:xfrm>
          <a:prstGeom prst="rect">
            <a:avLst/>
          </a:prstGeom>
          <a:noFill/>
          <a:ln w="9525">
            <a:noFill/>
            <a:miter lim="800000"/>
            <a:headEnd/>
            <a:tailEnd/>
          </a:ln>
          <a:effectLst/>
        </p:spPr>
      </p:pic>
    </p:spTree>
    <p:extLst>
      <p:ext uri="{BB962C8B-B14F-4D97-AF65-F5344CB8AC3E}">
        <p14:creationId xmlns:p14="http://schemas.microsoft.com/office/powerpoint/2010/main" val="42320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609600"/>
            <a:ext cx="89916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
            <a:ext cx="9067800" cy="609600"/>
          </a:xfrm>
        </p:spPr>
        <p:txBody>
          <a:bodyPr/>
          <a:lstStyle/>
          <a:p>
            <a:r>
              <a:rPr lang="en-US" sz="3200" dirty="0"/>
              <a:t>Classification of </a:t>
            </a:r>
            <a:r>
              <a:rPr lang="en-US" sz="3200" dirty="0" smtClean="0"/>
              <a:t>streamgauges – </a:t>
            </a:r>
            <a:r>
              <a:rPr lang="en-US" sz="3200" i="1" dirty="0" smtClean="0"/>
              <a:t>example </a:t>
            </a:r>
            <a:endParaRPr lang="en-US" sz="3200" i="1" dirty="0"/>
          </a:p>
        </p:txBody>
      </p:sp>
      <p:sp>
        <p:nvSpPr>
          <p:cNvPr id="8" name="Rectangle 7"/>
          <p:cNvSpPr/>
          <p:nvPr/>
        </p:nvSpPr>
        <p:spPr>
          <a:xfrm>
            <a:off x="1600200" y="36195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82439" y="6477000"/>
            <a:ext cx="3361561" cy="307777"/>
          </a:xfrm>
          <a:prstGeom prst="rect">
            <a:avLst/>
          </a:prstGeom>
          <a:noFill/>
        </p:spPr>
        <p:txBody>
          <a:bodyPr wrap="none" rtlCol="0">
            <a:spAutoFit/>
          </a:bodyPr>
          <a:lstStyle/>
          <a:p>
            <a:r>
              <a:rPr lang="en-US" sz="1400" i="1" dirty="0" smtClean="0"/>
              <a:t>Colors indicate similarity to one another.</a:t>
            </a:r>
            <a:endParaRPr lang="en-US" sz="1400" i="1"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15979"/>
            <a:ext cx="7708408" cy="274625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03" y="2209800"/>
            <a:ext cx="7717552" cy="274625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654546"/>
            <a:ext cx="7726696" cy="2746254"/>
          </a:xfrm>
          <a:prstGeom prst="rect">
            <a:avLst/>
          </a:prstGeom>
        </p:spPr>
      </p:pic>
      <p:sp>
        <p:nvSpPr>
          <p:cNvPr id="10" name="TextBox 9"/>
          <p:cNvSpPr txBox="1"/>
          <p:nvPr/>
        </p:nvSpPr>
        <p:spPr>
          <a:xfrm>
            <a:off x="0" y="6477000"/>
            <a:ext cx="5605765" cy="307777"/>
          </a:xfrm>
          <a:prstGeom prst="rect">
            <a:avLst/>
          </a:prstGeom>
          <a:noFill/>
        </p:spPr>
        <p:txBody>
          <a:bodyPr wrap="none" rtlCol="0">
            <a:spAutoFit/>
          </a:bodyPr>
          <a:lstStyle/>
          <a:p>
            <a:r>
              <a:rPr lang="en-US" sz="1400" i="1" dirty="0" smtClean="0"/>
              <a:t>Statistics are standardized by their range [Milligan and Cooper, 1998]</a:t>
            </a:r>
            <a:endParaRPr lang="en-US" sz="1400" i="1" dirty="0"/>
          </a:p>
        </p:txBody>
      </p:sp>
      <p:pic>
        <p:nvPicPr>
          <p:cNvPr id="11" name="Picture 2"/>
          <p:cNvPicPr>
            <a:picLocks noChangeAspect="1" noChangeArrowheads="1"/>
          </p:cNvPicPr>
          <p:nvPr/>
        </p:nvPicPr>
        <p:blipFill>
          <a:blip r:embed="rId6" cstate="print"/>
          <a:srcRect/>
          <a:stretch>
            <a:fillRect/>
          </a:stretch>
        </p:blipFill>
        <p:spPr bwMode="auto">
          <a:xfrm>
            <a:off x="838200" y="609600"/>
            <a:ext cx="7522855" cy="82067"/>
          </a:xfrm>
          <a:prstGeom prst="rect">
            <a:avLst/>
          </a:prstGeom>
          <a:noFill/>
          <a:ln w="9525">
            <a:noFill/>
            <a:miter lim="800000"/>
            <a:headEnd/>
            <a:tailEnd/>
          </a:ln>
          <a:effectLst/>
        </p:spPr>
      </p:pic>
    </p:spTree>
    <p:extLst>
      <p:ext uri="{BB962C8B-B14F-4D97-AF65-F5344CB8AC3E}">
        <p14:creationId xmlns:p14="http://schemas.microsoft.com/office/powerpoint/2010/main" val="18249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Righ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dirty="0"/>
              <a:t>Assignment of </a:t>
            </a:r>
            <a:r>
              <a:rPr lang="en-US" sz="3600" dirty="0" err="1" smtClean="0"/>
              <a:t>ungauged</a:t>
            </a:r>
            <a:r>
              <a:rPr lang="en-US" sz="3600" dirty="0" smtClean="0"/>
              <a:t> rivers </a:t>
            </a:r>
            <a:r>
              <a:rPr lang="en-US" sz="3600" dirty="0"/>
              <a:t>to </a:t>
            </a:r>
            <a:r>
              <a:rPr lang="en-US" sz="3600" dirty="0" smtClean="0"/>
              <a:t>classes</a:t>
            </a:r>
            <a:endParaRPr lang="en-US" sz="3600" dirty="0"/>
          </a:p>
        </p:txBody>
      </p:sp>
      <p:sp>
        <p:nvSpPr>
          <p:cNvPr id="6" name="Content Placeholder 7"/>
          <p:cNvSpPr txBox="1">
            <a:spLocks/>
          </p:cNvSpPr>
          <p:nvPr/>
        </p:nvSpPr>
        <p:spPr>
          <a:xfrm>
            <a:off x="457200" y="838200"/>
            <a:ext cx="8102600" cy="1371600"/>
          </a:xfrm>
          <a:prstGeom prst="rect">
            <a:avLst/>
          </a:prstGeom>
        </p:spPr>
        <p:txBody>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Arial" charset="0"/>
              <a:buChar char="-"/>
              <a:defRPr>
                <a:solidFill>
                  <a:schemeClr val="bg1"/>
                </a:solidFill>
                <a:latin typeface="+mn-lt"/>
              </a:defRPr>
            </a:lvl2pPr>
            <a:lvl3pPr marL="1143000" indent="-228600" algn="l" rtl="0" eaLnBrk="0" fontAlgn="base" hangingPunct="0">
              <a:spcBef>
                <a:spcPct val="20000"/>
              </a:spcBef>
              <a:spcAft>
                <a:spcPct val="0"/>
              </a:spcAft>
              <a:buClr>
                <a:srgbClr val="FFFF99"/>
              </a:buClr>
              <a:buSzPct val="125000"/>
              <a:buChar char="•"/>
              <a:defRPr sz="1600">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fontAlgn="base">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fontAlgn="base">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fontAlgn="base">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fontAlgn="base">
              <a:spcBef>
                <a:spcPct val="20000"/>
              </a:spcBef>
              <a:spcAft>
                <a:spcPct val="0"/>
              </a:spcAft>
              <a:buClr>
                <a:srgbClr val="FFFF99"/>
              </a:buClr>
              <a:buSzPct val="125000"/>
              <a:buFont typeface="Wingdings" pitchFamily="2" charset="2"/>
              <a:buChar char="§"/>
              <a:defRPr b="1">
                <a:solidFill>
                  <a:schemeClr val="bg1"/>
                </a:solidFill>
                <a:latin typeface="+mn-lt"/>
              </a:defRPr>
            </a:lvl9pPr>
          </a:lstStyle>
          <a:p>
            <a:r>
              <a:rPr lang="en-US" dirty="0" smtClean="0">
                <a:solidFill>
                  <a:srgbClr val="FFFFFF"/>
                </a:solidFill>
                <a:effectLst>
                  <a:outerShdw blurRad="38100" dist="38100" dir="2700000" algn="tl">
                    <a:srgbClr val="000000"/>
                  </a:outerShdw>
                </a:effectLst>
                <a:latin typeface="Arial" pitchFamily="34" charset="0"/>
              </a:rPr>
              <a:t>Water Census </a:t>
            </a:r>
            <a:r>
              <a:rPr lang="en-US" dirty="0">
                <a:solidFill>
                  <a:srgbClr val="FFFFFF"/>
                </a:solidFill>
                <a:effectLst>
                  <a:outerShdw blurRad="38100" dist="38100" dir="2700000" algn="tl">
                    <a:srgbClr val="000000"/>
                  </a:outerShdw>
                </a:effectLst>
                <a:latin typeface="Arial" pitchFamily="34" charset="0"/>
              </a:rPr>
              <a:t>will be providing information about water availability at the HUC-12 basin scale (mean area of 34 mi</a:t>
            </a:r>
            <a:r>
              <a:rPr lang="en-US" baseline="30000" dirty="0">
                <a:solidFill>
                  <a:srgbClr val="FFFFFF"/>
                </a:solidFill>
                <a:effectLst>
                  <a:outerShdw blurRad="38100" dist="38100" dir="2700000" algn="tl">
                    <a:srgbClr val="000000"/>
                  </a:outerShdw>
                </a:effectLst>
                <a:latin typeface="Arial" pitchFamily="34" charset="0"/>
              </a:rPr>
              <a:t>2</a:t>
            </a:r>
            <a:r>
              <a:rPr lang="en-US" dirty="0" smtClean="0">
                <a:solidFill>
                  <a:srgbClr val="FFFFFF"/>
                </a:solidFill>
                <a:effectLst>
                  <a:outerShdw blurRad="38100" dist="38100" dir="2700000" algn="tl">
                    <a:srgbClr val="000000"/>
                  </a:outerShdw>
                </a:effectLst>
                <a:latin typeface="Arial" pitchFamily="34" charset="0"/>
              </a:rPr>
              <a:t>)</a:t>
            </a:r>
            <a:endParaRPr lang="en-US" dirty="0">
              <a:solidFill>
                <a:srgbClr val="FFFFFF"/>
              </a:solidFill>
              <a:effectLst>
                <a:outerShdw blurRad="38100" dist="38100" dir="2700000" algn="tl">
                  <a:srgbClr val="000000"/>
                </a:outerShdw>
              </a:effectLst>
              <a:latin typeface="Arial" pitchFamily="34" charset="0"/>
            </a:endParaRPr>
          </a:p>
          <a:p>
            <a:r>
              <a:rPr lang="en-US" dirty="0">
                <a:solidFill>
                  <a:srgbClr val="FFFFFF"/>
                </a:solidFill>
                <a:effectLst>
                  <a:outerShdw blurRad="38100" dist="38100" dir="2700000" algn="tl">
                    <a:srgbClr val="000000"/>
                  </a:outerShdw>
                </a:effectLst>
                <a:latin typeface="Arial" pitchFamily="34" charset="0"/>
              </a:rPr>
              <a:t>Discriminant </a:t>
            </a:r>
            <a:r>
              <a:rPr lang="en-US" dirty="0" smtClean="0">
                <a:solidFill>
                  <a:srgbClr val="FFFFFF"/>
                </a:solidFill>
                <a:effectLst>
                  <a:outerShdw blurRad="38100" dist="38100" dir="2700000" algn="tl">
                    <a:srgbClr val="000000"/>
                  </a:outerShdw>
                </a:effectLst>
                <a:latin typeface="Arial" pitchFamily="34" charset="0"/>
              </a:rPr>
              <a:t>analysis &amp; Random Forest </a:t>
            </a:r>
            <a:r>
              <a:rPr lang="en-US" dirty="0">
                <a:solidFill>
                  <a:srgbClr val="FFFFFF"/>
                </a:solidFill>
                <a:effectLst>
                  <a:outerShdw blurRad="38100" dist="38100" dir="2700000" algn="tl">
                    <a:srgbClr val="000000"/>
                  </a:outerShdw>
                </a:effectLst>
                <a:latin typeface="Arial" pitchFamily="34" charset="0"/>
              </a:rPr>
              <a:t>is being used to establish relations between basin characteristics and classification groups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455655"/>
            <a:ext cx="3581400" cy="2249945"/>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70" y="2438400"/>
            <a:ext cx="356603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724400" y="3733800"/>
            <a:ext cx="3581400" cy="646331"/>
          </a:xfrm>
          <a:prstGeom prst="rect">
            <a:avLst/>
          </a:prstGeom>
          <a:noFill/>
        </p:spPr>
        <p:txBody>
          <a:bodyPr wrap="square" rtlCol="0">
            <a:spAutoFit/>
          </a:bodyPr>
          <a:lstStyle/>
          <a:p>
            <a:pPr algn="ctr"/>
            <a:r>
              <a:rPr lang="en-US" dirty="0">
                <a:solidFill>
                  <a:srgbClr val="FFFFFF"/>
                </a:solidFill>
                <a:effectLst>
                  <a:outerShdw blurRad="38100" dist="38100" dir="2700000" algn="tl">
                    <a:srgbClr val="000000"/>
                  </a:outerShdw>
                </a:effectLst>
                <a:latin typeface="Arial" pitchFamily="34" charset="0"/>
              </a:rPr>
              <a:t>Location of classified gages with </a:t>
            </a:r>
            <a:r>
              <a:rPr lang="en-US" dirty="0" err="1">
                <a:solidFill>
                  <a:srgbClr val="FFFFFF"/>
                </a:solidFill>
                <a:effectLst>
                  <a:outerShdw blurRad="38100" dist="38100" dir="2700000" algn="tl">
                    <a:srgbClr val="000000"/>
                  </a:outerShdw>
                </a:effectLst>
                <a:latin typeface="Arial" pitchFamily="34" charset="0"/>
              </a:rPr>
              <a:t>ungaged</a:t>
            </a:r>
            <a:r>
              <a:rPr lang="en-US" dirty="0">
                <a:solidFill>
                  <a:srgbClr val="FFFFFF"/>
                </a:solidFill>
                <a:effectLst>
                  <a:outerShdw blurRad="38100" dist="38100" dir="2700000" algn="tl">
                    <a:srgbClr val="000000"/>
                  </a:outerShdw>
                </a:effectLst>
                <a:latin typeface="Arial" pitchFamily="34" charset="0"/>
              </a:rPr>
              <a:t> HUC-12 areas</a:t>
            </a:r>
          </a:p>
        </p:txBody>
      </p:sp>
      <p:sp>
        <p:nvSpPr>
          <p:cNvPr id="10" name="Rectangle 9"/>
          <p:cNvSpPr/>
          <p:nvPr/>
        </p:nvSpPr>
        <p:spPr>
          <a:xfrm>
            <a:off x="7003312" y="2438400"/>
            <a:ext cx="1833563" cy="1066800"/>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smtClean="0">
                <a:solidFill>
                  <a:schemeClr val="tx1"/>
                </a:solidFill>
              </a:rPr>
              <a:t>Classification groups</a:t>
            </a:r>
            <a:endParaRPr lang="en-US" dirty="0">
              <a:solidFill>
                <a:schemeClr val="tx1"/>
              </a:solidFill>
            </a:endParaRPr>
          </a:p>
        </p:txBody>
      </p:sp>
      <p:sp>
        <p:nvSpPr>
          <p:cNvPr id="11" name="Right Arrow 10"/>
          <p:cNvSpPr/>
          <p:nvPr/>
        </p:nvSpPr>
        <p:spPr>
          <a:xfrm>
            <a:off x="6164318" y="2828261"/>
            <a:ext cx="800100" cy="3810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267200" y="2485361"/>
            <a:ext cx="1833563" cy="1066800"/>
          </a:xfrm>
          <a:prstGeom prst="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Properties of </a:t>
            </a:r>
            <a:r>
              <a:rPr lang="en-US" dirty="0" smtClean="0">
                <a:solidFill>
                  <a:schemeClr val="tx1"/>
                </a:solidFill>
              </a:rPr>
              <a:t>catchment</a:t>
            </a:r>
            <a:endParaRPr lang="en-US" dirty="0">
              <a:solidFill>
                <a:schemeClr val="tx1"/>
              </a:solidFill>
            </a:endParaRPr>
          </a:p>
        </p:txBody>
      </p:sp>
      <p:sp>
        <p:nvSpPr>
          <p:cNvPr id="13" name="TextBox 6"/>
          <p:cNvSpPr txBox="1">
            <a:spLocks noChangeArrowheads="1"/>
          </p:cNvSpPr>
          <p:nvPr/>
        </p:nvSpPr>
        <p:spPr bwMode="auto">
          <a:xfrm>
            <a:off x="6248400" y="2484628"/>
            <a:ext cx="553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smtClean="0">
                <a:solidFill>
                  <a:srgbClr val="FFFFFF"/>
                </a:solidFill>
                <a:effectLst>
                  <a:outerShdw blurRad="38100" dist="38100" dir="2700000" algn="tl">
                    <a:srgbClr val="000000"/>
                  </a:outerShdw>
                </a:effectLst>
                <a:cs typeface="+mn-cs"/>
              </a:rPr>
              <a:t>f(x)</a:t>
            </a:r>
            <a:endParaRPr lang="en-US" altLang="en-US" i="1" dirty="0">
              <a:solidFill>
                <a:schemeClr val="bg1"/>
              </a:solidFill>
            </a:endParaRPr>
          </a:p>
        </p:txBody>
      </p:sp>
      <p:pic>
        <p:nvPicPr>
          <p:cNvPr id="14" name="Picture 2"/>
          <p:cNvPicPr>
            <a:picLocks noChangeAspect="1" noChangeArrowheads="1"/>
          </p:cNvPicPr>
          <p:nvPr/>
        </p:nvPicPr>
        <p:blipFill>
          <a:blip r:embed="rId4" cstate="print"/>
          <a:srcRect/>
          <a:stretch>
            <a:fillRect/>
          </a:stretch>
        </p:blipFill>
        <p:spPr bwMode="auto">
          <a:xfrm>
            <a:off x="304800" y="668923"/>
            <a:ext cx="8532075" cy="93077"/>
          </a:xfrm>
          <a:prstGeom prst="rect">
            <a:avLst/>
          </a:prstGeom>
          <a:noFill/>
          <a:ln w="9525">
            <a:noFill/>
            <a:miter lim="800000"/>
            <a:headEnd/>
            <a:tailEnd/>
          </a:ln>
          <a:effectLst/>
        </p:spPr>
      </p:pic>
    </p:spTree>
    <p:extLst>
      <p:ext uri="{BB962C8B-B14F-4D97-AF65-F5344CB8AC3E}">
        <p14:creationId xmlns:p14="http://schemas.microsoft.com/office/powerpoint/2010/main" val="179226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009"/>
            <a:ext cx="9169668" cy="816591"/>
          </a:xfrm>
        </p:spPr>
        <p:txBody>
          <a:bodyPr/>
          <a:lstStyle/>
          <a:p>
            <a:r>
              <a:rPr lang="en-US" sz="4800" kern="1200" dirty="0" smtClean="0">
                <a:effectLst>
                  <a:outerShdw blurRad="38100" dist="38100" dir="2700000" algn="ctr" rotWithShape="0">
                    <a:srgbClr val="000000"/>
                  </a:outerShdw>
                </a:effectLst>
              </a:rPr>
              <a:t>Products / Publications</a:t>
            </a:r>
          </a:p>
        </p:txBody>
      </p:sp>
      <p:sp>
        <p:nvSpPr>
          <p:cNvPr id="4" name="Rectangle 3"/>
          <p:cNvSpPr/>
          <p:nvPr/>
        </p:nvSpPr>
        <p:spPr>
          <a:xfrm>
            <a:off x="533400" y="1540907"/>
            <a:ext cx="8153399" cy="4508927"/>
          </a:xfrm>
          <a:prstGeom prst="rect">
            <a:avLst/>
          </a:prstGeom>
        </p:spPr>
        <p:txBody>
          <a:bodyPr wrap="square">
            <a:spAutoFit/>
          </a:bodyPr>
          <a:lstStyle/>
          <a:p>
            <a:pPr marL="457200" indent="-457200">
              <a:spcAft>
                <a:spcPts val="1200"/>
              </a:spcAft>
              <a:buSzPct val="100000"/>
              <a:buFont typeface="Arial" pitchFamily="34" charset="0"/>
              <a:buChar char="•"/>
            </a:pPr>
            <a:r>
              <a:rPr lang="en-US" sz="2200" dirty="0" err="1">
                <a:solidFill>
                  <a:srgbClr val="FFFFFF"/>
                </a:solidFill>
                <a:effectLst>
                  <a:outerShdw blurRad="38100" dist="38100" dir="2700000" algn="tl">
                    <a:srgbClr val="000000"/>
                  </a:outerShdw>
                </a:effectLst>
                <a:latin typeface="Arial" pitchFamily="34" charset="0"/>
              </a:rPr>
              <a:t>Hydroecological</a:t>
            </a:r>
            <a:r>
              <a:rPr lang="en-US" sz="2200" dirty="0">
                <a:solidFill>
                  <a:srgbClr val="FFFFFF"/>
                </a:solidFill>
                <a:effectLst>
                  <a:outerShdw blurRad="38100" dist="38100" dir="2700000" algn="tl">
                    <a:srgbClr val="000000"/>
                  </a:outerShdw>
                </a:effectLst>
                <a:latin typeface="Arial" pitchFamily="34" charset="0"/>
              </a:rPr>
              <a:t> classification of </a:t>
            </a:r>
            <a:r>
              <a:rPr lang="en-US" sz="2200" dirty="0" err="1">
                <a:solidFill>
                  <a:srgbClr val="FFFFFF"/>
                </a:solidFill>
                <a:effectLst>
                  <a:outerShdw blurRad="38100" dist="38100" dir="2700000" algn="tl">
                    <a:srgbClr val="000000"/>
                  </a:outerShdw>
                </a:effectLst>
                <a:latin typeface="Arial" pitchFamily="34" charset="0"/>
              </a:rPr>
              <a:t>ungaged</a:t>
            </a:r>
            <a:r>
              <a:rPr lang="en-US" sz="2200" dirty="0">
                <a:solidFill>
                  <a:srgbClr val="FFFFFF"/>
                </a:solidFill>
                <a:effectLst>
                  <a:outerShdw blurRad="38100" dist="38100" dir="2700000" algn="tl">
                    <a:srgbClr val="000000"/>
                  </a:outerShdw>
                </a:effectLst>
                <a:latin typeface="Arial" pitchFamily="34" charset="0"/>
              </a:rPr>
              <a:t> rivers in the United States, by S.A. </a:t>
            </a:r>
            <a:r>
              <a:rPr lang="en-US" sz="2200" dirty="0" err="1">
                <a:solidFill>
                  <a:srgbClr val="FFFFFF"/>
                </a:solidFill>
                <a:effectLst>
                  <a:outerShdw blurRad="38100" dist="38100" dir="2700000" algn="tl">
                    <a:srgbClr val="000000"/>
                  </a:outerShdw>
                </a:effectLst>
                <a:latin typeface="Arial" pitchFamily="34" charset="0"/>
              </a:rPr>
              <a:t>Archfield</a:t>
            </a:r>
            <a:r>
              <a:rPr lang="en-US" sz="2200" dirty="0">
                <a:solidFill>
                  <a:srgbClr val="FFFFFF"/>
                </a:solidFill>
                <a:effectLst>
                  <a:outerShdw blurRad="38100" dist="38100" dir="2700000" algn="tl">
                    <a:srgbClr val="000000"/>
                  </a:outerShdw>
                </a:effectLst>
                <a:latin typeface="Arial" pitchFamily="34" charset="0"/>
              </a:rPr>
              <a:t> and J.G. </a:t>
            </a:r>
            <a:r>
              <a:rPr lang="en-US" sz="2200" dirty="0" err="1" smtClean="0">
                <a:solidFill>
                  <a:srgbClr val="FFFFFF"/>
                </a:solidFill>
                <a:effectLst>
                  <a:outerShdw blurRad="38100" dist="38100" dir="2700000" algn="tl">
                    <a:srgbClr val="000000"/>
                  </a:outerShdw>
                </a:effectLst>
                <a:latin typeface="Arial" pitchFamily="34" charset="0"/>
              </a:rPr>
              <a:t>Kennen</a:t>
            </a:r>
            <a:r>
              <a:rPr lang="en-US" sz="2200" dirty="0" smtClean="0">
                <a:solidFill>
                  <a:srgbClr val="FFFFFF"/>
                </a:solidFill>
                <a:effectLst>
                  <a:outerShdw blurRad="38100" dist="38100" dir="2700000" algn="tl">
                    <a:srgbClr val="000000"/>
                  </a:outerShdw>
                </a:effectLst>
                <a:latin typeface="Arial" pitchFamily="34" charset="0"/>
              </a:rPr>
              <a:t>.</a:t>
            </a:r>
          </a:p>
          <a:p>
            <a:pPr marL="457200" indent="-457200">
              <a:spcAft>
                <a:spcPts val="1200"/>
              </a:spcAft>
              <a:buSzPct val="100000"/>
              <a:buFont typeface="Arial" pitchFamily="34" charset="0"/>
              <a:buChar char="•"/>
            </a:pPr>
            <a:endParaRPr lang="en-US" sz="1100" dirty="0" smtClean="0">
              <a:solidFill>
                <a:srgbClr val="FFFFFF"/>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r>
              <a:rPr lang="en-US" sz="2200" dirty="0" smtClean="0">
                <a:solidFill>
                  <a:srgbClr val="FFFFFF"/>
                </a:solidFill>
                <a:effectLst>
                  <a:outerShdw blurRad="38100" dist="38100" dir="2700000" algn="tl">
                    <a:srgbClr val="000000"/>
                  </a:outerShdw>
                </a:effectLst>
                <a:latin typeface="Arial" pitchFamily="34" charset="0"/>
              </a:rPr>
              <a:t>The </a:t>
            </a:r>
            <a:r>
              <a:rPr lang="en-US" sz="2200" dirty="0">
                <a:solidFill>
                  <a:srgbClr val="FFFFFF"/>
                </a:solidFill>
                <a:effectLst>
                  <a:outerShdw blurRad="38100" dist="38100" dir="2700000" algn="tl">
                    <a:srgbClr val="000000"/>
                  </a:outerShdw>
                </a:effectLst>
                <a:latin typeface="Arial" pitchFamily="34" charset="0"/>
              </a:rPr>
              <a:t>thrust of this USGS National Water Census </a:t>
            </a:r>
            <a:r>
              <a:rPr lang="en-US" sz="2200" dirty="0" smtClean="0">
                <a:solidFill>
                  <a:srgbClr val="FFFFFF"/>
                </a:solidFill>
                <a:effectLst>
                  <a:outerShdw blurRad="38100" dist="38100" dir="2700000" algn="tl">
                    <a:srgbClr val="000000"/>
                  </a:outerShdw>
                </a:effectLst>
                <a:latin typeface="Arial" pitchFamily="34" charset="0"/>
              </a:rPr>
              <a:t>study </a:t>
            </a:r>
            <a:r>
              <a:rPr lang="en-US" sz="2200" dirty="0">
                <a:solidFill>
                  <a:srgbClr val="FFFFFF"/>
                </a:solidFill>
                <a:effectLst>
                  <a:outerShdw blurRad="38100" dist="38100" dir="2700000" algn="tl">
                    <a:srgbClr val="000000"/>
                  </a:outerShdw>
                </a:effectLst>
                <a:latin typeface="Arial" pitchFamily="34" charset="0"/>
              </a:rPr>
              <a:t>is to use the recently published National hydroecological classification of gaged rivers in the </a:t>
            </a:r>
            <a:r>
              <a:rPr lang="en-US" sz="2200" dirty="0" smtClean="0">
                <a:solidFill>
                  <a:srgbClr val="FFFFFF"/>
                </a:solidFill>
                <a:effectLst>
                  <a:outerShdw blurRad="38100" dist="38100" dir="2700000" algn="tl">
                    <a:srgbClr val="000000"/>
                  </a:outerShdw>
                </a:effectLst>
                <a:latin typeface="Arial" pitchFamily="34" charset="0"/>
              </a:rPr>
              <a:t>US </a:t>
            </a:r>
            <a:r>
              <a:rPr lang="en-US" sz="2200" dirty="0">
                <a:solidFill>
                  <a:srgbClr val="FFFFFF"/>
                </a:solidFill>
                <a:effectLst>
                  <a:outerShdw blurRad="38100" dist="38100" dir="2700000" algn="tl">
                    <a:srgbClr val="000000"/>
                  </a:outerShdw>
                </a:effectLst>
                <a:latin typeface="Arial" pitchFamily="34" charset="0"/>
              </a:rPr>
              <a:t>by </a:t>
            </a:r>
            <a:r>
              <a:rPr lang="en-US" sz="2200" dirty="0" err="1" smtClean="0">
                <a:solidFill>
                  <a:srgbClr val="FFFFFF"/>
                </a:solidFill>
                <a:effectLst>
                  <a:outerShdw blurRad="38100" dist="38100" dir="2700000" algn="tl">
                    <a:srgbClr val="000000"/>
                  </a:outerShdw>
                </a:effectLst>
                <a:latin typeface="Arial" pitchFamily="34" charset="0"/>
              </a:rPr>
              <a:t>Archfield</a:t>
            </a:r>
            <a:r>
              <a:rPr lang="en-US" sz="2200" dirty="0" smtClean="0">
                <a:solidFill>
                  <a:srgbClr val="FFFFFF"/>
                </a:solidFill>
                <a:effectLst>
                  <a:outerShdw blurRad="38100" dist="38100" dir="2700000" algn="tl">
                    <a:srgbClr val="000000"/>
                  </a:outerShdw>
                </a:effectLst>
                <a:latin typeface="Arial" pitchFamily="34" charset="0"/>
              </a:rPr>
              <a:t> and </a:t>
            </a:r>
            <a:r>
              <a:rPr lang="en-US" sz="2200" dirty="0">
                <a:solidFill>
                  <a:srgbClr val="FFFFFF"/>
                </a:solidFill>
                <a:effectLst>
                  <a:outerShdw blurRad="38100" dist="38100" dir="2700000" algn="tl">
                    <a:srgbClr val="000000"/>
                  </a:outerShdw>
                </a:effectLst>
                <a:latin typeface="Arial" pitchFamily="34" charset="0"/>
              </a:rPr>
              <a:t>others (2013) to assign all </a:t>
            </a:r>
            <a:r>
              <a:rPr lang="en-US" sz="2200" dirty="0" err="1">
                <a:solidFill>
                  <a:srgbClr val="FFFFFF"/>
                </a:solidFill>
                <a:effectLst>
                  <a:outerShdw blurRad="38100" dist="38100" dir="2700000" algn="tl">
                    <a:srgbClr val="000000"/>
                  </a:outerShdw>
                </a:effectLst>
                <a:latin typeface="Arial" pitchFamily="34" charset="0"/>
              </a:rPr>
              <a:t>ungaged</a:t>
            </a:r>
            <a:r>
              <a:rPr lang="en-US" sz="2200" dirty="0">
                <a:solidFill>
                  <a:srgbClr val="FFFFFF"/>
                </a:solidFill>
                <a:effectLst>
                  <a:outerShdw blurRad="38100" dist="38100" dir="2700000" algn="tl">
                    <a:srgbClr val="000000"/>
                  </a:outerShdw>
                </a:effectLst>
                <a:latin typeface="Arial" pitchFamily="34" charset="0"/>
              </a:rPr>
              <a:t> rivers in the US to one of the published stream classes. </a:t>
            </a:r>
            <a:r>
              <a:rPr lang="en-US" sz="2200" b="1" dirty="0" smtClean="0">
                <a:solidFill>
                  <a:srgbClr val="FFFF00"/>
                </a:solidFill>
                <a:effectLst>
                  <a:outerShdw blurRad="38100" dist="38100" dir="2700000" algn="tl">
                    <a:srgbClr val="000000"/>
                  </a:outerShdw>
                </a:effectLst>
                <a:latin typeface="Arial" pitchFamily="34" charset="0"/>
              </a:rPr>
              <a:t>A </a:t>
            </a:r>
            <a:r>
              <a:rPr lang="en-US" sz="2200" b="1" dirty="0">
                <a:solidFill>
                  <a:srgbClr val="FFFF00"/>
                </a:solidFill>
                <a:effectLst>
                  <a:outerShdw blurRad="38100" dist="38100" dir="2700000" algn="tl">
                    <a:srgbClr val="000000"/>
                  </a:outerShdw>
                </a:effectLst>
                <a:latin typeface="Arial" pitchFamily="34" charset="0"/>
              </a:rPr>
              <a:t>draft manuscript is planned by the end of 2014.</a:t>
            </a:r>
            <a:r>
              <a:rPr lang="en-US" sz="2000" b="1" dirty="0">
                <a:solidFill>
                  <a:srgbClr val="FFFF00"/>
                </a:solidFill>
                <a:effectLst>
                  <a:outerShdw blurRad="38100" dist="38100" dir="2700000" algn="tl">
                    <a:srgbClr val="000000"/>
                  </a:outerShdw>
                </a:effectLst>
                <a:latin typeface="Arial" pitchFamily="34" charset="0"/>
              </a:rPr>
              <a:t> </a:t>
            </a:r>
            <a:endParaRPr lang="en-US" sz="2000" b="1" dirty="0" smtClean="0">
              <a:solidFill>
                <a:srgbClr val="FFFF00"/>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endParaRPr lang="en-US" sz="1000" b="1" dirty="0">
              <a:solidFill>
                <a:srgbClr val="FFFF00"/>
              </a:solidFill>
              <a:effectLst>
                <a:outerShdw blurRad="38100" dist="38100" dir="2700000" algn="tl">
                  <a:srgbClr val="000000"/>
                </a:outerShdw>
              </a:effectLst>
              <a:latin typeface="Arial" pitchFamily="34" charset="0"/>
            </a:endParaRPr>
          </a:p>
          <a:p>
            <a:pPr marL="457200" indent="-457200">
              <a:spcAft>
                <a:spcPts val="1200"/>
              </a:spcAft>
              <a:buSzPct val="100000"/>
              <a:buFont typeface="Arial" pitchFamily="34" charset="0"/>
              <a:buChar char="•"/>
            </a:pPr>
            <a:r>
              <a:rPr lang="en-US" sz="2000" dirty="0" smtClean="0">
                <a:solidFill>
                  <a:srgbClr val="FFFFFF"/>
                </a:solidFill>
                <a:effectLst>
                  <a:outerShdw blurRad="38100" dist="38100" dir="2700000" algn="tl">
                    <a:srgbClr val="000000"/>
                  </a:outerShdw>
                </a:effectLst>
                <a:latin typeface="Arial" pitchFamily="34" charset="0"/>
              </a:rPr>
              <a:t>Work with CIDA  to Build a Classification Tool </a:t>
            </a:r>
            <a:r>
              <a:rPr lang="en-US" sz="2000" dirty="0">
                <a:solidFill>
                  <a:srgbClr val="FFFFFF"/>
                </a:solidFill>
                <a:effectLst>
                  <a:outerShdw blurRad="38100" dist="38100" dir="2700000" algn="tl">
                    <a:srgbClr val="000000"/>
                  </a:outerShdw>
                </a:effectLst>
                <a:latin typeface="Arial" pitchFamily="34" charset="0"/>
              </a:rPr>
              <a:t>into WC Data Portal</a:t>
            </a:r>
          </a:p>
          <a:p>
            <a:pPr marL="457200" indent="-457200">
              <a:spcAft>
                <a:spcPts val="1200"/>
              </a:spcAft>
              <a:buSzPct val="100000"/>
              <a:buFont typeface="Arial" pitchFamily="34" charset="0"/>
              <a:buChar char="•"/>
            </a:pPr>
            <a:endParaRPr lang="en-US" sz="2000" dirty="0">
              <a:solidFill>
                <a:srgbClr val="FFFFFF"/>
              </a:solidFill>
              <a:effectLst>
                <a:outerShdw blurRad="38100" dist="38100" dir="2700000" algn="tl">
                  <a:srgbClr val="000000"/>
                </a:outerShdw>
              </a:effectLst>
              <a:latin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55772" y="1209675"/>
            <a:ext cx="7858125" cy="85725"/>
          </a:xfrm>
          <a:prstGeom prst="rect">
            <a:avLst/>
          </a:prstGeom>
          <a:noFill/>
          <a:ln w="9525">
            <a:noFill/>
            <a:miter lim="800000"/>
            <a:headEnd/>
            <a:tailEnd/>
          </a:ln>
          <a:effectLst/>
        </p:spPr>
      </p:pic>
    </p:spTree>
    <p:extLst>
      <p:ext uri="{BB962C8B-B14F-4D97-AF65-F5344CB8AC3E}">
        <p14:creationId xmlns:p14="http://schemas.microsoft.com/office/powerpoint/2010/main" val="19389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ntique Olive Roman"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ntique Olive Roman"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58338</TotalTime>
  <Words>3120</Words>
  <Application>Microsoft Office PowerPoint</Application>
  <PresentationFormat>On-screen Show (4:3)</PresentationFormat>
  <Paragraphs>344</Paragraphs>
  <Slides>41</Slides>
  <Notes>39</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Ripple</vt:lpstr>
      <vt:lpstr>2_Ripple</vt:lpstr>
      <vt:lpstr>PowerPoint Presentation</vt:lpstr>
      <vt:lpstr>Presentation Overview</vt:lpstr>
      <vt:lpstr>An approach for classifying natural flow regimes at a continental scale and predicting stream classes at ungaged locations</vt:lpstr>
      <vt:lpstr>Study Sites </vt:lpstr>
      <vt:lpstr>Fundamental stochastic properties of daily streamflow</vt:lpstr>
      <vt:lpstr>Classification of streamgauges</vt:lpstr>
      <vt:lpstr>Classification of streamgauges – example </vt:lpstr>
      <vt:lpstr>Assignment of ungauged rivers to classes</vt:lpstr>
      <vt:lpstr>Products / Publications</vt:lpstr>
      <vt:lpstr>Combining Ecological Data from Multiple Agencies: Effects of  Data Preparation</vt:lpstr>
      <vt:lpstr>Regional &amp; National studies require aggregating data from a large number of sites dispersed over a large areas and often over a long time period.</vt:lpstr>
      <vt:lpstr>The Ideal</vt:lpstr>
      <vt:lpstr>The Reality</vt:lpstr>
      <vt:lpstr>Leveraging Delaware River Focus Area Study Data</vt:lpstr>
      <vt:lpstr>Fixed counts</vt:lpstr>
      <vt:lpstr>Larger fixed-count increases richness</vt:lpstr>
      <vt:lpstr>IDAS was used to harmonization  data across sources</vt:lpstr>
      <vt:lpstr>Taxonomic Harmonization Example: Liberal vs. Conservative</vt:lpstr>
      <vt:lpstr>Summary</vt:lpstr>
      <vt:lpstr>Products</vt:lpstr>
      <vt:lpstr>PowerPoint Presentation</vt:lpstr>
      <vt:lpstr>PowerPoint Presentation</vt:lpstr>
      <vt:lpstr>PowerPoint Presentation</vt:lpstr>
      <vt:lpstr>Scenarios</vt:lpstr>
      <vt:lpstr>PowerPoint Presentation</vt:lpstr>
      <vt:lpstr>PowerPoint Presentation</vt:lpstr>
      <vt:lpstr>Summary</vt:lpstr>
      <vt:lpstr>Products / Publications</vt:lpstr>
      <vt:lpstr>EflowStats: an R package to compute ecologically-relevant streamflow statistics</vt:lpstr>
      <vt:lpstr>Project Overview</vt:lpstr>
      <vt:lpstr>EflowStats Benefits Include</vt:lpstr>
      <vt:lpstr>Statistical Groups</vt:lpstr>
      <vt:lpstr>Summary</vt:lpstr>
      <vt:lpstr>EFlowStats Publication</vt:lpstr>
      <vt:lpstr>Environmental Flow Science in the WaterSMART Program -- Joint Aquatic Sciences Meeting, May 22, 2014 Portland Oregon </vt:lpstr>
      <vt:lpstr>PowerPoint Presentation</vt:lpstr>
      <vt:lpstr>PowerPoint Presentation</vt:lpstr>
      <vt:lpstr>PowerPoint Presentation</vt:lpstr>
      <vt:lpstr>PowerPoint Presentation</vt:lpstr>
      <vt:lpstr>Assessing the Effects of Flow Stress &amp; Climate Change on Fish Traits in the Arkansas - Red River Basin</vt:lpstr>
      <vt:lpstr>Jonathan Kennen Water Census, Ecological Flow Lead U.S. Geological Survey 3450 Princeton Pike, Suite 110 Lawrenceville, New Jersey  08648  609-771-3948 jgkennen@usgs.gov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Investigations of Flow-Biology Relations: Effects of Data Preparation</dc:title>
  <dc:creator>Cuffney, Thomas F.</dc:creator>
  <cp:lastModifiedBy>Kennen, Jonathan G.</cp:lastModifiedBy>
  <cp:revision>178</cp:revision>
  <dcterms:created xsi:type="dcterms:W3CDTF">2014-04-10T11:47:59Z</dcterms:created>
  <dcterms:modified xsi:type="dcterms:W3CDTF">2014-10-28T15:56:59Z</dcterms:modified>
</cp:coreProperties>
</file>