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Default Extension="tiff" ContentType="image/tiff"/>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0"/>
  </p:notesMasterIdLst>
  <p:handoutMasterIdLst>
    <p:handoutMasterId r:id="rId51"/>
  </p:handoutMasterIdLst>
  <p:sldIdLst>
    <p:sldId id="637" r:id="rId2"/>
    <p:sldId id="823" r:id="rId3"/>
    <p:sldId id="916" r:id="rId4"/>
    <p:sldId id="928" r:id="rId5"/>
    <p:sldId id="930" r:id="rId6"/>
    <p:sldId id="920" r:id="rId7"/>
    <p:sldId id="899" r:id="rId8"/>
    <p:sldId id="903" r:id="rId9"/>
    <p:sldId id="905" r:id="rId10"/>
    <p:sldId id="909" r:id="rId11"/>
    <p:sldId id="910" r:id="rId12"/>
    <p:sldId id="918" r:id="rId13"/>
    <p:sldId id="919" r:id="rId14"/>
    <p:sldId id="911" r:id="rId15"/>
    <p:sldId id="912" r:id="rId16"/>
    <p:sldId id="913" r:id="rId17"/>
    <p:sldId id="881" r:id="rId18"/>
    <p:sldId id="882" r:id="rId19"/>
    <p:sldId id="861" r:id="rId20"/>
    <p:sldId id="866" r:id="rId21"/>
    <p:sldId id="867" r:id="rId22"/>
    <p:sldId id="868" r:id="rId23"/>
    <p:sldId id="869" r:id="rId24"/>
    <p:sldId id="922" r:id="rId25"/>
    <p:sldId id="865" r:id="rId26"/>
    <p:sldId id="923" r:id="rId27"/>
    <p:sldId id="863" r:id="rId28"/>
    <p:sldId id="924" r:id="rId29"/>
    <p:sldId id="883" r:id="rId30"/>
    <p:sldId id="901" r:id="rId31"/>
    <p:sldId id="902" r:id="rId32"/>
    <p:sldId id="884" r:id="rId33"/>
    <p:sldId id="925" r:id="rId34"/>
    <p:sldId id="926" r:id="rId35"/>
    <p:sldId id="890" r:id="rId36"/>
    <p:sldId id="891" r:id="rId37"/>
    <p:sldId id="893" r:id="rId38"/>
    <p:sldId id="894" r:id="rId39"/>
    <p:sldId id="895" r:id="rId40"/>
    <p:sldId id="887" r:id="rId41"/>
    <p:sldId id="873" r:id="rId42"/>
    <p:sldId id="888" r:id="rId43"/>
    <p:sldId id="878" r:id="rId44"/>
    <p:sldId id="927" r:id="rId45"/>
    <p:sldId id="921" r:id="rId46"/>
    <p:sldId id="845" r:id="rId47"/>
    <p:sldId id="764" r:id="rId48"/>
    <p:sldId id="681" r:id="rId49"/>
  </p:sldIdLst>
  <p:sldSz cx="9144000" cy="6858000" type="screen4x3"/>
  <p:notesSz cx="6934200" cy="92202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4000" kern="1200">
        <a:solidFill>
          <a:schemeClr val="tx1"/>
        </a:solidFill>
        <a:latin typeface="Arial" charset="0"/>
        <a:ea typeface="+mn-ea"/>
        <a:cs typeface="+mn-cs"/>
      </a:defRPr>
    </a:lvl1pPr>
    <a:lvl2pPr marL="457200" algn="l" rtl="0" eaLnBrk="0" fontAlgn="base" hangingPunct="0">
      <a:spcBef>
        <a:spcPct val="0"/>
      </a:spcBef>
      <a:spcAft>
        <a:spcPct val="0"/>
      </a:spcAft>
      <a:defRPr sz="4000" kern="1200">
        <a:solidFill>
          <a:schemeClr val="tx1"/>
        </a:solidFill>
        <a:latin typeface="Arial" charset="0"/>
        <a:ea typeface="+mn-ea"/>
        <a:cs typeface="+mn-cs"/>
      </a:defRPr>
    </a:lvl2pPr>
    <a:lvl3pPr marL="914400" algn="l" rtl="0" eaLnBrk="0" fontAlgn="base" hangingPunct="0">
      <a:spcBef>
        <a:spcPct val="0"/>
      </a:spcBef>
      <a:spcAft>
        <a:spcPct val="0"/>
      </a:spcAft>
      <a:defRPr sz="4000" kern="1200">
        <a:solidFill>
          <a:schemeClr val="tx1"/>
        </a:solidFill>
        <a:latin typeface="Arial" charset="0"/>
        <a:ea typeface="+mn-ea"/>
        <a:cs typeface="+mn-cs"/>
      </a:defRPr>
    </a:lvl3pPr>
    <a:lvl4pPr marL="1371600" algn="l" rtl="0" eaLnBrk="0" fontAlgn="base" hangingPunct="0">
      <a:spcBef>
        <a:spcPct val="0"/>
      </a:spcBef>
      <a:spcAft>
        <a:spcPct val="0"/>
      </a:spcAft>
      <a:defRPr sz="4000" kern="1200">
        <a:solidFill>
          <a:schemeClr val="tx1"/>
        </a:solidFill>
        <a:latin typeface="Arial" charset="0"/>
        <a:ea typeface="+mn-ea"/>
        <a:cs typeface="+mn-cs"/>
      </a:defRPr>
    </a:lvl4pPr>
    <a:lvl5pPr marL="1828800" algn="l" rtl="0" eaLnBrk="0" fontAlgn="base" hangingPunct="0">
      <a:spcBef>
        <a:spcPct val="0"/>
      </a:spcBef>
      <a:spcAft>
        <a:spcPct val="0"/>
      </a:spcAft>
      <a:defRPr sz="4000" kern="1200">
        <a:solidFill>
          <a:schemeClr val="tx1"/>
        </a:solidFill>
        <a:latin typeface="Arial" charset="0"/>
        <a:ea typeface="+mn-ea"/>
        <a:cs typeface="+mn-cs"/>
      </a:defRPr>
    </a:lvl5pPr>
    <a:lvl6pPr marL="2286000" algn="l" defTabSz="914400" rtl="0" eaLnBrk="1" latinLnBrk="0" hangingPunct="1">
      <a:defRPr sz="4000" kern="1200">
        <a:solidFill>
          <a:schemeClr val="tx1"/>
        </a:solidFill>
        <a:latin typeface="Arial" charset="0"/>
        <a:ea typeface="+mn-ea"/>
        <a:cs typeface="+mn-cs"/>
      </a:defRPr>
    </a:lvl6pPr>
    <a:lvl7pPr marL="2743200" algn="l" defTabSz="914400" rtl="0" eaLnBrk="1" latinLnBrk="0" hangingPunct="1">
      <a:defRPr sz="4000" kern="1200">
        <a:solidFill>
          <a:schemeClr val="tx1"/>
        </a:solidFill>
        <a:latin typeface="Arial" charset="0"/>
        <a:ea typeface="+mn-ea"/>
        <a:cs typeface="+mn-cs"/>
      </a:defRPr>
    </a:lvl7pPr>
    <a:lvl8pPr marL="3200400" algn="l" defTabSz="914400" rtl="0" eaLnBrk="1" latinLnBrk="0" hangingPunct="1">
      <a:defRPr sz="4000" kern="1200">
        <a:solidFill>
          <a:schemeClr val="tx1"/>
        </a:solidFill>
        <a:latin typeface="Arial" charset="0"/>
        <a:ea typeface="+mn-ea"/>
        <a:cs typeface="+mn-cs"/>
      </a:defRPr>
    </a:lvl8pPr>
    <a:lvl9pPr marL="3657600" algn="l" defTabSz="914400" rtl="0" eaLnBrk="1" latinLnBrk="0" hangingPunct="1">
      <a:defRPr sz="40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2F57"/>
    <a:srgbClr val="E7AC19"/>
    <a:srgbClr val="FF9900"/>
    <a:srgbClr val="2908B4"/>
    <a:srgbClr val="FFFF99"/>
    <a:srgbClr val="180F9B"/>
    <a:srgbClr val="201258"/>
    <a:srgbClr val="FFCC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05" autoAdjust="0"/>
    <p:restoredTop sz="79699" autoAdjust="0"/>
  </p:normalViewPr>
  <p:slideViewPr>
    <p:cSldViewPr snapToGrid="0">
      <p:cViewPr>
        <p:scale>
          <a:sx n="43" d="100"/>
          <a:sy n="43" d="100"/>
        </p:scale>
        <p:origin x="-1608" y="-48"/>
      </p:cViewPr>
      <p:guideLst>
        <p:guide orient="horz" pos="4036"/>
        <p:guide pos="300"/>
      </p:guideLst>
    </p:cSldViewPr>
  </p:slideViewPr>
  <p:notesTextViewPr>
    <p:cViewPr>
      <p:scale>
        <a:sx n="100" d="100"/>
        <a:sy n="100" d="100"/>
      </p:scale>
      <p:origin x="0" y="0"/>
    </p:cViewPr>
  </p:notesTextViewPr>
  <p:sorterViewPr>
    <p:cViewPr>
      <p:scale>
        <a:sx n="66" d="100"/>
        <a:sy n="66" d="100"/>
      </p:scale>
      <p:origin x="0" y="0"/>
    </p:cViewPr>
  </p:sorterViewPr>
  <p:gridSpacing cx="234086400" cy="2340864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641745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23925" y="4379913"/>
            <a:ext cx="5086350" cy="4149725"/>
          </a:xfrm>
          <a:prstGeom prst="rect">
            <a:avLst/>
          </a:prstGeom>
          <a:noFill/>
          <a:ln>
            <a:noFill/>
          </a:ln>
          <a:effectLst/>
          <a:extLst/>
        </p:spPr>
        <p:txBody>
          <a:bodyPr vert="horz" wrap="square" lIns="91559" tIns="44977" rIns="91559" bIns="4497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1747" name="Rectangle 3"/>
          <p:cNvSpPr>
            <a:spLocks noGrp="1" noRot="1" noChangeAspect="1" noChangeArrowheads="1" noTextEdit="1"/>
          </p:cNvSpPr>
          <p:nvPr>
            <p:ph type="sldImg" idx="2"/>
          </p:nvPr>
        </p:nvSpPr>
        <p:spPr bwMode="auto">
          <a:xfrm>
            <a:off x="1162050" y="690563"/>
            <a:ext cx="4611688" cy="3459162"/>
          </a:xfrm>
          <a:prstGeom prst="rect">
            <a:avLst/>
          </a:prstGeom>
          <a:noFill/>
          <a:ln w="12700">
            <a:solidFill>
              <a:schemeClr val="tx1"/>
            </a:solidFill>
            <a:miter lim="800000"/>
            <a:headEnd/>
            <a:tailEnd/>
          </a:ln>
        </p:spPr>
      </p:sp>
    </p:spTree>
    <p:extLst>
      <p:ext uri="{BB962C8B-B14F-4D97-AF65-F5344CB8AC3E}">
        <p14:creationId xmlns:p14="http://schemas.microsoft.com/office/powerpoint/2010/main" xmlns="" val="31352213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endParaRPr lang="en-US" smtClean="0"/>
          </a:p>
        </p:txBody>
      </p:sp>
      <p:sp>
        <p:nvSpPr>
          <p:cNvPr id="79876" name="Slide Number Placeholder 3"/>
          <p:cNvSpPr>
            <a:spLocks noGrp="1"/>
          </p:cNvSpPr>
          <p:nvPr>
            <p:ph type="sldNum" sz="quarter" idx="5"/>
          </p:nvPr>
        </p:nvSpPr>
        <p:spPr>
          <a:xfrm>
            <a:off x="3927279" y="8757612"/>
            <a:ext cx="3005346" cy="461010"/>
          </a:xfrm>
          <a:prstGeom prst="rect">
            <a:avLst/>
          </a:prstGeom>
          <a:noFill/>
        </p:spPr>
        <p:txBody>
          <a:bodyPr lIns="90864" tIns="45432" rIns="90864" bIns="45432"/>
          <a:lstStyle/>
          <a:p>
            <a:fld id="{BCF084A8-8F5F-45A9-B979-A8C7C42C7EEE}" type="slidenum">
              <a:rPr lang="en-US" smtClean="0"/>
              <a:pPr/>
              <a:t>1</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2"/>
          <p:cNvSpPr>
            <a:spLocks noGrp="1" noRot="1" noChangeAspect="1" noChangeArrowheads="1" noTextEdit="1"/>
          </p:cNvSpPr>
          <p:nvPr>
            <p:ph type="sldImg"/>
          </p:nvPr>
        </p:nvSpPr>
        <p:spPr>
          <a:ln/>
        </p:spPr>
      </p:sp>
      <p:sp>
        <p:nvSpPr>
          <p:cNvPr id="604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Emphasize this objective and the questions to be answered</a:t>
            </a:r>
          </a:p>
          <a:p>
            <a:pPr eaLnBrk="1" hangingPunct="1"/>
            <a:endParaRPr lang="en-US" smtClean="0"/>
          </a:p>
        </p:txBody>
      </p:sp>
      <p:sp>
        <p:nvSpPr>
          <p:cNvPr id="81924" name="Slide Number Placeholder 3"/>
          <p:cNvSpPr>
            <a:spLocks noGrp="1"/>
          </p:cNvSpPr>
          <p:nvPr>
            <p:ph type="sldNum" sz="quarter" idx="5"/>
          </p:nvPr>
        </p:nvSpPr>
        <p:spPr>
          <a:xfrm>
            <a:off x="3927775" y="8757590"/>
            <a:ext cx="3004820" cy="461010"/>
          </a:xfrm>
          <a:prstGeom prst="rect">
            <a:avLst/>
          </a:prstGeom>
        </p:spPr>
        <p:txBody>
          <a:bodyPr lIns="90856" tIns="45428" rIns="90856" bIns="45428"/>
          <a:lstStyle/>
          <a:p>
            <a:pPr>
              <a:defRPr/>
            </a:pPr>
            <a:fld id="{FD811403-16CD-4053-8C3E-738F25FBDE46}" type="slidenum">
              <a:rPr lang="en-US" smtClean="0"/>
              <a:pPr>
                <a:defRPr/>
              </a:pPr>
              <a:t>4</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MODIS</a:t>
            </a:r>
            <a:r>
              <a:rPr lang="en-US" baseline="0" dirty="0" smtClean="0"/>
              <a:t> </a:t>
            </a:r>
            <a:r>
              <a:rPr lang="en-US" baseline="0" dirty="0" err="1" smtClean="0"/>
              <a:t>ETa</a:t>
            </a:r>
            <a:r>
              <a:rPr lang="en-US" baseline="0" dirty="0" smtClean="0"/>
              <a:t> confirms a higher </a:t>
            </a:r>
            <a:r>
              <a:rPr lang="en-US" i="1" baseline="0" dirty="0" smtClean="0"/>
              <a:t>monthly</a:t>
            </a:r>
            <a:r>
              <a:rPr lang="en-US" baseline="0" dirty="0" smtClean="0"/>
              <a:t>  </a:t>
            </a:r>
            <a:r>
              <a:rPr lang="en-US" baseline="0" dirty="0" err="1" smtClean="0"/>
              <a:t>ETa</a:t>
            </a:r>
            <a:r>
              <a:rPr lang="en-US" baseline="0" dirty="0" smtClean="0"/>
              <a:t> Anomaly in 2005 than 2010.</a:t>
            </a:r>
            <a:endParaRPr lang="en-US" dirty="0"/>
          </a:p>
        </p:txBody>
      </p:sp>
      <p:sp>
        <p:nvSpPr>
          <p:cNvPr id="4" name="Slide Number Placeholder 3"/>
          <p:cNvSpPr>
            <a:spLocks noGrp="1"/>
          </p:cNvSpPr>
          <p:nvPr>
            <p:ph type="sldNum" sz="quarter" idx="10"/>
          </p:nvPr>
        </p:nvSpPr>
        <p:spPr>
          <a:xfrm>
            <a:off x="3927775" y="8757590"/>
            <a:ext cx="3004820" cy="461010"/>
          </a:xfrm>
          <a:prstGeom prst="rect">
            <a:avLst/>
          </a:prstGeom>
        </p:spPr>
        <p:txBody>
          <a:bodyPr lIns="92309" tIns="46154" rIns="92309" bIns="46154"/>
          <a:lstStyle/>
          <a:p>
            <a:fld id="{E6D21C12-7F53-4337-B560-30D2F065006F}" type="slidenum">
              <a:rPr lang="en-US" smtClean="0"/>
              <a:pPr/>
              <a:t>32</a:t>
            </a:fld>
            <a:endParaRPr lang="en-US"/>
          </a:p>
        </p:txBody>
      </p:sp>
    </p:spTree>
    <p:extLst>
      <p:ext uri="{BB962C8B-B14F-4D97-AF65-F5344CB8AC3E}">
        <p14:creationId xmlns="" xmlns:p14="http://schemas.microsoft.com/office/powerpoint/2010/main" val="171125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44" descr="Geog banner HR for PPT"/>
          <p:cNvPicPr>
            <a:picLocks noChangeAspect="1" noChangeArrowheads="1"/>
          </p:cNvPicPr>
          <p:nvPr userDrawn="1"/>
        </p:nvPicPr>
        <p:blipFill>
          <a:blip r:embed="rId2" cstate="print"/>
          <a:srcRect/>
          <a:stretch>
            <a:fillRect/>
          </a:stretch>
        </p:blipFill>
        <p:spPr bwMode="auto">
          <a:xfrm>
            <a:off x="0" y="369888"/>
            <a:ext cx="9144000" cy="927100"/>
          </a:xfrm>
          <a:prstGeom prst="rect">
            <a:avLst/>
          </a:prstGeom>
          <a:noFill/>
          <a:ln w="9525">
            <a:noFill/>
            <a:miter lim="800000"/>
            <a:headEnd/>
            <a:tailEnd/>
          </a:ln>
        </p:spPr>
      </p:pic>
      <p:sp>
        <p:nvSpPr>
          <p:cNvPr id="5" name="Rectangle 1039"/>
          <p:cNvSpPr>
            <a:spLocks noChangeArrowheads="1"/>
          </p:cNvSpPr>
          <p:nvPr userDrawn="1"/>
        </p:nvSpPr>
        <p:spPr bwMode="auto">
          <a:xfrm>
            <a:off x="374650" y="6080125"/>
            <a:ext cx="2016125" cy="393700"/>
          </a:xfrm>
          <a:prstGeom prst="rect">
            <a:avLst/>
          </a:prstGeom>
          <a:noFill/>
          <a:ln w="12700">
            <a:noFill/>
            <a:miter lim="800000"/>
            <a:headEnd/>
            <a:tailEnd/>
          </a:ln>
        </p:spPr>
        <p:txBody>
          <a:bodyPr wrap="none" lIns="88900" tIns="44450" rIns="88900" bIns="44450">
            <a:spAutoFit/>
          </a:bodyPr>
          <a:lstStyle/>
          <a:p>
            <a:pPr defTabSz="885825">
              <a:defRPr/>
            </a:pPr>
            <a:r>
              <a:rPr lang="en-US" sz="1000" b="1">
                <a:solidFill>
                  <a:schemeClr val="bg1"/>
                </a:solidFill>
              </a:rPr>
              <a:t>U.S. Department of the Interior</a:t>
            </a:r>
          </a:p>
          <a:p>
            <a:pPr defTabSz="885825">
              <a:defRPr/>
            </a:pPr>
            <a:r>
              <a:rPr lang="en-US" sz="1000" b="1">
                <a:solidFill>
                  <a:schemeClr val="bg1"/>
                </a:solidFill>
              </a:rPr>
              <a:t>U.S. Geological Survey</a:t>
            </a:r>
          </a:p>
        </p:txBody>
      </p:sp>
      <p:pic>
        <p:nvPicPr>
          <p:cNvPr id="6" name="Picture 1038" descr="VisID for Geography PPT"/>
          <p:cNvPicPr>
            <a:picLocks noChangeAspect="1" noChangeArrowheads="1"/>
          </p:cNvPicPr>
          <p:nvPr userDrawn="1"/>
        </p:nvPicPr>
        <p:blipFill>
          <a:blip r:embed="rId3" cstate="print">
            <a:clrChange>
              <a:clrFrom>
                <a:srgbClr val="000000"/>
              </a:clrFrom>
              <a:clrTo>
                <a:srgbClr val="000000">
                  <a:alpha val="0"/>
                </a:srgbClr>
              </a:clrTo>
            </a:clrChange>
          </a:blip>
          <a:srcRect/>
          <a:stretch>
            <a:fillRect/>
          </a:stretch>
        </p:blipFill>
        <p:spPr bwMode="auto">
          <a:xfrm>
            <a:off x="458788" y="434975"/>
            <a:ext cx="2092325" cy="836613"/>
          </a:xfrm>
          <a:prstGeom prst="rect">
            <a:avLst/>
          </a:prstGeom>
          <a:noFill/>
          <a:ln w="9525">
            <a:noFill/>
            <a:miter lim="800000"/>
            <a:headEnd/>
            <a:tailEnd/>
          </a:ln>
        </p:spPr>
      </p:pic>
      <p:sp>
        <p:nvSpPr>
          <p:cNvPr id="104450" name="Rectangle 1026"/>
          <p:cNvSpPr>
            <a:spLocks noGrp="1" noChangeArrowheads="1"/>
          </p:cNvSpPr>
          <p:nvPr>
            <p:ph type="ctrTitle"/>
          </p:nvPr>
        </p:nvSpPr>
        <p:spPr>
          <a:xfrm>
            <a:off x="366713" y="2286000"/>
            <a:ext cx="8305800" cy="1143000"/>
          </a:xfrm>
        </p:spPr>
        <p:txBody>
          <a:bodyPr/>
          <a:lstStyle>
            <a:lvl1pPr>
              <a:defRPr sz="4400"/>
            </a:lvl1pPr>
          </a:lstStyle>
          <a:p>
            <a:pPr lvl="0"/>
            <a:r>
              <a:rPr lang="en-US" noProof="0" smtClean="0"/>
              <a:t>Click to edit Master title style</a:t>
            </a:r>
          </a:p>
        </p:txBody>
      </p:sp>
      <p:sp>
        <p:nvSpPr>
          <p:cNvPr id="104451" name="Rectangle 1027"/>
          <p:cNvSpPr>
            <a:spLocks noGrp="1" noChangeArrowheads="1"/>
          </p:cNvSpPr>
          <p:nvPr>
            <p:ph type="subTitle" idx="1"/>
          </p:nvPr>
        </p:nvSpPr>
        <p:spPr>
          <a:xfrm>
            <a:off x="366713" y="3886200"/>
            <a:ext cx="8305800" cy="1752600"/>
          </a:xfrm>
        </p:spPr>
        <p:txBody>
          <a:bodyPr/>
          <a:lstStyle>
            <a:lvl1pPr marL="0" indent="0">
              <a:buFont typeface="Wingdings" pitchFamily="2" charset="2"/>
              <a:buNone/>
              <a:defRPr/>
            </a:lvl1pPr>
          </a:lstStyle>
          <a:p>
            <a:pPr lvl="0"/>
            <a:r>
              <a:rPr lang="en-US" noProof="0" smtClean="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52400"/>
            <a:ext cx="20764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152400"/>
            <a:ext cx="60769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076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076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60429"/>
            </a:gs>
            <a:gs pos="50000">
              <a:srgbClr val="180F9B"/>
            </a:gs>
            <a:gs pos="100000">
              <a:srgbClr val="060429"/>
            </a:gs>
          </a:gsLst>
          <a:lin ang="5400000" scaled="1"/>
        </a:gradFill>
        <a:effectLst/>
      </p:bgPr>
    </p:bg>
    <p:spTree>
      <p:nvGrpSpPr>
        <p:cNvPr id="1" name=""/>
        <p:cNvGrpSpPr/>
        <p:nvPr/>
      </p:nvGrpSpPr>
      <p:grpSpPr>
        <a:xfrm>
          <a:off x="0" y="0"/>
          <a:ext cx="0" cy="0"/>
          <a:chOff x="0" y="0"/>
          <a:chExt cx="0" cy="0"/>
        </a:xfrm>
      </p:grpSpPr>
      <p:pic>
        <p:nvPicPr>
          <p:cNvPr id="2050" name="Picture 27" descr="Geog banner HR for PPT"/>
          <p:cNvPicPr>
            <a:picLocks noChangeAspect="1" noChangeArrowheads="1"/>
          </p:cNvPicPr>
          <p:nvPr userDrawn="1"/>
        </p:nvPicPr>
        <p:blipFill>
          <a:blip r:embed="rId13" cstate="print"/>
          <a:srcRect/>
          <a:stretch>
            <a:fillRect/>
          </a:stretch>
        </p:blipFill>
        <p:spPr bwMode="auto">
          <a:xfrm>
            <a:off x="0" y="5962650"/>
            <a:ext cx="9144000" cy="927100"/>
          </a:xfrm>
          <a:prstGeom prst="rect">
            <a:avLst/>
          </a:prstGeom>
          <a:noFill/>
          <a:ln w="9525">
            <a:noFill/>
            <a:miter lim="800000"/>
            <a:headEnd/>
            <a:tailEnd/>
          </a:ln>
        </p:spPr>
      </p:pic>
      <p:sp>
        <p:nvSpPr>
          <p:cNvPr id="2051" name="Rectangle 2"/>
          <p:cNvSpPr>
            <a:spLocks noGrp="1" noChangeArrowheads="1"/>
          </p:cNvSpPr>
          <p:nvPr>
            <p:ph type="title"/>
          </p:nvPr>
        </p:nvSpPr>
        <p:spPr bwMode="auto">
          <a:xfrm>
            <a:off x="381000" y="152400"/>
            <a:ext cx="8305800" cy="114300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en-US" smtClean="0"/>
              <a:t>Click to edit Master </a:t>
            </a:r>
          </a:p>
        </p:txBody>
      </p:sp>
      <p:sp>
        <p:nvSpPr>
          <p:cNvPr id="2052" name="Rectangle 3"/>
          <p:cNvSpPr>
            <a:spLocks noGrp="1" noChangeArrowheads="1"/>
          </p:cNvSpPr>
          <p:nvPr>
            <p:ph type="body" idx="1"/>
          </p:nvPr>
        </p:nvSpPr>
        <p:spPr bwMode="auto">
          <a:xfrm>
            <a:off x="381000" y="1371600"/>
            <a:ext cx="8305800" cy="44958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smtClean="0"/>
              <a:t>First level</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3" name="Picture 26" descr="ident-small_4_onscreen_png"/>
          <p:cNvPicPr>
            <a:picLocks noChangeAspect="1" noChangeArrowheads="1"/>
          </p:cNvPicPr>
          <p:nvPr userDrawn="1"/>
        </p:nvPicPr>
        <p:blipFill>
          <a:blip r:embed="rId14" cstate="print">
            <a:lum bright="100000"/>
          </a:blip>
          <a:srcRect/>
          <a:stretch>
            <a:fillRect/>
          </a:stretch>
        </p:blipFill>
        <p:spPr bwMode="black">
          <a:xfrm>
            <a:off x="476250" y="6094413"/>
            <a:ext cx="1143000" cy="4206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31"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rtl="0" eaLnBrk="0" fontAlgn="base" hangingPunct="0">
        <a:spcBef>
          <a:spcPct val="0"/>
        </a:spcBef>
        <a:spcAft>
          <a:spcPct val="0"/>
        </a:spcAft>
        <a:defRPr sz="3600" b="1">
          <a:solidFill>
            <a:srgbClr val="FFCC00"/>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eaLnBrk="0" fontAlgn="base" hangingPunct="0">
        <a:spcBef>
          <a:spcPct val="0"/>
        </a:spcBef>
        <a:spcAft>
          <a:spcPct val="0"/>
        </a:spcAft>
        <a:defRPr sz="3600" b="1">
          <a:solidFill>
            <a:srgbClr val="FFCC00"/>
          </a:solidFill>
          <a:latin typeface="Arial" pitchFamily="34" charset="0"/>
        </a:defRPr>
      </a:lvl6pPr>
      <a:lvl7pPr marL="914400" algn="l" rtl="0" eaLnBrk="0" fontAlgn="base" hangingPunct="0">
        <a:spcBef>
          <a:spcPct val="0"/>
        </a:spcBef>
        <a:spcAft>
          <a:spcPct val="0"/>
        </a:spcAft>
        <a:defRPr sz="3600" b="1">
          <a:solidFill>
            <a:srgbClr val="FFCC00"/>
          </a:solidFill>
          <a:latin typeface="Arial" pitchFamily="34" charset="0"/>
        </a:defRPr>
      </a:lvl7pPr>
      <a:lvl8pPr marL="1371600" algn="l" rtl="0" eaLnBrk="0" fontAlgn="base" hangingPunct="0">
        <a:spcBef>
          <a:spcPct val="0"/>
        </a:spcBef>
        <a:spcAft>
          <a:spcPct val="0"/>
        </a:spcAft>
        <a:defRPr sz="3600" b="1">
          <a:solidFill>
            <a:srgbClr val="FFCC00"/>
          </a:solidFill>
          <a:latin typeface="Arial" pitchFamily="34" charset="0"/>
        </a:defRPr>
      </a:lvl8pPr>
      <a:lvl9pPr marL="1828800" algn="l" rtl="0" eaLnBrk="0" fontAlgn="base" hangingPunct="0">
        <a:spcBef>
          <a:spcPct val="0"/>
        </a:spcBef>
        <a:spcAft>
          <a:spcPct val="0"/>
        </a:spcAft>
        <a:defRPr sz="3600" b="1">
          <a:solidFill>
            <a:srgbClr val="FFCC00"/>
          </a:solidFill>
          <a:latin typeface="Arial" pitchFamily="34" charset="0"/>
        </a:defRPr>
      </a:lvl9pPr>
    </p:titleStyle>
    <p:bodyStyle>
      <a:lvl1pPr marL="342900" indent="-342900" algn="l" rtl="0" eaLnBrk="0" fontAlgn="base" hangingPunct="0">
        <a:spcBef>
          <a:spcPct val="20000"/>
        </a:spcBef>
        <a:spcAft>
          <a:spcPct val="0"/>
        </a:spcAft>
        <a:buClr>
          <a:srgbClr val="FFFF99"/>
        </a:buClr>
        <a:buSzPct val="125000"/>
        <a:buFont typeface="Wingdings" pitchFamily="2" charset="2"/>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99"/>
        </a:buClr>
        <a:buSzPct val="125000"/>
        <a:buFont typeface="Wingdings" pitchFamily="2" charset="2"/>
        <a:buChar char="§"/>
        <a:defRPr sz="2400" b="1">
          <a:solidFill>
            <a:schemeClr val="bg1"/>
          </a:solidFill>
          <a:latin typeface="+mn-lt"/>
        </a:defRPr>
      </a:lvl2pPr>
      <a:lvl3pPr marL="1143000" indent="-228600" algn="l" rtl="0" eaLnBrk="0" fontAlgn="base" hangingPunct="0">
        <a:spcBef>
          <a:spcPct val="20000"/>
        </a:spcBef>
        <a:spcAft>
          <a:spcPct val="0"/>
        </a:spcAft>
        <a:buClr>
          <a:srgbClr val="FFFF99"/>
        </a:buClr>
        <a:buSzPct val="125000"/>
        <a:buFont typeface="Wingdings" pitchFamily="2" charset="2"/>
        <a:buChar char="§"/>
        <a:defRPr sz="2000" b="1">
          <a:solidFill>
            <a:schemeClr val="bg1"/>
          </a:solidFill>
          <a:latin typeface="+mn-lt"/>
        </a:defRPr>
      </a:lvl3pPr>
      <a:lvl4pPr marL="16002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4pPr>
      <a:lvl5pPr marL="20574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5pPr>
      <a:lvl6pPr marL="25146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6pPr>
      <a:lvl7pPr marL="29718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7pPr>
      <a:lvl8pPr marL="34290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8pPr>
      <a:lvl9pPr marL="38862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hyperlink" Target="http://earlywarning.usgs.gov/ftp2/usa/eta/daa13091304.png" TargetMode="External"/><Relationship Id="rId1" Type="http://schemas.openxmlformats.org/officeDocument/2006/relationships/slideLayout" Target="../slideLayouts/slideLayout7.xml"/><Relationship Id="rId6" Type="http://schemas.openxmlformats.org/officeDocument/2006/relationships/hyperlink" Target="http://earlywarning.usgs.gov/ftp2/usa/eta/daa11091304.png" TargetMode="External"/><Relationship Id="rId5" Type="http://schemas.openxmlformats.org/officeDocument/2006/relationships/image" Target="../media/image18.png"/><Relationship Id="rId4" Type="http://schemas.openxmlformats.org/officeDocument/2006/relationships/hyperlink" Target="http://earlywarning.usgs.gov/ftp2/usa/eta/daa12091304.png"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wmf"/><Relationship Id="rId4" Type="http://schemas.openxmlformats.org/officeDocument/2006/relationships/image" Target="../media/image5.wmf"/></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3" Type="http://schemas.openxmlformats.org/officeDocument/2006/relationships/image" Target="../media/image42.jpeg"/><Relationship Id="rId7" Type="http://schemas.openxmlformats.org/officeDocument/2006/relationships/image" Target="../media/image46.jpeg"/><Relationship Id="rId12" Type="http://schemas.openxmlformats.org/officeDocument/2006/relationships/image" Target="../media/image51.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 Id="rId1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gif"/><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image" Target="../media/image68.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12544" y="1541929"/>
            <a:ext cx="8892988" cy="2152247"/>
          </a:xfrm>
        </p:spPr>
        <p:txBody>
          <a:bodyPr/>
          <a:lstStyle/>
          <a:p>
            <a:pPr algn="ctr"/>
            <a:r>
              <a:rPr lang="en-US" sz="3400" dirty="0" smtClean="0">
                <a:solidFill>
                  <a:schemeClr val="accent2"/>
                </a:solidFill>
              </a:rPr>
              <a:t/>
            </a:r>
            <a:br>
              <a:rPr lang="en-US" sz="3400" dirty="0" smtClean="0">
                <a:solidFill>
                  <a:schemeClr val="accent2"/>
                </a:solidFill>
              </a:rPr>
            </a:br>
            <a:r>
              <a:rPr lang="en-US" sz="3400" dirty="0" smtClean="0">
                <a:solidFill>
                  <a:schemeClr val="accent2"/>
                </a:solidFill>
              </a:rPr>
              <a:t>Remote Sensing </a:t>
            </a:r>
            <a:r>
              <a:rPr lang="en-US" sz="3400" dirty="0" err="1" smtClean="0">
                <a:solidFill>
                  <a:schemeClr val="accent2"/>
                </a:solidFill>
              </a:rPr>
              <a:t>Evapotranspiration</a:t>
            </a:r>
            <a:r>
              <a:rPr lang="en-US" sz="3400" dirty="0" smtClean="0">
                <a:solidFill>
                  <a:schemeClr val="accent2"/>
                </a:solidFill>
              </a:rPr>
              <a:t> Modeling for USGS Water Census</a:t>
            </a:r>
          </a:p>
        </p:txBody>
      </p:sp>
      <p:sp>
        <p:nvSpPr>
          <p:cNvPr id="2054" name="TextBox 1"/>
          <p:cNvSpPr txBox="1">
            <a:spLocks noChangeArrowheads="1"/>
          </p:cNvSpPr>
          <p:nvPr/>
        </p:nvSpPr>
        <p:spPr bwMode="auto">
          <a:xfrm>
            <a:off x="322275" y="4044862"/>
            <a:ext cx="8441897" cy="707886"/>
          </a:xfrm>
          <a:prstGeom prst="rect">
            <a:avLst/>
          </a:prstGeom>
          <a:noFill/>
          <a:ln w="9525">
            <a:noFill/>
            <a:miter lim="800000"/>
            <a:headEnd/>
            <a:tailEnd/>
          </a:ln>
        </p:spPr>
        <p:txBody>
          <a:bodyPr wrap="square">
            <a:spAutoFit/>
          </a:bodyPr>
          <a:lstStyle/>
          <a:p>
            <a:pPr algn="ctr"/>
            <a:r>
              <a:rPr lang="en-US" sz="2000" b="1" dirty="0" smtClean="0">
                <a:solidFill>
                  <a:srgbClr val="FFFF00"/>
                </a:solidFill>
              </a:rPr>
              <a:t>Gabriel Senay and James </a:t>
            </a:r>
            <a:r>
              <a:rPr lang="en-US" sz="2000" b="1" dirty="0" err="1" smtClean="0">
                <a:solidFill>
                  <a:srgbClr val="FFFF00"/>
                </a:solidFill>
              </a:rPr>
              <a:t>Verdin</a:t>
            </a:r>
            <a:endParaRPr lang="en-US" sz="2000" b="1" dirty="0">
              <a:solidFill>
                <a:srgbClr val="FFFF00"/>
              </a:solidFill>
            </a:endParaRPr>
          </a:p>
          <a:p>
            <a:pPr algn="ctr"/>
            <a:r>
              <a:rPr lang="en-US" sz="2000" b="1" dirty="0" smtClean="0">
                <a:solidFill>
                  <a:srgbClr val="FFFF00"/>
                </a:solidFill>
              </a:rPr>
              <a:t>USGS EROS</a:t>
            </a:r>
          </a:p>
        </p:txBody>
      </p:sp>
      <p:sp>
        <p:nvSpPr>
          <p:cNvPr id="2" name="Rectangle 1"/>
          <p:cNvSpPr/>
          <p:nvPr/>
        </p:nvSpPr>
        <p:spPr>
          <a:xfrm>
            <a:off x="365681" y="4854535"/>
            <a:ext cx="8444203" cy="1323439"/>
          </a:xfrm>
          <a:prstGeom prst="rect">
            <a:avLst/>
          </a:prstGeom>
        </p:spPr>
        <p:txBody>
          <a:bodyPr wrap="square">
            <a:spAutoFit/>
          </a:bodyPr>
          <a:lstStyle/>
          <a:p>
            <a:pPr algn="ctr"/>
            <a:endParaRPr lang="en-US" sz="1600" b="1" dirty="0" smtClean="0">
              <a:solidFill>
                <a:srgbClr val="FFC000"/>
              </a:solidFill>
            </a:endParaRPr>
          </a:p>
          <a:p>
            <a:pPr algn="ctr"/>
            <a:r>
              <a:rPr lang="en-US" sz="1600" b="1" dirty="0" smtClean="0">
                <a:solidFill>
                  <a:srgbClr val="FFC000"/>
                </a:solidFill>
              </a:rPr>
              <a:t>National Water Census Meeting</a:t>
            </a:r>
            <a:endParaRPr lang="en-US" sz="1600" b="1" dirty="0" smtClean="0">
              <a:solidFill>
                <a:srgbClr val="FFC000"/>
              </a:solidFill>
              <a:latin typeface="Times New Roman" pitchFamily="18" charset="0"/>
              <a:cs typeface="Times New Roman" pitchFamily="18" charset="0"/>
            </a:endParaRPr>
          </a:p>
          <a:p>
            <a:pPr algn="ctr"/>
            <a:r>
              <a:rPr lang="en-US" sz="1600" b="1" dirty="0" smtClean="0">
                <a:solidFill>
                  <a:srgbClr val="FFC000"/>
                </a:solidFill>
                <a:latin typeface="Times New Roman" pitchFamily="18" charset="0"/>
                <a:cs typeface="Times New Roman" pitchFamily="18" charset="0"/>
              </a:rPr>
              <a:t>October 28 – 30, 2014</a:t>
            </a:r>
          </a:p>
          <a:p>
            <a:pPr algn="ctr"/>
            <a:r>
              <a:rPr lang="en-US" sz="1600" b="1" dirty="0" smtClean="0">
                <a:solidFill>
                  <a:srgbClr val="FFC000"/>
                </a:solidFill>
                <a:latin typeface="Times New Roman" pitchFamily="18" charset="0"/>
                <a:cs typeface="Times New Roman" pitchFamily="18" charset="0"/>
              </a:rPr>
              <a:t>USGS New Jersey WSC</a:t>
            </a:r>
          </a:p>
          <a:p>
            <a:pPr algn="ctr"/>
            <a:endParaRPr lang="en-US" sz="1600" b="1" dirty="0" smtClean="0">
              <a:solidFill>
                <a:srgbClr val="FFC000"/>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summaries are available for analysis</a:t>
            </a:r>
            <a:endParaRPr lang="en-US" dirty="0"/>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2077" r="27014" b="30247"/>
          <a:stretch/>
        </p:blipFill>
        <p:spPr bwMode="auto">
          <a:xfrm>
            <a:off x="228600" y="1371600"/>
            <a:ext cx="8794190" cy="4343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9315458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6300" y="354123"/>
            <a:ext cx="8522589" cy="2246769"/>
          </a:xfrm>
          <a:prstGeom prst="rect">
            <a:avLst/>
          </a:prstGeom>
          <a:noFill/>
        </p:spPr>
        <p:txBody>
          <a:bodyPr wrap="square" rtlCol="0">
            <a:spAutoFit/>
          </a:bodyPr>
          <a:lstStyle/>
          <a:p>
            <a:r>
              <a:rPr lang="en-US" sz="2800" dirty="0" smtClean="0">
                <a:solidFill>
                  <a:schemeClr val="accent2">
                    <a:lumMod val="60000"/>
                    <a:lumOff val="40000"/>
                  </a:schemeClr>
                </a:solidFill>
              </a:rPr>
              <a:t>Global and Regional Operational Products</a:t>
            </a:r>
          </a:p>
          <a:p>
            <a:endParaRPr lang="en-US" sz="2800" dirty="0" smtClean="0">
              <a:solidFill>
                <a:schemeClr val="accent2">
                  <a:lumMod val="60000"/>
                  <a:lumOff val="40000"/>
                </a:schemeClr>
              </a:solidFill>
            </a:endParaRPr>
          </a:p>
          <a:p>
            <a:r>
              <a:rPr lang="en-US" sz="2800" dirty="0" smtClean="0">
                <a:solidFill>
                  <a:schemeClr val="accent2">
                    <a:lumMod val="60000"/>
                    <a:lumOff val="40000"/>
                  </a:schemeClr>
                </a:solidFill>
              </a:rPr>
              <a:t>ET anomalies are created as percent deviation (ratio) from the median over (2003-2013) ET datasets. </a:t>
            </a:r>
          </a:p>
        </p:txBody>
      </p:sp>
      <p:pic>
        <p:nvPicPr>
          <p:cNvPr id="162817" name="Picture 1"/>
          <p:cNvPicPr>
            <a:picLocks noChangeAspect="1" noChangeArrowheads="1"/>
          </p:cNvPicPr>
          <p:nvPr/>
        </p:nvPicPr>
        <p:blipFill>
          <a:blip r:embed="rId3" cstate="print"/>
          <a:srcRect l="5510" t="13056" r="6404" b="6219"/>
          <a:stretch>
            <a:fillRect/>
          </a:stretch>
        </p:blipFill>
        <p:spPr bwMode="auto">
          <a:xfrm>
            <a:off x="1124520" y="2616464"/>
            <a:ext cx="6913265" cy="35619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http://earlywarning.usgs.gov/ftp2/usa/eta/daa14091288.png"/>
          <p:cNvPicPr>
            <a:picLocks noChangeAspect="1" noChangeArrowheads="1"/>
          </p:cNvPicPr>
          <p:nvPr/>
        </p:nvPicPr>
        <p:blipFill>
          <a:blip r:embed="rId2" cstate="print"/>
          <a:srcRect/>
          <a:stretch>
            <a:fillRect/>
          </a:stretch>
        </p:blipFill>
        <p:spPr bwMode="auto">
          <a:xfrm>
            <a:off x="35170" y="193435"/>
            <a:ext cx="6720010" cy="5280009"/>
          </a:xfrm>
          <a:prstGeom prst="rect">
            <a:avLst/>
          </a:prstGeom>
          <a:noFill/>
        </p:spPr>
      </p:pic>
      <p:pic>
        <p:nvPicPr>
          <p:cNvPr id="45058" name="Picture 2" descr="Current U.S. Drought Monitor"/>
          <p:cNvPicPr>
            <a:picLocks noChangeAspect="1" noChangeArrowheads="1"/>
          </p:cNvPicPr>
          <p:nvPr/>
        </p:nvPicPr>
        <p:blipFill>
          <a:blip r:embed="rId3" cstate="print"/>
          <a:srcRect/>
          <a:stretch>
            <a:fillRect/>
          </a:stretch>
        </p:blipFill>
        <p:spPr bwMode="auto">
          <a:xfrm>
            <a:off x="4701292" y="3815863"/>
            <a:ext cx="4073425" cy="3147647"/>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descr="End of Season Graphic">
            <a:hlinkClick r:id="rId2"/>
          </p:cNvPr>
          <p:cNvPicPr>
            <a:picLocks noChangeAspect="1" noChangeArrowheads="1"/>
          </p:cNvPicPr>
          <p:nvPr/>
        </p:nvPicPr>
        <p:blipFill>
          <a:blip r:embed="rId3" cstate="print"/>
          <a:srcRect/>
          <a:stretch>
            <a:fillRect/>
          </a:stretch>
        </p:blipFill>
        <p:spPr bwMode="auto">
          <a:xfrm>
            <a:off x="296251" y="1685557"/>
            <a:ext cx="2667000" cy="2095501"/>
          </a:xfrm>
          <a:prstGeom prst="rect">
            <a:avLst/>
          </a:prstGeom>
          <a:noFill/>
        </p:spPr>
      </p:pic>
      <p:pic>
        <p:nvPicPr>
          <p:cNvPr id="220164" name="Picture 4" descr="End of Season Graphic">
            <a:hlinkClick r:id="rId4"/>
          </p:cNvPr>
          <p:cNvPicPr>
            <a:picLocks noChangeAspect="1" noChangeArrowheads="1"/>
          </p:cNvPicPr>
          <p:nvPr/>
        </p:nvPicPr>
        <p:blipFill>
          <a:blip r:embed="rId5" cstate="print"/>
          <a:srcRect/>
          <a:stretch>
            <a:fillRect/>
          </a:stretch>
        </p:blipFill>
        <p:spPr bwMode="auto">
          <a:xfrm>
            <a:off x="3215305" y="1685558"/>
            <a:ext cx="2667000" cy="2095501"/>
          </a:xfrm>
          <a:prstGeom prst="rect">
            <a:avLst/>
          </a:prstGeom>
          <a:noFill/>
        </p:spPr>
      </p:pic>
      <p:pic>
        <p:nvPicPr>
          <p:cNvPr id="220166" name="Picture 6" descr="End of Season Graphic">
            <a:hlinkClick r:id="rId6"/>
          </p:cNvPr>
          <p:cNvPicPr>
            <a:picLocks noChangeAspect="1" noChangeArrowheads="1"/>
          </p:cNvPicPr>
          <p:nvPr/>
        </p:nvPicPr>
        <p:blipFill>
          <a:blip r:embed="rId7" cstate="print"/>
          <a:srcRect/>
          <a:stretch>
            <a:fillRect/>
          </a:stretch>
        </p:blipFill>
        <p:spPr bwMode="auto">
          <a:xfrm>
            <a:off x="6090130" y="1685558"/>
            <a:ext cx="2667000" cy="2095501"/>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http://earlywarning.usgs.gov/ftp2/global/eta/dam14031102.png"/>
          <p:cNvPicPr>
            <a:picLocks noChangeAspect="1" noChangeArrowheads="1"/>
          </p:cNvPicPr>
          <p:nvPr/>
        </p:nvPicPr>
        <p:blipFill>
          <a:blip r:embed="rId2" cstate="print"/>
          <a:srcRect/>
          <a:stretch>
            <a:fillRect/>
          </a:stretch>
        </p:blipFill>
        <p:spPr bwMode="auto">
          <a:xfrm>
            <a:off x="192024" y="18288"/>
            <a:ext cx="8828819" cy="6821424"/>
          </a:xfrm>
          <a:prstGeom prst="rect">
            <a:avLst/>
          </a:prstGeom>
          <a:noFill/>
        </p:spPr>
      </p:pic>
      <p:sp>
        <p:nvSpPr>
          <p:cNvPr id="3" name="Rectangle 2"/>
          <p:cNvSpPr/>
          <p:nvPr/>
        </p:nvSpPr>
        <p:spPr>
          <a:xfrm>
            <a:off x="1083211" y="4625930"/>
            <a:ext cx="7399606" cy="461665"/>
          </a:xfrm>
          <a:prstGeom prst="rect">
            <a:avLst/>
          </a:prstGeom>
          <a:solidFill>
            <a:schemeClr val="bg1">
              <a:lumMod val="75000"/>
            </a:schemeClr>
          </a:solidFill>
        </p:spPr>
        <p:txBody>
          <a:bodyPr wrap="square">
            <a:spAutoFit/>
          </a:bodyPr>
          <a:lstStyle/>
          <a:p>
            <a:r>
              <a:rPr lang="en-US" sz="2400" dirty="0" smtClean="0">
                <a:solidFill>
                  <a:srgbClr val="FF0000"/>
                </a:solidFill>
              </a:rPr>
              <a:t>http://earlywarning.usgs.gov/fews/global/index.php</a:t>
            </a:r>
            <a:endParaRPr lang="en-US" sz="2400" dirty="0">
              <a:solidFill>
                <a:srgbClr val="FF0000"/>
              </a:solidFill>
            </a:endParaRPr>
          </a:p>
        </p:txBody>
      </p:sp>
    </p:spTree>
    <p:extLst>
      <p:ext uri="{BB962C8B-B14F-4D97-AF65-F5344CB8AC3E}">
        <p14:creationId xmlns:p14="http://schemas.microsoft.com/office/powerpoint/2010/main" xmlns="" val="556946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http://earlywarning.usgs.gov/ftp2/global/eta/dam13031103.png"/>
          <p:cNvPicPr>
            <a:picLocks noChangeAspect="1" noChangeArrowheads="1"/>
          </p:cNvPicPr>
          <p:nvPr/>
        </p:nvPicPr>
        <p:blipFill>
          <a:blip r:embed="rId2" cstate="print"/>
          <a:srcRect/>
          <a:stretch>
            <a:fillRect/>
          </a:stretch>
        </p:blipFill>
        <p:spPr bwMode="auto">
          <a:xfrm>
            <a:off x="195071" y="14068"/>
            <a:ext cx="8825151" cy="6819435"/>
          </a:xfrm>
          <a:prstGeom prst="rect">
            <a:avLst/>
          </a:prstGeom>
          <a:noFill/>
        </p:spPr>
      </p:pic>
      <p:sp>
        <p:nvSpPr>
          <p:cNvPr id="3" name="Rectangle 2"/>
          <p:cNvSpPr/>
          <p:nvPr/>
        </p:nvSpPr>
        <p:spPr>
          <a:xfrm>
            <a:off x="1083211" y="4625930"/>
            <a:ext cx="7399606" cy="461665"/>
          </a:xfrm>
          <a:prstGeom prst="rect">
            <a:avLst/>
          </a:prstGeom>
          <a:solidFill>
            <a:schemeClr val="bg1">
              <a:lumMod val="75000"/>
            </a:schemeClr>
          </a:solidFill>
        </p:spPr>
        <p:txBody>
          <a:bodyPr wrap="square">
            <a:spAutoFit/>
          </a:bodyPr>
          <a:lstStyle/>
          <a:p>
            <a:r>
              <a:rPr lang="en-US" sz="2400" dirty="0" smtClean="0">
                <a:solidFill>
                  <a:srgbClr val="FF0000"/>
                </a:solidFill>
              </a:rPr>
              <a:t>http://earlywarning.usgs.gov/fews/global/index.php</a:t>
            </a:r>
            <a:endParaRPr lang="en-US" sz="2400" dirty="0">
              <a:solidFill>
                <a:srgbClr val="FF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http://earlywarning.usgs.gov/ftp2/global/eta/dam12031103.png"/>
          <p:cNvPicPr>
            <a:picLocks noChangeAspect="1" noChangeArrowheads="1"/>
          </p:cNvPicPr>
          <p:nvPr/>
        </p:nvPicPr>
        <p:blipFill>
          <a:blip r:embed="rId2" cstate="print"/>
          <a:srcRect/>
          <a:stretch>
            <a:fillRect/>
          </a:stretch>
        </p:blipFill>
        <p:spPr bwMode="auto">
          <a:xfrm>
            <a:off x="192024" y="18288"/>
            <a:ext cx="8827724" cy="6821424"/>
          </a:xfrm>
          <a:prstGeom prst="rect">
            <a:avLst/>
          </a:prstGeom>
          <a:noFill/>
        </p:spPr>
      </p:pic>
      <p:sp>
        <p:nvSpPr>
          <p:cNvPr id="4" name="TextBox 3"/>
          <p:cNvSpPr txBox="1"/>
          <p:nvPr/>
        </p:nvSpPr>
        <p:spPr>
          <a:xfrm>
            <a:off x="2419643" y="618978"/>
            <a:ext cx="184731" cy="707886"/>
          </a:xfrm>
          <a:prstGeom prst="rect">
            <a:avLst/>
          </a:prstGeom>
          <a:noFill/>
        </p:spPr>
        <p:txBody>
          <a:bodyPr wrap="none" rtlCol="0">
            <a:spAutoFit/>
          </a:bodyPr>
          <a:lstStyle/>
          <a:p>
            <a:endParaRPr lang="en-US" dirty="0"/>
          </a:p>
        </p:txBody>
      </p:sp>
      <p:sp>
        <p:nvSpPr>
          <p:cNvPr id="5" name="Rectangle 4"/>
          <p:cNvSpPr/>
          <p:nvPr/>
        </p:nvSpPr>
        <p:spPr>
          <a:xfrm>
            <a:off x="1083211" y="4625930"/>
            <a:ext cx="7399606" cy="461665"/>
          </a:xfrm>
          <a:prstGeom prst="rect">
            <a:avLst/>
          </a:prstGeom>
          <a:solidFill>
            <a:schemeClr val="bg1">
              <a:lumMod val="75000"/>
            </a:schemeClr>
          </a:solidFill>
        </p:spPr>
        <p:txBody>
          <a:bodyPr wrap="square">
            <a:spAutoFit/>
          </a:bodyPr>
          <a:lstStyle/>
          <a:p>
            <a:r>
              <a:rPr lang="en-US" sz="2400" dirty="0" smtClean="0">
                <a:solidFill>
                  <a:srgbClr val="FF0000"/>
                </a:solidFill>
              </a:rPr>
              <a:t>http://earlywarning.usgs.gov/fews/global/index.php</a:t>
            </a:r>
            <a:endParaRPr lang="en-US" sz="2400" dirty="0">
              <a:solidFill>
                <a:srgbClr val="FF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B_PathRow (1).jpg"/>
          <p:cNvPicPr>
            <a:picLocks noChangeAspect="1"/>
          </p:cNvPicPr>
          <p:nvPr/>
        </p:nvPicPr>
        <p:blipFill>
          <a:blip r:embed="rId2" cstate="print"/>
          <a:stretch>
            <a:fillRect/>
          </a:stretch>
        </p:blipFill>
        <p:spPr>
          <a:xfrm>
            <a:off x="3628044" y="0"/>
            <a:ext cx="5299364" cy="6858000"/>
          </a:xfrm>
          <a:prstGeom prst="rect">
            <a:avLst/>
          </a:prstGeom>
        </p:spPr>
      </p:pic>
      <p:sp>
        <p:nvSpPr>
          <p:cNvPr id="3" name="TextBox 2"/>
          <p:cNvSpPr txBox="1"/>
          <p:nvPr/>
        </p:nvSpPr>
        <p:spPr>
          <a:xfrm>
            <a:off x="87917" y="896815"/>
            <a:ext cx="3587268" cy="4401205"/>
          </a:xfrm>
          <a:prstGeom prst="rect">
            <a:avLst/>
          </a:prstGeom>
          <a:noFill/>
        </p:spPr>
        <p:txBody>
          <a:bodyPr wrap="square" rtlCol="0">
            <a:spAutoFit/>
          </a:bodyPr>
          <a:lstStyle/>
          <a:p>
            <a:r>
              <a:rPr lang="en-US" sz="2800" dirty="0" smtClean="0">
                <a:solidFill>
                  <a:srgbClr val="FFC000"/>
                </a:solidFill>
              </a:rPr>
              <a:t>43 </a:t>
            </a:r>
            <a:r>
              <a:rPr lang="en-US" sz="2800" dirty="0" err="1" smtClean="0">
                <a:solidFill>
                  <a:srgbClr val="FFC000"/>
                </a:solidFill>
              </a:rPr>
              <a:t>Landsat</a:t>
            </a:r>
            <a:r>
              <a:rPr lang="en-US" sz="2800" dirty="0" smtClean="0">
                <a:solidFill>
                  <a:srgbClr val="FFC000"/>
                </a:solidFill>
              </a:rPr>
              <a:t> path/row</a:t>
            </a:r>
          </a:p>
          <a:p>
            <a:r>
              <a:rPr lang="en-US" sz="2800" dirty="0" smtClean="0">
                <a:solidFill>
                  <a:srgbClr val="FFC000"/>
                </a:solidFill>
              </a:rPr>
              <a:t>Scenes to cover</a:t>
            </a:r>
          </a:p>
          <a:p>
            <a:r>
              <a:rPr lang="en-US" sz="2800" dirty="0" smtClean="0">
                <a:solidFill>
                  <a:srgbClr val="FFC000"/>
                </a:solidFill>
              </a:rPr>
              <a:t> CRB</a:t>
            </a:r>
          </a:p>
          <a:p>
            <a:endParaRPr lang="en-US" sz="2800" dirty="0" smtClean="0">
              <a:solidFill>
                <a:srgbClr val="FFC000"/>
              </a:solidFill>
            </a:endParaRPr>
          </a:p>
          <a:p>
            <a:r>
              <a:rPr lang="en-US" sz="2800" dirty="0" smtClean="0">
                <a:solidFill>
                  <a:srgbClr val="FFC000"/>
                </a:solidFill>
              </a:rPr>
              <a:t>Clouds Issues:</a:t>
            </a:r>
          </a:p>
          <a:p>
            <a:r>
              <a:rPr lang="en-US" sz="2800" dirty="0" smtClean="0">
                <a:solidFill>
                  <a:srgbClr val="FFC000"/>
                </a:solidFill>
              </a:rPr>
              <a:t>9 to 15 images</a:t>
            </a:r>
          </a:p>
          <a:p>
            <a:r>
              <a:rPr lang="en-US" sz="2800" dirty="0" smtClean="0">
                <a:solidFill>
                  <a:srgbClr val="FFC000"/>
                </a:solidFill>
              </a:rPr>
              <a:t>for each are used</a:t>
            </a:r>
          </a:p>
          <a:p>
            <a:endParaRPr lang="en-US" sz="2800" dirty="0" smtClean="0">
              <a:solidFill>
                <a:srgbClr val="FFC000"/>
              </a:solidFill>
            </a:endParaRPr>
          </a:p>
          <a:p>
            <a:r>
              <a:rPr lang="en-US" sz="2800" dirty="0" smtClean="0">
                <a:solidFill>
                  <a:srgbClr val="FFC000"/>
                </a:solidFill>
              </a:rPr>
              <a:t>Total = 528 for 2013</a:t>
            </a:r>
          </a:p>
          <a:p>
            <a:endParaRPr lang="en-US" sz="2800" dirty="0">
              <a:solidFill>
                <a:srgbClr val="FFC000"/>
              </a:solidFill>
            </a:endParaRPr>
          </a:p>
        </p:txBody>
      </p:sp>
      <p:sp>
        <p:nvSpPr>
          <p:cNvPr id="4" name="TextBox 3"/>
          <p:cNvSpPr txBox="1"/>
          <p:nvPr/>
        </p:nvSpPr>
        <p:spPr>
          <a:xfrm>
            <a:off x="211014" y="105502"/>
            <a:ext cx="4604979" cy="707886"/>
          </a:xfrm>
          <a:prstGeom prst="rect">
            <a:avLst/>
          </a:prstGeom>
          <a:noFill/>
        </p:spPr>
        <p:txBody>
          <a:bodyPr wrap="none" rtlCol="0">
            <a:spAutoFit/>
          </a:bodyPr>
          <a:lstStyle/>
          <a:p>
            <a:r>
              <a:rPr lang="en-US" dirty="0" err="1" smtClean="0">
                <a:solidFill>
                  <a:srgbClr val="FF0000"/>
                </a:solidFill>
              </a:rPr>
              <a:t>Landsat</a:t>
            </a:r>
            <a:r>
              <a:rPr lang="en-US" dirty="0" smtClean="0">
                <a:solidFill>
                  <a:srgbClr val="FF0000"/>
                </a:solidFill>
              </a:rPr>
              <a:t> 8 ET, 2013</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B13_SceneList (1).JPG"/>
          <p:cNvPicPr>
            <a:picLocks noChangeAspect="1"/>
          </p:cNvPicPr>
          <p:nvPr/>
        </p:nvPicPr>
        <p:blipFill>
          <a:blip r:embed="rId2" cstate="print"/>
          <a:stretch>
            <a:fillRect/>
          </a:stretch>
        </p:blipFill>
        <p:spPr>
          <a:xfrm>
            <a:off x="2635570" y="611804"/>
            <a:ext cx="4116922" cy="5841749"/>
          </a:xfrm>
          <a:prstGeom prst="rect">
            <a:avLst/>
          </a:prstGeom>
        </p:spPr>
      </p:pic>
      <p:sp>
        <p:nvSpPr>
          <p:cNvPr id="3" name="TextBox 2"/>
          <p:cNvSpPr txBox="1"/>
          <p:nvPr/>
        </p:nvSpPr>
        <p:spPr>
          <a:xfrm>
            <a:off x="1934318" y="-123095"/>
            <a:ext cx="6393482" cy="707886"/>
          </a:xfrm>
          <a:prstGeom prst="rect">
            <a:avLst/>
          </a:prstGeom>
          <a:noFill/>
        </p:spPr>
        <p:txBody>
          <a:bodyPr wrap="none" rtlCol="0">
            <a:spAutoFit/>
          </a:bodyPr>
          <a:lstStyle/>
          <a:p>
            <a:r>
              <a:rPr lang="en-US" dirty="0" smtClean="0">
                <a:solidFill>
                  <a:srgbClr val="FF0000"/>
                </a:solidFill>
              </a:rPr>
              <a:t>Scene Inventory, </a:t>
            </a:r>
            <a:r>
              <a:rPr lang="en-US" dirty="0" err="1" smtClean="0">
                <a:solidFill>
                  <a:srgbClr val="FF0000"/>
                </a:solidFill>
              </a:rPr>
              <a:t>Landsat</a:t>
            </a:r>
            <a:r>
              <a:rPr lang="en-US" dirty="0" smtClean="0">
                <a:solidFill>
                  <a:srgbClr val="FF0000"/>
                </a:solidFill>
              </a:rPr>
              <a:t> 8</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cstate="print"/>
          <a:srcRect/>
          <a:stretch>
            <a:fillRect/>
          </a:stretch>
        </p:blipFill>
        <p:spPr bwMode="auto">
          <a:xfrm>
            <a:off x="2079014" y="132225"/>
            <a:ext cx="5165848" cy="67257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dirty="0" smtClean="0">
                <a:solidFill>
                  <a:srgbClr val="00B050"/>
                </a:solidFill>
              </a:rPr>
              <a:t>Team and Contributors</a:t>
            </a:r>
            <a:br>
              <a:rPr lang="en-US" dirty="0" smtClean="0">
                <a:solidFill>
                  <a:srgbClr val="00B050"/>
                </a:solidFill>
              </a:rPr>
            </a:br>
            <a:endParaRPr lang="en-US" dirty="0" smtClean="0">
              <a:solidFill>
                <a:srgbClr val="00B050"/>
              </a:solidFill>
            </a:endParaRPr>
          </a:p>
        </p:txBody>
      </p:sp>
      <p:sp>
        <p:nvSpPr>
          <p:cNvPr id="3075" name="Content Placeholder 2"/>
          <p:cNvSpPr>
            <a:spLocks noGrp="1"/>
          </p:cNvSpPr>
          <p:nvPr>
            <p:ph idx="1"/>
          </p:nvPr>
        </p:nvSpPr>
        <p:spPr>
          <a:xfrm>
            <a:off x="457200" y="871930"/>
            <a:ext cx="8229600" cy="5181600"/>
          </a:xfrm>
        </p:spPr>
        <p:txBody>
          <a:bodyPr/>
          <a:lstStyle/>
          <a:p>
            <a:r>
              <a:rPr lang="en-US" sz="2000" u="sng" dirty="0" smtClean="0">
                <a:solidFill>
                  <a:srgbClr val="FFFF00"/>
                </a:solidFill>
              </a:rPr>
              <a:t>USGS EROS:</a:t>
            </a:r>
          </a:p>
          <a:p>
            <a:pPr lvl="1"/>
            <a:r>
              <a:rPr lang="en-US" sz="2000" dirty="0" smtClean="0">
                <a:solidFill>
                  <a:srgbClr val="FFFF00"/>
                </a:solidFill>
              </a:rPr>
              <a:t>Jim Rowland</a:t>
            </a:r>
          </a:p>
          <a:p>
            <a:endParaRPr lang="en-US" sz="2000" dirty="0" smtClean="0">
              <a:solidFill>
                <a:srgbClr val="FFFF00"/>
              </a:solidFill>
            </a:endParaRPr>
          </a:p>
          <a:p>
            <a:r>
              <a:rPr lang="en-US" sz="2000" u="sng" dirty="0" err="1" smtClean="0">
                <a:solidFill>
                  <a:srgbClr val="FFFF00"/>
                </a:solidFill>
              </a:rPr>
              <a:t>InuTeq</a:t>
            </a:r>
            <a:r>
              <a:rPr lang="en-US" sz="2000" u="sng" dirty="0" smtClean="0">
                <a:solidFill>
                  <a:srgbClr val="FFFF00"/>
                </a:solidFill>
              </a:rPr>
              <a:t>/SGT  EROS: </a:t>
            </a:r>
          </a:p>
          <a:p>
            <a:pPr lvl="1"/>
            <a:r>
              <a:rPr lang="en-US" sz="2000" dirty="0" err="1" smtClean="0">
                <a:solidFill>
                  <a:srgbClr val="FFFF00"/>
                </a:solidFill>
              </a:rPr>
              <a:t>Ramesh</a:t>
            </a:r>
            <a:r>
              <a:rPr lang="en-US" sz="2000" dirty="0" smtClean="0">
                <a:solidFill>
                  <a:srgbClr val="FFFF00"/>
                </a:solidFill>
              </a:rPr>
              <a:t> Singh</a:t>
            </a:r>
          </a:p>
          <a:p>
            <a:pPr lvl="1"/>
            <a:r>
              <a:rPr lang="en-US" sz="2000" dirty="0" err="1" smtClean="0">
                <a:solidFill>
                  <a:srgbClr val="FFFF00"/>
                </a:solidFill>
              </a:rPr>
              <a:t>Manohar</a:t>
            </a:r>
            <a:r>
              <a:rPr lang="en-US" sz="2000" dirty="0" smtClean="0">
                <a:solidFill>
                  <a:srgbClr val="FFFF00"/>
                </a:solidFill>
              </a:rPr>
              <a:t> </a:t>
            </a:r>
            <a:r>
              <a:rPr lang="en-US" sz="2000" dirty="0" err="1" smtClean="0">
                <a:solidFill>
                  <a:srgbClr val="FFFF00"/>
                </a:solidFill>
              </a:rPr>
              <a:t>Velpuri</a:t>
            </a:r>
            <a:r>
              <a:rPr lang="en-US" sz="2000" dirty="0" smtClean="0">
                <a:solidFill>
                  <a:srgbClr val="FFFF00"/>
                </a:solidFill>
              </a:rPr>
              <a:t> </a:t>
            </a:r>
          </a:p>
          <a:p>
            <a:pPr lvl="1"/>
            <a:r>
              <a:rPr lang="en-US" sz="2000" dirty="0" smtClean="0">
                <a:solidFill>
                  <a:srgbClr val="FFFF00"/>
                </a:solidFill>
              </a:rPr>
              <a:t>Stefanie </a:t>
            </a:r>
            <a:r>
              <a:rPr lang="en-US" sz="2000" dirty="0" err="1" smtClean="0">
                <a:solidFill>
                  <a:srgbClr val="FFFF00"/>
                </a:solidFill>
              </a:rPr>
              <a:t>Bohms</a:t>
            </a:r>
            <a:r>
              <a:rPr lang="en-US" sz="2000" dirty="0" smtClean="0">
                <a:solidFill>
                  <a:srgbClr val="FFFF00"/>
                </a:solidFill>
              </a:rPr>
              <a:t> </a:t>
            </a:r>
          </a:p>
          <a:p>
            <a:pPr lvl="1"/>
            <a:r>
              <a:rPr lang="en-US" sz="2000" dirty="0" err="1" smtClean="0">
                <a:solidFill>
                  <a:srgbClr val="FFFF00"/>
                </a:solidFill>
              </a:rPr>
              <a:t>MacKenize</a:t>
            </a:r>
            <a:r>
              <a:rPr lang="en-US" sz="2000" dirty="0" smtClean="0">
                <a:solidFill>
                  <a:srgbClr val="FFFF00"/>
                </a:solidFill>
              </a:rPr>
              <a:t> </a:t>
            </a:r>
            <a:r>
              <a:rPr lang="en-US" sz="2000" dirty="0" err="1" smtClean="0">
                <a:solidFill>
                  <a:srgbClr val="FFFF00"/>
                </a:solidFill>
              </a:rPr>
              <a:t>Friedrichs</a:t>
            </a:r>
            <a:endParaRPr lang="en-US" sz="2000" dirty="0" smtClean="0">
              <a:solidFill>
                <a:srgbClr val="FFFF00"/>
              </a:solidFill>
            </a:endParaRPr>
          </a:p>
          <a:p>
            <a:pPr lvl="1">
              <a:buNone/>
            </a:pPr>
            <a:endParaRPr lang="en-US" sz="2000" dirty="0" smtClean="0">
              <a:solidFill>
                <a:srgbClr val="FFFF00"/>
              </a:solidFill>
            </a:endParaRPr>
          </a:p>
          <a:p>
            <a:endParaRPr lang="en-US" sz="2000" u="sng" dirty="0" smtClean="0">
              <a:solidFill>
                <a:srgbClr val="FFFF00"/>
              </a:solidFill>
            </a:endParaRPr>
          </a:p>
          <a:p>
            <a:endParaRPr lang="en-US" sz="2000" dirty="0" smtClean="0">
              <a:solidFill>
                <a:srgbClr val="FFFF00"/>
              </a:solidFill>
            </a:endParaRPr>
          </a:p>
        </p:txBody>
      </p:sp>
    </p:spTree>
    <p:extLst>
      <p:ext uri="{BB962C8B-B14F-4D97-AF65-F5344CB8AC3E}">
        <p14:creationId xmlns:p14="http://schemas.microsoft.com/office/powerpoint/2010/main" xmlns="" val="31299352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cstate="print"/>
          <a:srcRect/>
          <a:stretch>
            <a:fillRect/>
          </a:stretch>
        </p:blipFill>
        <p:spPr bwMode="auto">
          <a:xfrm>
            <a:off x="890588" y="590550"/>
            <a:ext cx="7362825" cy="5676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2" cstate="print"/>
          <a:srcRect/>
          <a:stretch>
            <a:fillRect/>
          </a:stretch>
        </p:blipFill>
        <p:spPr bwMode="auto">
          <a:xfrm>
            <a:off x="762733" y="265967"/>
            <a:ext cx="7372350"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2" cstate="print"/>
          <a:srcRect/>
          <a:stretch>
            <a:fillRect/>
          </a:stretch>
        </p:blipFill>
        <p:spPr bwMode="auto">
          <a:xfrm>
            <a:off x="873004" y="304434"/>
            <a:ext cx="7362825" cy="5686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cstate="print"/>
          <a:srcRect/>
          <a:stretch>
            <a:fillRect/>
          </a:stretch>
        </p:blipFill>
        <p:spPr bwMode="auto">
          <a:xfrm>
            <a:off x="983273" y="248382"/>
            <a:ext cx="7353300"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loVerdi.JPG"/>
          <p:cNvPicPr>
            <a:picLocks noChangeAspect="1"/>
          </p:cNvPicPr>
          <p:nvPr/>
        </p:nvPicPr>
        <p:blipFill>
          <a:blip r:embed="rId2" cstate="print"/>
          <a:stretch>
            <a:fillRect/>
          </a:stretch>
        </p:blipFill>
        <p:spPr>
          <a:xfrm>
            <a:off x="3054508" y="0"/>
            <a:ext cx="5320997" cy="6858000"/>
          </a:xfrm>
          <a:prstGeom prst="rect">
            <a:avLst/>
          </a:prstGeom>
        </p:spPr>
      </p:pic>
      <p:sp>
        <p:nvSpPr>
          <p:cNvPr id="3" name="TextBox 2"/>
          <p:cNvSpPr txBox="1"/>
          <p:nvPr/>
        </p:nvSpPr>
        <p:spPr>
          <a:xfrm>
            <a:off x="228600" y="844062"/>
            <a:ext cx="2522422" cy="1938992"/>
          </a:xfrm>
          <a:prstGeom prst="rect">
            <a:avLst/>
          </a:prstGeom>
          <a:noFill/>
        </p:spPr>
        <p:txBody>
          <a:bodyPr wrap="none" rtlCol="0">
            <a:spAutoFit/>
          </a:bodyPr>
          <a:lstStyle/>
          <a:p>
            <a:r>
              <a:rPr lang="en-US" dirty="0" smtClean="0">
                <a:solidFill>
                  <a:srgbClr val="FF0000"/>
                </a:solidFill>
              </a:rPr>
              <a:t>Palo Verdi</a:t>
            </a:r>
          </a:p>
          <a:p>
            <a:r>
              <a:rPr lang="en-US" dirty="0" smtClean="0">
                <a:solidFill>
                  <a:srgbClr val="FF0000"/>
                </a:solidFill>
              </a:rPr>
              <a:t>2013</a:t>
            </a:r>
          </a:p>
          <a:p>
            <a:r>
              <a:rPr lang="en-US" dirty="0" err="1" smtClean="0">
                <a:solidFill>
                  <a:srgbClr val="FF0000"/>
                </a:solidFill>
              </a:rPr>
              <a:t>Landsat</a:t>
            </a:r>
            <a:r>
              <a:rPr lang="en-US" dirty="0" smtClean="0">
                <a:solidFill>
                  <a:srgbClr val="FF0000"/>
                </a:solidFill>
              </a:rPr>
              <a:t> 8</a:t>
            </a:r>
            <a:endParaRPr lang="en-US" dirty="0">
              <a:solidFill>
                <a:srgbClr val="FF0000"/>
              </a:solidFill>
            </a:endParaRPr>
          </a:p>
        </p:txBody>
      </p:sp>
      <p:pic>
        <p:nvPicPr>
          <p:cNvPr id="4" name="Picture 2"/>
          <p:cNvPicPr>
            <a:picLocks noChangeAspect="1" noChangeArrowheads="1"/>
          </p:cNvPicPr>
          <p:nvPr/>
        </p:nvPicPr>
        <p:blipFill>
          <a:blip r:embed="rId3" cstate="print"/>
          <a:srcRect t="79068" r="79853"/>
          <a:stretch>
            <a:fillRect/>
          </a:stretch>
        </p:blipFill>
        <p:spPr bwMode="auto">
          <a:xfrm>
            <a:off x="873004" y="4800600"/>
            <a:ext cx="1483334" cy="11902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Ta_swipe2.jpg"/>
          <p:cNvPicPr>
            <a:picLocks noChangeAspect="1"/>
          </p:cNvPicPr>
          <p:nvPr/>
        </p:nvPicPr>
        <p:blipFill>
          <a:blip r:embed="rId2" cstate="print"/>
          <a:stretch>
            <a:fillRect/>
          </a:stretch>
        </p:blipFill>
        <p:spPr>
          <a:xfrm>
            <a:off x="0" y="717243"/>
            <a:ext cx="9144000" cy="5880714"/>
          </a:xfrm>
          <a:prstGeom prst="rect">
            <a:avLst/>
          </a:prstGeom>
        </p:spPr>
      </p:pic>
      <p:pic>
        <p:nvPicPr>
          <p:cNvPr id="3" name="Picture 2"/>
          <p:cNvPicPr>
            <a:picLocks noChangeAspect="1" noChangeArrowheads="1"/>
          </p:cNvPicPr>
          <p:nvPr/>
        </p:nvPicPr>
        <p:blipFill>
          <a:blip r:embed="rId3" cstate="print"/>
          <a:srcRect t="79068" r="79853"/>
          <a:stretch>
            <a:fillRect/>
          </a:stretch>
        </p:blipFill>
        <p:spPr bwMode="auto">
          <a:xfrm>
            <a:off x="7660666" y="5667741"/>
            <a:ext cx="1483334" cy="11902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Ta_swipe2.jpg"/>
          <p:cNvPicPr>
            <a:picLocks noChangeAspect="1"/>
          </p:cNvPicPr>
          <p:nvPr/>
        </p:nvPicPr>
        <p:blipFill>
          <a:blip r:embed="rId2" cstate="print"/>
          <a:stretch>
            <a:fillRect/>
          </a:stretch>
        </p:blipFill>
        <p:spPr>
          <a:xfrm>
            <a:off x="0" y="488643"/>
            <a:ext cx="9144000" cy="5880714"/>
          </a:xfrm>
          <a:prstGeom prst="rect">
            <a:avLst/>
          </a:prstGeom>
        </p:spPr>
      </p:pic>
      <p:pic>
        <p:nvPicPr>
          <p:cNvPr id="3" name="Picture 2"/>
          <p:cNvPicPr>
            <a:picLocks noChangeAspect="1" noChangeArrowheads="1"/>
          </p:cNvPicPr>
          <p:nvPr/>
        </p:nvPicPr>
        <p:blipFill>
          <a:blip r:embed="rId3" cstate="print"/>
          <a:srcRect t="79068" r="79853"/>
          <a:stretch>
            <a:fillRect/>
          </a:stretch>
        </p:blipFill>
        <p:spPr bwMode="auto">
          <a:xfrm>
            <a:off x="7660666" y="5667741"/>
            <a:ext cx="1483334" cy="11902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MeadGCanyon.JPG"/>
          <p:cNvPicPr>
            <a:picLocks noChangeAspect="1"/>
          </p:cNvPicPr>
          <p:nvPr/>
        </p:nvPicPr>
        <p:blipFill>
          <a:blip r:embed="rId2" cstate="print"/>
          <a:stretch>
            <a:fillRect/>
          </a:stretch>
        </p:blipFill>
        <p:spPr>
          <a:xfrm>
            <a:off x="0" y="475826"/>
            <a:ext cx="9144000" cy="5906347"/>
          </a:xfrm>
          <a:prstGeom prst="rect">
            <a:avLst/>
          </a:prstGeom>
        </p:spPr>
      </p:pic>
      <p:pic>
        <p:nvPicPr>
          <p:cNvPr id="3" name="Picture 2"/>
          <p:cNvPicPr>
            <a:picLocks noChangeAspect="1" noChangeArrowheads="1"/>
          </p:cNvPicPr>
          <p:nvPr/>
        </p:nvPicPr>
        <p:blipFill>
          <a:blip r:embed="rId3" cstate="print"/>
          <a:srcRect t="79068" r="79853"/>
          <a:stretch>
            <a:fillRect/>
          </a:stretch>
        </p:blipFill>
        <p:spPr bwMode="auto">
          <a:xfrm>
            <a:off x="7660666" y="5667741"/>
            <a:ext cx="1483334" cy="11902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615462" y="1477107"/>
            <a:ext cx="7227277" cy="2677656"/>
          </a:xfrm>
          <a:prstGeom prst="rect">
            <a:avLst/>
          </a:prstGeom>
          <a:noFill/>
        </p:spPr>
        <p:txBody>
          <a:bodyPr wrap="square" rtlCol="0">
            <a:spAutoFit/>
          </a:bodyPr>
          <a:lstStyle/>
          <a:p>
            <a:r>
              <a:rPr lang="en-US" sz="2800" dirty="0" smtClean="0">
                <a:solidFill>
                  <a:srgbClr val="FFC000"/>
                </a:solidFill>
              </a:rPr>
              <a:t>Delaware River Basin Completed for 2005</a:t>
            </a:r>
          </a:p>
          <a:p>
            <a:endParaRPr lang="en-US" sz="2800" dirty="0" smtClean="0">
              <a:solidFill>
                <a:srgbClr val="FFC000"/>
              </a:solidFill>
            </a:endParaRPr>
          </a:p>
          <a:p>
            <a:r>
              <a:rPr lang="en-US" sz="2800" dirty="0" smtClean="0">
                <a:solidFill>
                  <a:srgbClr val="FFC000"/>
                </a:solidFill>
              </a:rPr>
              <a:t>Evaluation of 2005 and 2010 is being conducted; 2010 was completed last year</a:t>
            </a:r>
          </a:p>
          <a:p>
            <a:endParaRPr lang="en-US" sz="2800" dirty="0" smtClean="0">
              <a:solidFill>
                <a:srgbClr val="FFC000"/>
              </a:solidFill>
            </a:endParaRPr>
          </a:p>
          <a:p>
            <a:r>
              <a:rPr lang="en-US" sz="2800" dirty="0" smtClean="0">
                <a:solidFill>
                  <a:srgbClr val="FFC000"/>
                </a:solidFill>
              </a:rPr>
              <a:t>Seasonal graphics for 2005 not created yet.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cstate="print"/>
          <a:srcRect/>
          <a:stretch>
            <a:fillRect/>
          </a:stretch>
        </p:blipFill>
        <p:spPr bwMode="auto">
          <a:xfrm>
            <a:off x="1212850" y="206375"/>
            <a:ext cx="6718300" cy="6445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ChangeArrowheads="1"/>
          </p:cNvSpPr>
          <p:nvPr>
            <p:ph type="title"/>
          </p:nvPr>
        </p:nvSpPr>
        <p:spPr/>
        <p:txBody>
          <a:bodyPr/>
          <a:lstStyle/>
          <a:p>
            <a:r>
              <a:rPr lang="en-US" dirty="0"/>
              <a:t>Why ET?</a:t>
            </a:r>
          </a:p>
        </p:txBody>
      </p:sp>
      <p:sp>
        <p:nvSpPr>
          <p:cNvPr id="603139" name="Rectangle 3"/>
          <p:cNvSpPr>
            <a:spLocks noGrp="1" noChangeArrowheads="1"/>
          </p:cNvSpPr>
          <p:nvPr>
            <p:ph type="body" idx="1"/>
          </p:nvPr>
        </p:nvSpPr>
        <p:spPr/>
        <p:txBody>
          <a:bodyPr/>
          <a:lstStyle/>
          <a:p>
            <a:pPr>
              <a:lnSpc>
                <a:spcPct val="80000"/>
              </a:lnSpc>
            </a:pPr>
            <a:endParaRPr lang="en-US" sz="2000" dirty="0" smtClean="0"/>
          </a:p>
          <a:p>
            <a:pPr>
              <a:lnSpc>
                <a:spcPct val="80000"/>
              </a:lnSpc>
            </a:pPr>
            <a:r>
              <a:rPr lang="en-US" sz="2000" dirty="0" smtClean="0"/>
              <a:t>It is a </a:t>
            </a:r>
            <a:r>
              <a:rPr lang="en-US" sz="2000" dirty="0" smtClean="0">
                <a:solidFill>
                  <a:srgbClr val="FFFF00"/>
                </a:solidFill>
              </a:rPr>
              <a:t>RESPONSE</a:t>
            </a:r>
            <a:r>
              <a:rPr lang="en-US" sz="2000" dirty="0" smtClean="0"/>
              <a:t> variable as opposed to precipitation (driver)</a:t>
            </a:r>
          </a:p>
          <a:p>
            <a:pPr>
              <a:lnSpc>
                <a:spcPct val="80000"/>
              </a:lnSpc>
            </a:pPr>
            <a:endParaRPr lang="en-US" sz="2000" dirty="0" smtClean="0"/>
          </a:p>
          <a:p>
            <a:pPr>
              <a:lnSpc>
                <a:spcPct val="80000"/>
              </a:lnSpc>
            </a:pPr>
            <a:r>
              <a:rPr lang="en-US" sz="2000" dirty="0" smtClean="0"/>
              <a:t>It  reflects the integrated effects of Energy/Aerodynamics, Soil Moisture, Vegetation and Environmental Stress</a:t>
            </a:r>
          </a:p>
          <a:p>
            <a:pPr>
              <a:lnSpc>
                <a:spcPct val="80000"/>
              </a:lnSpc>
            </a:pPr>
            <a:endParaRPr lang="en-US" sz="2000" dirty="0" smtClean="0"/>
          </a:p>
          <a:p>
            <a:pPr>
              <a:lnSpc>
                <a:spcPct val="80000"/>
              </a:lnSpc>
            </a:pPr>
            <a:r>
              <a:rPr lang="en-US" sz="2000" dirty="0" smtClean="0"/>
              <a:t> </a:t>
            </a:r>
          </a:p>
          <a:p>
            <a:pPr>
              <a:lnSpc>
                <a:spcPct val="80000"/>
              </a:lnSpc>
            </a:pPr>
            <a:endParaRPr lang="en-US" sz="2000" dirty="0" smtClean="0"/>
          </a:p>
          <a:p>
            <a:pPr>
              <a:lnSpc>
                <a:spcPct val="80000"/>
              </a:lnSpc>
            </a:pPr>
            <a:endParaRPr lang="en-US" sz="2000" dirty="0"/>
          </a:p>
          <a:p>
            <a:pPr>
              <a:lnSpc>
                <a:spcPct val="80000"/>
              </a:lnSpc>
            </a:pPr>
            <a:endParaRPr lang="en-US" sz="2000" dirty="0"/>
          </a:p>
          <a:p>
            <a:pPr>
              <a:lnSpc>
                <a:spcPct val="80000"/>
              </a:lnSpc>
            </a:pPr>
            <a:endParaRPr lang="en-US" sz="2000" dirty="0"/>
          </a:p>
        </p:txBody>
      </p:sp>
      <p:sp>
        <p:nvSpPr>
          <p:cNvPr id="4" name="Rectangle 3"/>
          <p:cNvSpPr/>
          <p:nvPr/>
        </p:nvSpPr>
        <p:spPr bwMode="auto">
          <a:xfrm>
            <a:off x="133285" y="3254644"/>
            <a:ext cx="1146874" cy="433953"/>
          </a:xfrm>
          <a:prstGeom prst="rect">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FC000"/>
                </a:solidFill>
                <a:effectLst/>
                <a:latin typeface="Arial" pitchFamily="34" charset="0"/>
              </a:rPr>
              <a:t>Energy</a:t>
            </a:r>
          </a:p>
        </p:txBody>
      </p:sp>
      <p:sp>
        <p:nvSpPr>
          <p:cNvPr id="7" name="Rectangle 6"/>
          <p:cNvSpPr/>
          <p:nvPr/>
        </p:nvSpPr>
        <p:spPr bwMode="auto">
          <a:xfrm>
            <a:off x="1371274" y="3256520"/>
            <a:ext cx="1146874" cy="433953"/>
          </a:xfrm>
          <a:prstGeom prst="rect">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400" dirty="0" smtClean="0">
                <a:solidFill>
                  <a:srgbClr val="FFC000"/>
                </a:solidFill>
                <a:latin typeface="Arial" pitchFamily="34" charset="0"/>
              </a:rPr>
              <a:t>Wind/RH</a:t>
            </a:r>
            <a:endParaRPr kumimoji="0" lang="en-US" sz="1400" b="0" i="0" u="none" strike="noStrike" cap="none" normalizeH="0" baseline="0" dirty="0" smtClean="0">
              <a:ln>
                <a:noFill/>
              </a:ln>
              <a:solidFill>
                <a:srgbClr val="FFC000"/>
              </a:solidFill>
              <a:effectLst/>
              <a:latin typeface="Arial" pitchFamily="34" charset="0"/>
            </a:endParaRPr>
          </a:p>
        </p:txBody>
      </p:sp>
      <p:sp>
        <p:nvSpPr>
          <p:cNvPr id="8" name="Rectangle 7"/>
          <p:cNvSpPr/>
          <p:nvPr/>
        </p:nvSpPr>
        <p:spPr bwMode="auto">
          <a:xfrm>
            <a:off x="4069473" y="3223431"/>
            <a:ext cx="1146874" cy="433953"/>
          </a:xfrm>
          <a:prstGeom prst="rect">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400" dirty="0" smtClean="0">
                <a:solidFill>
                  <a:schemeClr val="bg1"/>
                </a:solidFill>
                <a:latin typeface="Arial" pitchFamily="34" charset="0"/>
              </a:rPr>
              <a:t>Moisture</a:t>
            </a:r>
            <a:endParaRPr kumimoji="0" lang="en-US" sz="1400" b="0" i="0" u="none" strike="noStrike" cap="none" normalizeH="0" baseline="0" dirty="0" smtClean="0">
              <a:ln>
                <a:noFill/>
              </a:ln>
              <a:solidFill>
                <a:schemeClr val="bg1"/>
              </a:solidFill>
              <a:effectLst/>
              <a:latin typeface="Arial" pitchFamily="34" charset="0"/>
            </a:endParaRPr>
          </a:p>
        </p:txBody>
      </p:sp>
      <p:sp>
        <p:nvSpPr>
          <p:cNvPr id="9" name="Rectangle 8"/>
          <p:cNvSpPr/>
          <p:nvPr/>
        </p:nvSpPr>
        <p:spPr bwMode="auto">
          <a:xfrm>
            <a:off x="5733725" y="3263101"/>
            <a:ext cx="1146874" cy="433953"/>
          </a:xfrm>
          <a:prstGeom prst="rect">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400" dirty="0" smtClean="0">
                <a:solidFill>
                  <a:schemeClr val="bg1"/>
                </a:solidFill>
                <a:latin typeface="Arial" pitchFamily="34" charset="0"/>
              </a:rPr>
              <a:t>V</a:t>
            </a:r>
            <a:r>
              <a:rPr kumimoji="0" lang="en-US" sz="1400" b="0" i="0" u="none" strike="noStrike" cap="none" normalizeH="0" baseline="0" dirty="0" smtClean="0">
                <a:ln>
                  <a:noFill/>
                </a:ln>
                <a:solidFill>
                  <a:schemeClr val="bg1"/>
                </a:solidFill>
                <a:effectLst/>
                <a:latin typeface="Arial" pitchFamily="34" charset="0"/>
              </a:rPr>
              <a:t>egetation</a:t>
            </a:r>
          </a:p>
        </p:txBody>
      </p:sp>
      <p:sp>
        <p:nvSpPr>
          <p:cNvPr id="10" name="Rectangle 9"/>
          <p:cNvSpPr/>
          <p:nvPr/>
        </p:nvSpPr>
        <p:spPr bwMode="auto">
          <a:xfrm>
            <a:off x="7557577" y="3264546"/>
            <a:ext cx="1146874" cy="433953"/>
          </a:xfrm>
          <a:prstGeom prst="rect">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bg1"/>
                </a:solidFill>
                <a:effectLst/>
                <a:latin typeface="Arial" pitchFamily="34" charset="0"/>
              </a:rPr>
              <a:t>Env</a:t>
            </a:r>
            <a:r>
              <a:rPr kumimoji="0" lang="en-US" sz="1400" b="0" i="0" u="none" strike="noStrike" cap="none" normalizeH="0" baseline="0" dirty="0" smtClean="0">
                <a:ln>
                  <a:noFill/>
                </a:ln>
                <a:solidFill>
                  <a:schemeClr val="bg1"/>
                </a:solidFill>
                <a:effectLst/>
                <a:latin typeface="Arial" pitchFamily="34" charset="0"/>
              </a:rPr>
              <a:t>. Stress</a:t>
            </a:r>
          </a:p>
        </p:txBody>
      </p:sp>
      <p:pic>
        <p:nvPicPr>
          <p:cNvPr id="133123" name="Picture 3" descr="C:\Users\senay\AppData\Local\Microsoft\Windows\Temporary Internet Files\Content.IE5\QNEK05VK\MC900432587[1].png"/>
          <p:cNvPicPr>
            <a:picLocks noChangeAspect="1" noChangeArrowheads="1"/>
          </p:cNvPicPr>
          <p:nvPr/>
        </p:nvPicPr>
        <p:blipFill>
          <a:blip r:embed="rId3" cstate="print"/>
          <a:srcRect/>
          <a:stretch>
            <a:fillRect/>
          </a:stretch>
        </p:blipFill>
        <p:spPr bwMode="auto">
          <a:xfrm>
            <a:off x="21125" y="3867688"/>
            <a:ext cx="1380957" cy="1380957"/>
          </a:xfrm>
          <a:prstGeom prst="rect">
            <a:avLst/>
          </a:prstGeom>
          <a:noFill/>
        </p:spPr>
      </p:pic>
      <p:pic>
        <p:nvPicPr>
          <p:cNvPr id="133124" name="Picture 4" descr="C:\Users\senay\AppData\Local\Microsoft\Windows\Temporary Internet Files\Content.IE5\QW6A5F7M\MC900233094[1].wmf"/>
          <p:cNvPicPr>
            <a:picLocks noChangeAspect="1" noChangeArrowheads="1"/>
          </p:cNvPicPr>
          <p:nvPr/>
        </p:nvPicPr>
        <p:blipFill>
          <a:blip r:embed="rId4" cstate="print"/>
          <a:srcRect/>
          <a:stretch>
            <a:fillRect/>
          </a:stretch>
        </p:blipFill>
        <p:spPr bwMode="auto">
          <a:xfrm>
            <a:off x="1483617" y="3887855"/>
            <a:ext cx="1331507" cy="1377923"/>
          </a:xfrm>
          <a:prstGeom prst="rect">
            <a:avLst/>
          </a:prstGeom>
          <a:noFill/>
        </p:spPr>
      </p:pic>
      <p:pic>
        <p:nvPicPr>
          <p:cNvPr id="133128" name="Picture 8" descr="C:\Users\senay\AppData\Local\Microsoft\Windows\Temporary Internet Files\Content.IE5\FVM3RHS4\MC900383120[1].wmf"/>
          <p:cNvPicPr>
            <a:picLocks noChangeAspect="1" noChangeArrowheads="1"/>
          </p:cNvPicPr>
          <p:nvPr/>
        </p:nvPicPr>
        <p:blipFill>
          <a:blip r:embed="rId5" cstate="print"/>
          <a:srcRect/>
          <a:stretch>
            <a:fillRect/>
          </a:stretch>
        </p:blipFill>
        <p:spPr bwMode="auto">
          <a:xfrm>
            <a:off x="3414251" y="3800151"/>
            <a:ext cx="1796796" cy="1826971"/>
          </a:xfrm>
          <a:prstGeom prst="rect">
            <a:avLst/>
          </a:prstGeom>
          <a:noFill/>
        </p:spPr>
      </p:pic>
      <p:sp>
        <p:nvSpPr>
          <p:cNvPr id="133135" name="AutoShape 15" descr="Image result for dense vegeta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3137" name="Picture 17" descr="http://www.publicdomainpictures.net/pictures/30000/nahled/dense-vegetation.jpg"/>
          <p:cNvPicPr>
            <a:picLocks noChangeAspect="1" noChangeArrowheads="1"/>
          </p:cNvPicPr>
          <p:nvPr/>
        </p:nvPicPr>
        <p:blipFill>
          <a:blip r:embed="rId6" cstate="print"/>
          <a:srcRect l="23360" t="41504" r="8564"/>
          <a:stretch>
            <a:fillRect/>
          </a:stretch>
        </p:blipFill>
        <p:spPr bwMode="auto">
          <a:xfrm>
            <a:off x="5243266" y="4402521"/>
            <a:ext cx="1980760" cy="1134679"/>
          </a:xfrm>
          <a:prstGeom prst="rect">
            <a:avLst/>
          </a:prstGeom>
          <a:noFill/>
        </p:spPr>
      </p:pic>
      <p:pic>
        <p:nvPicPr>
          <p:cNvPr id="133139" name="Picture 19" descr="http://www.ccmaknowledgebase.vic.gov.au/brown_book/images/32_Salinity/werneth.jpg"/>
          <p:cNvPicPr>
            <a:picLocks noChangeAspect="1" noChangeArrowheads="1"/>
          </p:cNvPicPr>
          <p:nvPr/>
        </p:nvPicPr>
        <p:blipFill>
          <a:blip r:embed="rId7" cstate="print"/>
          <a:srcRect l="14219" t="15385" r="42891" b="13424"/>
          <a:stretch>
            <a:fillRect/>
          </a:stretch>
        </p:blipFill>
        <p:spPr bwMode="auto">
          <a:xfrm>
            <a:off x="7308956" y="4114800"/>
            <a:ext cx="1708043" cy="17526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RB_ETa_CDL_sbs2.jpg"/>
          <p:cNvPicPr>
            <a:picLocks noChangeAspect="1"/>
          </p:cNvPicPr>
          <p:nvPr/>
        </p:nvPicPr>
        <p:blipFill>
          <a:blip r:embed="rId2" cstate="print"/>
          <a:stretch>
            <a:fillRect/>
          </a:stretch>
        </p:blipFill>
        <p:spPr>
          <a:xfrm>
            <a:off x="1811233" y="70340"/>
            <a:ext cx="4493861" cy="5815584"/>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RB_ZoomIn_huc12.jpg"/>
          <p:cNvPicPr>
            <a:picLocks noChangeAspect="1"/>
          </p:cNvPicPr>
          <p:nvPr/>
        </p:nvPicPr>
        <p:blipFill>
          <a:blip r:embed="rId2" cstate="print"/>
          <a:stretch>
            <a:fillRect/>
          </a:stretch>
        </p:blipFill>
        <p:spPr>
          <a:xfrm>
            <a:off x="717452" y="690662"/>
            <a:ext cx="6765154" cy="5227619"/>
          </a:xfrm>
          <a:prstGeom prst="rect">
            <a:avLst/>
          </a:prstGeom>
        </p:spPr>
      </p:pic>
      <p:pic>
        <p:nvPicPr>
          <p:cNvPr id="3" name="Picture 2" descr="DRB_ETa_CDL_sbs2.jpg"/>
          <p:cNvPicPr>
            <a:picLocks noChangeAspect="1"/>
          </p:cNvPicPr>
          <p:nvPr/>
        </p:nvPicPr>
        <p:blipFill>
          <a:blip r:embed="rId3" cstate="print"/>
          <a:srcRect l="2484" t="72811" r="81525" b="13401"/>
          <a:stretch>
            <a:fillRect/>
          </a:stretch>
        </p:blipFill>
        <p:spPr>
          <a:xfrm>
            <a:off x="7610619" y="2771336"/>
            <a:ext cx="1336433" cy="1491176"/>
          </a:xfrm>
          <a:prstGeom prst="rect">
            <a:avLst/>
          </a:prstGeom>
        </p:spPr>
      </p:pic>
      <p:sp>
        <p:nvSpPr>
          <p:cNvPr id="4" name="TextBox 3"/>
          <p:cNvSpPr txBox="1"/>
          <p:nvPr/>
        </p:nvSpPr>
        <p:spPr>
          <a:xfrm>
            <a:off x="1378634" y="0"/>
            <a:ext cx="6076600" cy="707886"/>
          </a:xfrm>
          <a:prstGeom prst="rect">
            <a:avLst/>
          </a:prstGeom>
          <a:noFill/>
        </p:spPr>
        <p:txBody>
          <a:bodyPr wrap="none" rtlCol="0">
            <a:spAutoFit/>
          </a:bodyPr>
          <a:lstStyle/>
          <a:p>
            <a:r>
              <a:rPr lang="en-US" dirty="0" smtClean="0">
                <a:solidFill>
                  <a:srgbClr val="FFFF00"/>
                </a:solidFill>
              </a:rPr>
              <a:t>DRB Close up View, 2010</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470647"/>
            <a:ext cx="9144000" cy="5916706"/>
          </a:xfrm>
          <a:prstGeom prst="rect">
            <a:avLst/>
          </a:prstGeom>
        </p:spPr>
      </p:pic>
      <p:sp>
        <p:nvSpPr>
          <p:cNvPr id="3" name="TextBox 2"/>
          <p:cNvSpPr txBox="1"/>
          <p:nvPr/>
        </p:nvSpPr>
        <p:spPr>
          <a:xfrm>
            <a:off x="756137" y="-70340"/>
            <a:ext cx="6947736" cy="584775"/>
          </a:xfrm>
          <a:prstGeom prst="rect">
            <a:avLst/>
          </a:prstGeom>
          <a:noFill/>
        </p:spPr>
        <p:txBody>
          <a:bodyPr wrap="none" rtlCol="0">
            <a:spAutoFit/>
          </a:bodyPr>
          <a:lstStyle/>
          <a:p>
            <a:r>
              <a:rPr lang="en-US" sz="3200" dirty="0" smtClean="0">
                <a:solidFill>
                  <a:srgbClr val="FF0000"/>
                </a:solidFill>
              </a:rPr>
              <a:t>Overpass Comparison: 2005 </a:t>
            </a:r>
            <a:r>
              <a:rPr lang="en-US" sz="3200" dirty="0" err="1" smtClean="0">
                <a:solidFill>
                  <a:srgbClr val="FF0000"/>
                </a:solidFill>
              </a:rPr>
              <a:t>vs</a:t>
            </a:r>
            <a:r>
              <a:rPr lang="en-US" sz="3200" dirty="0" smtClean="0">
                <a:solidFill>
                  <a:srgbClr val="FF0000"/>
                </a:solidFill>
              </a:rPr>
              <a:t> 2010</a:t>
            </a:r>
            <a:endParaRPr lang="en-US" sz="3200" dirty="0">
              <a:solidFill>
                <a:srgbClr val="FF0000"/>
              </a:solidFill>
            </a:endParaRPr>
          </a:p>
        </p:txBody>
      </p:sp>
    </p:spTree>
    <p:extLst>
      <p:ext uri="{BB962C8B-B14F-4D97-AF65-F5344CB8AC3E}">
        <p14:creationId xmlns="" xmlns:p14="http://schemas.microsoft.com/office/powerpoint/2010/main" val="35577500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F_ETa_CDL.jpg"/>
          <p:cNvPicPr>
            <a:picLocks noChangeAspect="1"/>
          </p:cNvPicPr>
          <p:nvPr/>
        </p:nvPicPr>
        <p:blipFill>
          <a:blip r:embed="rId2" cstate="print"/>
          <a:stretch>
            <a:fillRect/>
          </a:stretch>
        </p:blipFill>
        <p:spPr>
          <a:xfrm>
            <a:off x="1913524" y="-52755"/>
            <a:ext cx="4592782" cy="59436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37491" y="1951905"/>
            <a:ext cx="6981093" cy="3539430"/>
          </a:xfrm>
          <a:prstGeom prst="rect">
            <a:avLst/>
          </a:prstGeom>
          <a:noFill/>
        </p:spPr>
        <p:txBody>
          <a:bodyPr wrap="square" rtlCol="0">
            <a:spAutoFit/>
          </a:bodyPr>
          <a:lstStyle/>
          <a:p>
            <a:r>
              <a:rPr lang="en-US" sz="3200" dirty="0" smtClean="0">
                <a:solidFill>
                  <a:srgbClr val="FF0000"/>
                </a:solidFill>
              </a:rPr>
              <a:t>ET Guidelines and Requirements for the Water Census </a:t>
            </a:r>
          </a:p>
          <a:p>
            <a:endParaRPr lang="en-US" sz="3200" dirty="0" smtClean="0">
              <a:solidFill>
                <a:srgbClr val="FF0000"/>
              </a:solidFill>
            </a:endParaRPr>
          </a:p>
          <a:p>
            <a:r>
              <a:rPr lang="en-US" sz="3200" dirty="0" smtClean="0">
                <a:solidFill>
                  <a:srgbClr val="FF0000"/>
                </a:solidFill>
              </a:rPr>
              <a:t>Participation at the Palo Verdi Irrigation District: </a:t>
            </a:r>
          </a:p>
          <a:p>
            <a:endParaRPr lang="en-US" sz="3200" dirty="0" smtClean="0">
              <a:solidFill>
                <a:srgbClr val="FF0000"/>
              </a:solidFill>
            </a:endParaRPr>
          </a:p>
          <a:p>
            <a:r>
              <a:rPr lang="en-US" sz="3200" dirty="0" smtClean="0">
                <a:solidFill>
                  <a:srgbClr val="FFC000"/>
                </a:solidFill>
              </a:rPr>
              <a:t>2008 ET using </a:t>
            </a:r>
            <a:r>
              <a:rPr lang="en-US" sz="3200" dirty="0" err="1" smtClean="0">
                <a:solidFill>
                  <a:srgbClr val="FFC000"/>
                </a:solidFill>
              </a:rPr>
              <a:t>Landat</a:t>
            </a:r>
            <a:endParaRPr lang="en-US" sz="3200" dirty="0">
              <a:solidFill>
                <a:srgbClr val="FFC0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0" y="635977"/>
            <a:ext cx="4295451" cy="5800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337037" y="0"/>
            <a:ext cx="3048000" cy="954107"/>
          </a:xfrm>
          <a:prstGeom prst="rect">
            <a:avLst/>
          </a:prstGeom>
          <a:noFill/>
        </p:spPr>
        <p:txBody>
          <a:bodyPr wrap="square" rtlCol="0">
            <a:spAutoFit/>
          </a:bodyPr>
          <a:lstStyle/>
          <a:p>
            <a:r>
              <a:rPr lang="en-US" sz="2800" u="sng" dirty="0" smtClean="0"/>
              <a:t>Palo Verdi Irrigation Study</a:t>
            </a:r>
            <a:endParaRPr lang="en-US" sz="2800" u="sng" dirty="0"/>
          </a:p>
        </p:txBody>
      </p:sp>
      <p:sp>
        <p:nvSpPr>
          <p:cNvPr id="8" name="TextBox 7"/>
          <p:cNvSpPr txBox="1"/>
          <p:nvPr/>
        </p:nvSpPr>
        <p:spPr>
          <a:xfrm>
            <a:off x="249114" y="1143000"/>
            <a:ext cx="4114799" cy="1323439"/>
          </a:xfrm>
          <a:prstGeom prst="rect">
            <a:avLst/>
          </a:prstGeom>
          <a:noFill/>
        </p:spPr>
        <p:txBody>
          <a:bodyPr wrap="square" rtlCol="0">
            <a:spAutoFit/>
          </a:bodyPr>
          <a:lstStyle/>
          <a:p>
            <a:r>
              <a:rPr lang="en-US" altLang="en-US" sz="1600" dirty="0" smtClean="0"/>
              <a:t>Palo Verdi (CA) Irrigation District </a:t>
            </a:r>
            <a:r>
              <a:rPr lang="en-US" altLang="en-US" sz="1600" dirty="0" err="1" smtClean="0"/>
              <a:t>ETa</a:t>
            </a:r>
            <a:r>
              <a:rPr lang="en-US" altLang="en-US" sz="1600" dirty="0" smtClean="0"/>
              <a:t> model </a:t>
            </a:r>
            <a:r>
              <a:rPr lang="en-US" altLang="en-US" sz="1600" dirty="0" err="1" smtClean="0"/>
              <a:t>intercomparison</a:t>
            </a:r>
            <a:r>
              <a:rPr lang="en-US" altLang="en-US" sz="1600" dirty="0" smtClean="0"/>
              <a:t> study provides product analysis for assessing and evaluating the </a:t>
            </a:r>
            <a:r>
              <a:rPr lang="en-US" altLang="en-US" sz="1600" dirty="0" err="1" smtClean="0"/>
              <a:t>SSEBop</a:t>
            </a:r>
            <a:r>
              <a:rPr lang="en-US" altLang="en-US" sz="1600" dirty="0" smtClean="0"/>
              <a:t> </a:t>
            </a:r>
            <a:r>
              <a:rPr lang="en-US" altLang="en-US" sz="1600" dirty="0" err="1" smtClean="0"/>
              <a:t>ETa</a:t>
            </a:r>
            <a:r>
              <a:rPr lang="en-US" altLang="en-US" sz="1600" dirty="0" smtClean="0"/>
              <a:t> Landsat model within a controlled data environment.</a:t>
            </a:r>
          </a:p>
        </p:txBody>
      </p:sp>
      <p:sp>
        <p:nvSpPr>
          <p:cNvPr id="9" name="TextBox 8"/>
          <p:cNvSpPr txBox="1"/>
          <p:nvPr/>
        </p:nvSpPr>
        <p:spPr>
          <a:xfrm>
            <a:off x="300402" y="2819400"/>
            <a:ext cx="4012221" cy="3046988"/>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Examines spatial accuracy and variability</a:t>
            </a:r>
          </a:p>
          <a:p>
            <a:endParaRPr lang="en-US" sz="1600" dirty="0" smtClean="0"/>
          </a:p>
          <a:p>
            <a:pPr marL="285750" indent="-285750">
              <a:buFont typeface="Arial" panose="020B0604020202020204" pitchFamily="34" charset="0"/>
              <a:buChar char="•"/>
            </a:pPr>
            <a:r>
              <a:rPr lang="en-US" sz="1600" dirty="0" smtClean="0"/>
              <a:t>Evaluates crop data and land cover relationships to water loss through ET processes</a:t>
            </a:r>
          </a:p>
          <a:p>
            <a:endParaRPr lang="en-US" sz="1600" dirty="0" smtClean="0"/>
          </a:p>
          <a:p>
            <a:pPr marL="285750" indent="-285750">
              <a:buFont typeface="Arial" panose="020B0604020202020204" pitchFamily="34" charset="0"/>
              <a:buChar char="•"/>
            </a:pPr>
            <a:r>
              <a:rPr lang="en-US" sz="1600" dirty="0" smtClean="0"/>
              <a:t>Provides continued baseline research and findings for application of Landsat ET modeling in water resource management locations at regional and field-level scales</a:t>
            </a:r>
            <a:endParaRPr lang="en-US" sz="1600" dirty="0"/>
          </a:p>
        </p:txBody>
      </p:sp>
    </p:spTree>
    <p:extLst>
      <p:ext uri="{BB962C8B-B14F-4D97-AF65-F5344CB8AC3E}">
        <p14:creationId xmlns:p14="http://schemas.microsoft.com/office/powerpoint/2010/main" xmlns="" val="13688659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85105" y="58607"/>
            <a:ext cx="4343074" cy="28069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02688" y="2965938"/>
            <a:ext cx="4343074" cy="3352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834319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304800" y="684767"/>
            <a:ext cx="8686800" cy="5742630"/>
            <a:chOff x="304800" y="544087"/>
            <a:chExt cx="8686800" cy="5742630"/>
          </a:xfrm>
        </p:grpSpPr>
        <p:grpSp>
          <p:nvGrpSpPr>
            <p:cNvPr id="3" name="Group 2"/>
            <p:cNvGrpSpPr/>
            <p:nvPr/>
          </p:nvGrpSpPr>
          <p:grpSpPr>
            <a:xfrm>
              <a:off x="304800" y="544087"/>
              <a:ext cx="7754815" cy="2743200"/>
              <a:chOff x="609600" y="652068"/>
              <a:chExt cx="8169049" cy="2924962"/>
            </a:xfrm>
          </p:grpSpPr>
          <p:pic>
            <p:nvPicPr>
              <p:cNvPr id="1029" name="Picture 5" descr="Y:\WaterSmart\Workspace\USA\PaloVerdi_ID\Maps\MonthETa\01Ja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652068"/>
                <a:ext cx="1371600" cy="2917607"/>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Y:\WaterSmart\Workspace\USA\PaloVerdi_ID\Maps\MonthETa\02Feb.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81200" y="657931"/>
                <a:ext cx="1310724" cy="2917607"/>
              </a:xfrm>
              <a:prstGeom prst="rect">
                <a:avLst/>
              </a:prstGeom>
              <a:noFill/>
              <a:extLst>
                <a:ext uri="{909E8E84-426E-40DD-AFC4-6F175D3DCCD1}">
                  <a14:hiddenFill xmlns:a14="http://schemas.microsoft.com/office/drawing/2010/main" xmlns="">
                    <a:solidFill>
                      <a:srgbClr val="FFFFFF"/>
                    </a:solidFill>
                  </a14:hiddenFill>
                </a:ext>
              </a:extLst>
            </p:spPr>
          </p:pic>
          <p:pic>
            <p:nvPicPr>
              <p:cNvPr id="1031" name="Picture 7" descr="Y:\WaterSmart\Workspace\USA\PaloVerdi_ID\Maps\MonthETa\03Mar.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91924" y="657930"/>
                <a:ext cx="1377462" cy="2917608"/>
              </a:xfrm>
              <a:prstGeom prst="rect">
                <a:avLst/>
              </a:prstGeom>
              <a:noFill/>
              <a:extLst>
                <a:ext uri="{909E8E84-426E-40DD-AFC4-6F175D3DCCD1}">
                  <a14:hiddenFill xmlns:a14="http://schemas.microsoft.com/office/drawing/2010/main" xmlns="">
                    <a:solidFill>
                      <a:srgbClr val="FFFFFF"/>
                    </a:solidFill>
                  </a14:hiddenFill>
                </a:ext>
              </a:extLst>
            </p:spPr>
          </p:pic>
          <p:pic>
            <p:nvPicPr>
              <p:cNvPr id="1033" name="Picture 9" descr="Y:\WaterSmart\Workspace\USA\PaloVerdi_ID\Maps\MonthETa\05May.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40987" y="657929"/>
                <a:ext cx="1383323" cy="2917608"/>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Y:\WaterSmart\Workspace\USA\PaloVerdi_ID\Maps\MonthETa\04Apr.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669386" y="657932"/>
                <a:ext cx="1371601" cy="2917606"/>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Y:\WaterSmart\Workspace\USA\PaloVerdi_ID\Maps\MonthETa\06Jun.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424310" y="657932"/>
                <a:ext cx="1354339" cy="2919098"/>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4" name="Group 3"/>
            <p:cNvGrpSpPr/>
            <p:nvPr/>
          </p:nvGrpSpPr>
          <p:grpSpPr>
            <a:xfrm>
              <a:off x="304801" y="3505201"/>
              <a:ext cx="8153400" cy="2781516"/>
              <a:chOff x="550984" y="3568953"/>
              <a:chExt cx="8452339" cy="2918329"/>
            </a:xfrm>
          </p:grpSpPr>
          <p:pic>
            <p:nvPicPr>
              <p:cNvPr id="1035" name="Picture 11" descr="Y:\WaterSmart\Workspace\USA\PaloVerdi_ID\Maps\MonthETa\07Jul.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50984" y="3569675"/>
                <a:ext cx="1430216" cy="2917607"/>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Y:\WaterSmart\Workspace\USA\PaloVerdi_ID\Maps\MonthETa\08Aug.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981200" y="3577030"/>
                <a:ext cx="1371599" cy="2910252"/>
              </a:xfrm>
              <a:prstGeom prst="rect">
                <a:avLst/>
              </a:prstGeom>
              <a:noFill/>
              <a:extLst>
                <a:ext uri="{909E8E84-426E-40DD-AFC4-6F175D3DCCD1}">
                  <a14:hiddenFill xmlns:a14="http://schemas.microsoft.com/office/drawing/2010/main" xmlns="">
                    <a:solidFill>
                      <a:srgbClr val="FFFFFF"/>
                    </a:solidFill>
                  </a14:hiddenFill>
                </a:ext>
              </a:extLst>
            </p:spPr>
          </p:pic>
          <p:pic>
            <p:nvPicPr>
              <p:cNvPr id="1037" name="Picture 13" descr="Y:\WaterSmart\Workspace\USA\PaloVerdi_ID\Maps\MonthETa\09Sep.JP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352799" y="3569675"/>
                <a:ext cx="1371599" cy="2909530"/>
              </a:xfrm>
              <a:prstGeom prst="rect">
                <a:avLst/>
              </a:prstGeom>
              <a:noFill/>
              <a:extLst>
                <a:ext uri="{909E8E84-426E-40DD-AFC4-6F175D3DCCD1}">
                  <a14:hiddenFill xmlns:a14="http://schemas.microsoft.com/office/drawing/2010/main" xmlns="">
                    <a:solidFill>
                      <a:srgbClr val="FFFFFF"/>
                    </a:solidFill>
                  </a14:hiddenFill>
                </a:ext>
              </a:extLst>
            </p:spPr>
          </p:pic>
          <p:pic>
            <p:nvPicPr>
              <p:cNvPr id="1038" name="Picture 14" descr="Y:\WaterSmart\Workspace\USA\PaloVerdi_ID\Maps\MonthETa\10Oct.JP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4724398" y="3577752"/>
                <a:ext cx="1432651" cy="2909530"/>
              </a:xfrm>
              <a:prstGeom prst="rect">
                <a:avLst/>
              </a:prstGeom>
              <a:noFill/>
              <a:extLst>
                <a:ext uri="{909E8E84-426E-40DD-AFC4-6F175D3DCCD1}">
                  <a14:hiddenFill xmlns:a14="http://schemas.microsoft.com/office/drawing/2010/main" xmlns="">
                    <a:solidFill>
                      <a:srgbClr val="FFFFFF"/>
                    </a:solidFill>
                  </a14:hiddenFill>
                </a:ext>
              </a:extLst>
            </p:spPr>
          </p:pic>
          <p:pic>
            <p:nvPicPr>
              <p:cNvPr id="1039" name="Picture 15" descr="Y:\WaterSmart\Workspace\USA\PaloVerdi_ID\Maps\MonthETa\11Nov.JPG"/>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6157049" y="3568953"/>
                <a:ext cx="1429720" cy="2900363"/>
              </a:xfrm>
              <a:prstGeom prst="rect">
                <a:avLst/>
              </a:prstGeom>
              <a:noFill/>
              <a:extLst>
                <a:ext uri="{909E8E84-426E-40DD-AFC4-6F175D3DCCD1}">
                  <a14:hiddenFill xmlns:a14="http://schemas.microsoft.com/office/drawing/2010/main" xmlns="">
                    <a:solidFill>
                      <a:srgbClr val="FFFFFF"/>
                    </a:solidFill>
                  </a14:hiddenFill>
                </a:ext>
              </a:extLst>
            </p:spPr>
          </p:pic>
          <p:pic>
            <p:nvPicPr>
              <p:cNvPr id="1040" name="Picture 16" descr="Y:\WaterSmart\Workspace\USA\PaloVerdi_ID\Maps\MonthETa\12Dec.JP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7586769" y="3575537"/>
                <a:ext cx="1416554" cy="2900363"/>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041" name="Picture 17" descr="Y:\WaterSmart\Workspace\USA\PaloVerdi_ID\Tempfolder\MonthlyLegend.JPG"/>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7924800" y="2171038"/>
              <a:ext cx="1066800" cy="110056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5" name="TextBox 4"/>
          <p:cNvSpPr txBox="1"/>
          <p:nvPr/>
        </p:nvSpPr>
        <p:spPr>
          <a:xfrm>
            <a:off x="651024" y="2933044"/>
            <a:ext cx="609600" cy="338554"/>
          </a:xfrm>
          <a:prstGeom prst="rect">
            <a:avLst/>
          </a:prstGeom>
          <a:noFill/>
        </p:spPr>
        <p:txBody>
          <a:bodyPr wrap="square" rtlCol="0">
            <a:spAutoFit/>
          </a:bodyPr>
          <a:lstStyle/>
          <a:p>
            <a:r>
              <a:rPr lang="en-US" sz="1600" dirty="0" smtClean="0"/>
              <a:t>Jan</a:t>
            </a:r>
          </a:p>
        </p:txBody>
      </p:sp>
      <p:sp>
        <p:nvSpPr>
          <p:cNvPr id="28" name="TextBox 27"/>
          <p:cNvSpPr txBox="1"/>
          <p:nvPr/>
        </p:nvSpPr>
        <p:spPr>
          <a:xfrm>
            <a:off x="1924179" y="2931680"/>
            <a:ext cx="609600" cy="338554"/>
          </a:xfrm>
          <a:prstGeom prst="rect">
            <a:avLst/>
          </a:prstGeom>
          <a:noFill/>
        </p:spPr>
        <p:txBody>
          <a:bodyPr wrap="square" rtlCol="0">
            <a:spAutoFit/>
          </a:bodyPr>
          <a:lstStyle/>
          <a:p>
            <a:r>
              <a:rPr lang="en-US" sz="1600" dirty="0" smtClean="0"/>
              <a:t>Feb</a:t>
            </a:r>
          </a:p>
        </p:txBody>
      </p:sp>
      <p:sp>
        <p:nvSpPr>
          <p:cNvPr id="29" name="TextBox 28"/>
          <p:cNvSpPr txBox="1"/>
          <p:nvPr/>
        </p:nvSpPr>
        <p:spPr>
          <a:xfrm>
            <a:off x="3200116" y="2933044"/>
            <a:ext cx="609600" cy="338554"/>
          </a:xfrm>
          <a:prstGeom prst="rect">
            <a:avLst/>
          </a:prstGeom>
          <a:noFill/>
        </p:spPr>
        <p:txBody>
          <a:bodyPr wrap="square" rtlCol="0">
            <a:spAutoFit/>
          </a:bodyPr>
          <a:lstStyle/>
          <a:p>
            <a:r>
              <a:rPr lang="en-US" sz="1600" dirty="0" smtClean="0"/>
              <a:t>Mar</a:t>
            </a:r>
          </a:p>
        </p:txBody>
      </p:sp>
      <p:sp>
        <p:nvSpPr>
          <p:cNvPr id="30" name="TextBox 29"/>
          <p:cNvSpPr txBox="1"/>
          <p:nvPr/>
        </p:nvSpPr>
        <p:spPr>
          <a:xfrm>
            <a:off x="4504948" y="2933044"/>
            <a:ext cx="609600" cy="338554"/>
          </a:xfrm>
          <a:prstGeom prst="rect">
            <a:avLst/>
          </a:prstGeom>
          <a:noFill/>
        </p:spPr>
        <p:txBody>
          <a:bodyPr wrap="square" rtlCol="0">
            <a:spAutoFit/>
          </a:bodyPr>
          <a:lstStyle/>
          <a:p>
            <a:r>
              <a:rPr lang="en-US" sz="1600" dirty="0" smtClean="0"/>
              <a:t>Apr</a:t>
            </a:r>
          </a:p>
        </p:txBody>
      </p:sp>
      <p:sp>
        <p:nvSpPr>
          <p:cNvPr id="31" name="TextBox 30"/>
          <p:cNvSpPr txBox="1"/>
          <p:nvPr/>
        </p:nvSpPr>
        <p:spPr>
          <a:xfrm>
            <a:off x="5812563" y="2933044"/>
            <a:ext cx="609600" cy="338554"/>
          </a:xfrm>
          <a:prstGeom prst="rect">
            <a:avLst/>
          </a:prstGeom>
          <a:noFill/>
        </p:spPr>
        <p:txBody>
          <a:bodyPr wrap="square" rtlCol="0">
            <a:spAutoFit/>
          </a:bodyPr>
          <a:lstStyle/>
          <a:p>
            <a:r>
              <a:rPr lang="en-US" sz="1600" dirty="0" smtClean="0"/>
              <a:t>May</a:t>
            </a:r>
          </a:p>
        </p:txBody>
      </p:sp>
      <p:sp>
        <p:nvSpPr>
          <p:cNvPr id="32" name="TextBox 31"/>
          <p:cNvSpPr txBox="1"/>
          <p:nvPr/>
        </p:nvSpPr>
        <p:spPr>
          <a:xfrm>
            <a:off x="7111983" y="2933044"/>
            <a:ext cx="609600" cy="338554"/>
          </a:xfrm>
          <a:prstGeom prst="rect">
            <a:avLst/>
          </a:prstGeom>
          <a:noFill/>
        </p:spPr>
        <p:txBody>
          <a:bodyPr wrap="square" rtlCol="0">
            <a:spAutoFit/>
          </a:bodyPr>
          <a:lstStyle/>
          <a:p>
            <a:r>
              <a:rPr lang="en-US" sz="1600" dirty="0" smtClean="0"/>
              <a:t>Jun</a:t>
            </a:r>
          </a:p>
        </p:txBody>
      </p:sp>
      <p:sp>
        <p:nvSpPr>
          <p:cNvPr id="33" name="TextBox 32"/>
          <p:cNvSpPr txBox="1"/>
          <p:nvPr/>
        </p:nvSpPr>
        <p:spPr>
          <a:xfrm>
            <a:off x="699239" y="5931039"/>
            <a:ext cx="609600" cy="338554"/>
          </a:xfrm>
          <a:prstGeom prst="rect">
            <a:avLst/>
          </a:prstGeom>
          <a:noFill/>
        </p:spPr>
        <p:txBody>
          <a:bodyPr wrap="square" rtlCol="0">
            <a:spAutoFit/>
          </a:bodyPr>
          <a:lstStyle/>
          <a:p>
            <a:r>
              <a:rPr lang="en-US" sz="1600" dirty="0" smtClean="0"/>
              <a:t>Jul</a:t>
            </a:r>
          </a:p>
        </p:txBody>
      </p:sp>
      <p:sp>
        <p:nvSpPr>
          <p:cNvPr id="34" name="TextBox 33"/>
          <p:cNvSpPr txBox="1"/>
          <p:nvPr/>
        </p:nvSpPr>
        <p:spPr>
          <a:xfrm>
            <a:off x="2069059" y="5948163"/>
            <a:ext cx="609600" cy="338554"/>
          </a:xfrm>
          <a:prstGeom prst="rect">
            <a:avLst/>
          </a:prstGeom>
          <a:noFill/>
        </p:spPr>
        <p:txBody>
          <a:bodyPr wrap="square" rtlCol="0">
            <a:spAutoFit/>
          </a:bodyPr>
          <a:lstStyle/>
          <a:p>
            <a:r>
              <a:rPr lang="en-US" sz="1600" dirty="0" smtClean="0"/>
              <a:t>Aug</a:t>
            </a:r>
          </a:p>
        </p:txBody>
      </p:sp>
      <p:sp>
        <p:nvSpPr>
          <p:cNvPr id="35" name="TextBox 34"/>
          <p:cNvSpPr txBox="1"/>
          <p:nvPr/>
        </p:nvSpPr>
        <p:spPr>
          <a:xfrm>
            <a:off x="3410221" y="5931039"/>
            <a:ext cx="609600" cy="338554"/>
          </a:xfrm>
          <a:prstGeom prst="rect">
            <a:avLst/>
          </a:prstGeom>
          <a:noFill/>
        </p:spPr>
        <p:txBody>
          <a:bodyPr wrap="square" rtlCol="0">
            <a:spAutoFit/>
          </a:bodyPr>
          <a:lstStyle/>
          <a:p>
            <a:r>
              <a:rPr lang="en-US" sz="1600" dirty="0" smtClean="0"/>
              <a:t>Sep</a:t>
            </a:r>
          </a:p>
        </p:txBody>
      </p:sp>
      <p:sp>
        <p:nvSpPr>
          <p:cNvPr id="36" name="TextBox 35"/>
          <p:cNvSpPr txBox="1"/>
          <p:nvPr/>
        </p:nvSpPr>
        <p:spPr>
          <a:xfrm>
            <a:off x="4781231" y="5948163"/>
            <a:ext cx="609600" cy="338554"/>
          </a:xfrm>
          <a:prstGeom prst="rect">
            <a:avLst/>
          </a:prstGeom>
          <a:noFill/>
        </p:spPr>
        <p:txBody>
          <a:bodyPr wrap="square" rtlCol="0">
            <a:spAutoFit/>
          </a:bodyPr>
          <a:lstStyle/>
          <a:p>
            <a:r>
              <a:rPr lang="en-US" sz="1600" dirty="0" smtClean="0"/>
              <a:t>Oct</a:t>
            </a:r>
          </a:p>
        </p:txBody>
      </p:sp>
      <p:sp>
        <p:nvSpPr>
          <p:cNvPr id="37" name="TextBox 36"/>
          <p:cNvSpPr txBox="1"/>
          <p:nvPr/>
        </p:nvSpPr>
        <p:spPr>
          <a:xfrm>
            <a:off x="6180657" y="5937314"/>
            <a:ext cx="609600" cy="338554"/>
          </a:xfrm>
          <a:prstGeom prst="rect">
            <a:avLst/>
          </a:prstGeom>
          <a:noFill/>
        </p:spPr>
        <p:txBody>
          <a:bodyPr wrap="square" rtlCol="0">
            <a:spAutoFit/>
          </a:bodyPr>
          <a:lstStyle/>
          <a:p>
            <a:r>
              <a:rPr lang="en-US" sz="1600" dirty="0" smtClean="0"/>
              <a:t>Nov</a:t>
            </a:r>
          </a:p>
        </p:txBody>
      </p:sp>
      <p:sp>
        <p:nvSpPr>
          <p:cNvPr id="38" name="TextBox 37"/>
          <p:cNvSpPr txBox="1"/>
          <p:nvPr/>
        </p:nvSpPr>
        <p:spPr>
          <a:xfrm>
            <a:off x="7572213" y="5931039"/>
            <a:ext cx="609600" cy="338554"/>
          </a:xfrm>
          <a:prstGeom prst="rect">
            <a:avLst/>
          </a:prstGeom>
          <a:noFill/>
        </p:spPr>
        <p:txBody>
          <a:bodyPr wrap="square" rtlCol="0">
            <a:spAutoFit/>
          </a:bodyPr>
          <a:lstStyle/>
          <a:p>
            <a:r>
              <a:rPr lang="en-US" sz="1600" dirty="0" smtClean="0"/>
              <a:t>Dec</a:t>
            </a:r>
          </a:p>
        </p:txBody>
      </p:sp>
    </p:spTree>
    <p:extLst>
      <p:ext uri="{BB962C8B-B14F-4D97-AF65-F5344CB8AC3E}">
        <p14:creationId xmlns:p14="http://schemas.microsoft.com/office/powerpoint/2010/main" xmlns="" val="40252727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p:cNvGrpSpPr/>
          <p:nvPr/>
        </p:nvGrpSpPr>
        <p:grpSpPr>
          <a:xfrm>
            <a:off x="320614" y="1295400"/>
            <a:ext cx="8568906" cy="5280149"/>
            <a:chOff x="337868" y="824690"/>
            <a:chExt cx="8568906" cy="5522259"/>
          </a:xfrm>
        </p:grpSpPr>
        <p:pic>
          <p:nvPicPr>
            <p:cNvPr id="2051" name="Picture 3" descr="Y:\WaterSmart\Workspace\USA\PaloVerdi_ID\Maps\AnnualETa\CDL_Pct4_graphs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39574" y="824690"/>
              <a:ext cx="4267200" cy="5522259"/>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Y:\WaterSmart\Workspace\USA\PaloVerdi_ID\Maps\AnnualETa\ETa_annual.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7868" y="824690"/>
              <a:ext cx="4267199" cy="5522259"/>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3" name="TextBox 2"/>
          <p:cNvSpPr txBox="1"/>
          <p:nvPr/>
        </p:nvSpPr>
        <p:spPr>
          <a:xfrm>
            <a:off x="396813" y="452652"/>
            <a:ext cx="8382000" cy="1015663"/>
          </a:xfrm>
          <a:prstGeom prst="rect">
            <a:avLst/>
          </a:prstGeom>
          <a:noFill/>
        </p:spPr>
        <p:txBody>
          <a:bodyPr wrap="square" rtlCol="0">
            <a:spAutoFit/>
          </a:bodyPr>
          <a:lstStyle/>
          <a:p>
            <a:r>
              <a:rPr lang="en-US" sz="1200" dirty="0" smtClean="0">
                <a:solidFill>
                  <a:srgbClr val="FFC000"/>
                </a:solidFill>
              </a:rPr>
              <a:t>The annual </a:t>
            </a:r>
            <a:r>
              <a:rPr lang="en-US" sz="1200" dirty="0">
                <a:solidFill>
                  <a:srgbClr val="FFC000"/>
                </a:solidFill>
              </a:rPr>
              <a:t>spatial average ET for Palo Verde District was </a:t>
            </a:r>
            <a:r>
              <a:rPr lang="en-US" sz="1200" dirty="0" smtClean="0">
                <a:solidFill>
                  <a:srgbClr val="FFC000"/>
                </a:solidFill>
              </a:rPr>
              <a:t> 1,092mm </a:t>
            </a:r>
            <a:r>
              <a:rPr lang="en-US" sz="1200" dirty="0">
                <a:solidFill>
                  <a:srgbClr val="FFC000"/>
                </a:solidFill>
              </a:rPr>
              <a:t>or </a:t>
            </a:r>
            <a:r>
              <a:rPr lang="en-US" sz="1200" dirty="0" smtClean="0">
                <a:solidFill>
                  <a:srgbClr val="FFC000"/>
                </a:solidFill>
              </a:rPr>
              <a:t>3.33 ft </a:t>
            </a:r>
            <a:r>
              <a:rPr lang="en-US" sz="1200" dirty="0">
                <a:solidFill>
                  <a:srgbClr val="FFC000"/>
                </a:solidFill>
              </a:rPr>
              <a:t>for 2008.</a:t>
            </a:r>
          </a:p>
          <a:p>
            <a:r>
              <a:rPr lang="en-US" sz="1200" dirty="0">
                <a:solidFill>
                  <a:srgbClr val="FFC000"/>
                </a:solidFill>
              </a:rPr>
              <a:t> </a:t>
            </a:r>
          </a:p>
          <a:p>
            <a:r>
              <a:rPr lang="en-US" sz="1200" dirty="0">
                <a:solidFill>
                  <a:srgbClr val="FFC000"/>
                </a:solidFill>
              </a:rPr>
              <a:t>With an area of 106,853 ac, this comes to </a:t>
            </a:r>
            <a:r>
              <a:rPr lang="en-US" sz="1200" dirty="0" smtClean="0">
                <a:solidFill>
                  <a:srgbClr val="FFC000"/>
                </a:solidFill>
              </a:rPr>
              <a:t>355,742 ac-ft </a:t>
            </a:r>
            <a:r>
              <a:rPr lang="en-US" sz="1200" dirty="0">
                <a:solidFill>
                  <a:srgbClr val="FFC000"/>
                </a:solidFill>
              </a:rPr>
              <a:t>of water use for the whole basin in 2008. This includes water provided by surface diversion, ground water withdrawal and rainfall.</a:t>
            </a:r>
          </a:p>
          <a:p>
            <a:endParaRPr lang="en-US" sz="1200" dirty="0">
              <a:solidFill>
                <a:srgbClr val="FFC000"/>
              </a:solidFill>
            </a:endParaRPr>
          </a:p>
        </p:txBody>
      </p:sp>
    </p:spTree>
    <p:extLst>
      <p:ext uri="{BB962C8B-B14F-4D97-AF65-F5344CB8AC3E}">
        <p14:creationId xmlns:p14="http://schemas.microsoft.com/office/powerpoint/2010/main" xmlns="" val="1764166362"/>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07830"/>
            <a:ext cx="8774723" cy="2554545"/>
          </a:xfrm>
          <a:prstGeom prst="rect">
            <a:avLst/>
          </a:prstGeom>
          <a:noFill/>
        </p:spPr>
        <p:txBody>
          <a:bodyPr wrap="square" rtlCol="0">
            <a:spAutoFit/>
          </a:bodyPr>
          <a:lstStyle/>
          <a:p>
            <a:pPr algn="ctr"/>
            <a:r>
              <a:rPr lang="en-US" dirty="0" smtClean="0">
                <a:solidFill>
                  <a:srgbClr val="FFC000"/>
                </a:solidFill>
              </a:rPr>
              <a:t>Separating ET sources</a:t>
            </a:r>
          </a:p>
          <a:p>
            <a:endParaRPr lang="en-US" dirty="0" smtClean="0">
              <a:solidFill>
                <a:srgbClr val="FFC000"/>
              </a:solidFill>
            </a:endParaRPr>
          </a:p>
          <a:p>
            <a:r>
              <a:rPr lang="en-US" dirty="0" smtClean="0">
                <a:solidFill>
                  <a:srgbClr val="FFC000"/>
                </a:solidFill>
              </a:rPr>
              <a:t>Rainfall </a:t>
            </a:r>
            <a:r>
              <a:rPr lang="en-US" dirty="0" err="1" smtClean="0">
                <a:solidFill>
                  <a:srgbClr val="FFC000"/>
                </a:solidFill>
              </a:rPr>
              <a:t>vs</a:t>
            </a:r>
            <a:r>
              <a:rPr lang="en-US" dirty="0" smtClean="0">
                <a:solidFill>
                  <a:srgbClr val="FFC000"/>
                </a:solidFill>
              </a:rPr>
              <a:t> non-rainfall (irrigation or GW Sources)</a:t>
            </a:r>
            <a:endParaRPr lang="en-US" dirty="0">
              <a:solidFill>
                <a:srgbClr val="FFC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328613" y="536575"/>
            <a:ext cx="8431212" cy="4127500"/>
          </a:xfrm>
        </p:spPr>
        <p:txBody>
          <a:bodyPr/>
          <a:lstStyle/>
          <a:p>
            <a:pPr eaLnBrk="1" hangingPunct="1"/>
            <a:r>
              <a:rPr lang="en-US" dirty="0" smtClean="0"/>
              <a:t>Remote Sensing ET Research and Application  Funded by: </a:t>
            </a:r>
            <a:br>
              <a:rPr lang="en-US" dirty="0" smtClean="0"/>
            </a:br>
            <a:r>
              <a:rPr lang="en-US" dirty="0" smtClean="0"/>
              <a:t/>
            </a:r>
            <a:br>
              <a:rPr lang="en-US" dirty="0" smtClean="0"/>
            </a:br>
            <a:r>
              <a:rPr lang="en-US" dirty="0" smtClean="0"/>
              <a:t>USGS Groundwater </a:t>
            </a:r>
            <a:r>
              <a:rPr lang="en-US" dirty="0" smtClean="0"/>
              <a:t>Program</a:t>
            </a:r>
            <a:br>
              <a:rPr lang="en-US" dirty="0" smtClean="0"/>
            </a:br>
            <a:r>
              <a:rPr lang="en-US" dirty="0" smtClean="0"/>
              <a:t>	</a:t>
            </a:r>
            <a:r>
              <a:rPr lang="en-US" sz="2200" dirty="0" smtClean="0"/>
              <a:t>-Columbia Plateau/Central Valley/High Plains</a:t>
            </a:r>
            <a:br>
              <a:rPr lang="en-US" sz="2200" dirty="0" smtClean="0"/>
            </a:br>
            <a:r>
              <a:rPr lang="en-US" dirty="0" smtClean="0"/>
              <a:t/>
            </a:r>
            <a:br>
              <a:rPr lang="en-US" dirty="0" smtClean="0"/>
            </a:br>
            <a:r>
              <a:rPr lang="en-US" dirty="0" smtClean="0"/>
              <a:t> </a:t>
            </a:r>
            <a:r>
              <a:rPr lang="en-US" dirty="0" err="1" smtClean="0"/>
              <a:t>WaterSMART</a:t>
            </a:r>
            <a:r>
              <a:rPr lang="en-US" dirty="0" smtClean="0"/>
              <a:t>/USGS Water Census </a:t>
            </a:r>
            <a:r>
              <a:rPr lang="en-US" dirty="0" smtClean="0"/>
              <a:t/>
            </a:r>
            <a:br>
              <a:rPr lang="en-US" dirty="0" smtClean="0"/>
            </a:br>
            <a:r>
              <a:rPr lang="en-US" dirty="0" smtClean="0"/>
              <a:t>	</a:t>
            </a:r>
            <a:r>
              <a:rPr lang="en-US" sz="2200" dirty="0" smtClean="0"/>
              <a:t>- CONUS water use </a:t>
            </a:r>
            <a:br>
              <a:rPr lang="en-US" sz="2200" dirty="0" smtClean="0"/>
            </a:br>
            <a:r>
              <a:rPr lang="en-US" dirty="0" smtClean="0"/>
              <a:t/>
            </a:r>
            <a:br>
              <a:rPr lang="en-US" dirty="0" smtClean="0"/>
            </a:br>
            <a:r>
              <a:rPr lang="en-US" dirty="0" smtClean="0"/>
              <a:t>USAID </a:t>
            </a:r>
            <a:r>
              <a:rPr lang="en-US" dirty="0" smtClean="0"/>
              <a:t>FEWS NET </a:t>
            </a:r>
            <a:r>
              <a:rPr lang="en-US" dirty="0" smtClean="0"/>
              <a:t> </a:t>
            </a:r>
            <a:br>
              <a:rPr lang="en-US" dirty="0" smtClean="0"/>
            </a:br>
            <a:r>
              <a:rPr lang="en-US" dirty="0" smtClean="0"/>
              <a:t>	</a:t>
            </a:r>
            <a:r>
              <a:rPr lang="en-US" sz="2200" dirty="0" smtClean="0"/>
              <a:t>-for international applications</a:t>
            </a:r>
            <a:r>
              <a:rPr lang="en-US" sz="2200" dirty="0" smtClean="0"/>
              <a:t/>
            </a:r>
            <a:br>
              <a:rPr lang="en-US" sz="2200" dirty="0" smtClean="0"/>
            </a:br>
            <a:endParaRPr lang="en-US" sz="2200" dirty="0" smtClean="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Grp="1" noChangeArrowheads="1"/>
          </p:cNvSpPr>
          <p:nvPr>
            <p:ph type="title"/>
          </p:nvPr>
        </p:nvSpPr>
        <p:spPr/>
        <p:txBody>
          <a:bodyPr/>
          <a:lstStyle/>
          <a:p>
            <a:r>
              <a:rPr lang="en-US"/>
              <a:t>How can we identify ET sources?</a:t>
            </a:r>
          </a:p>
        </p:txBody>
      </p:sp>
      <p:sp>
        <p:nvSpPr>
          <p:cNvPr id="583683" name="Rectangle 3"/>
          <p:cNvSpPr>
            <a:spLocks noGrp="1" noChangeArrowheads="1"/>
          </p:cNvSpPr>
          <p:nvPr>
            <p:ph type="body" idx="1"/>
          </p:nvPr>
        </p:nvSpPr>
        <p:spPr/>
        <p:txBody>
          <a:bodyPr/>
          <a:lstStyle/>
          <a:p>
            <a:r>
              <a:rPr lang="en-US"/>
              <a:t>Run energy balance and water balance models in parallel</a:t>
            </a:r>
          </a:p>
          <a:p>
            <a:endParaRPr lang="en-US"/>
          </a:p>
          <a:p>
            <a:r>
              <a:rPr lang="en-US">
                <a:solidFill>
                  <a:srgbClr val="99CCFF"/>
                </a:solidFill>
              </a:rPr>
              <a:t>Energy balance = “total” ET </a:t>
            </a:r>
          </a:p>
          <a:p>
            <a:endParaRPr lang="en-US">
              <a:solidFill>
                <a:srgbClr val="99CCFF"/>
              </a:solidFill>
            </a:endParaRPr>
          </a:p>
          <a:p>
            <a:r>
              <a:rPr lang="en-US">
                <a:solidFill>
                  <a:schemeClr val="accent2"/>
                </a:solidFill>
              </a:rPr>
              <a:t>Water Balance = “Rainfed” ET</a:t>
            </a:r>
          </a:p>
          <a:p>
            <a:endParaRPr lang="en-US">
              <a:solidFill>
                <a:schemeClr val="accent2"/>
              </a:solidFill>
            </a:endParaRPr>
          </a:p>
          <a:p>
            <a:r>
              <a:rPr lang="en-US">
                <a:solidFill>
                  <a:schemeClr val="hlink"/>
                </a:solidFill>
              </a:rPr>
              <a:t>Difference = irrigation/GW extraction</a:t>
            </a:r>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2F5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231" y="143912"/>
            <a:ext cx="7886700" cy="1325563"/>
          </a:xfrm>
        </p:spPr>
        <p:txBody>
          <a:bodyPr>
            <a:normAutofit fontScale="90000"/>
          </a:bodyPr>
          <a:lstStyle/>
          <a:p>
            <a:r>
              <a:rPr lang="en-US" sz="3600" b="1" dirty="0" smtClean="0">
                <a:latin typeface="Times New Roman" panose="02020603050405020304" pitchFamily="18" charset="0"/>
                <a:cs typeface="Times New Roman" panose="02020603050405020304" pitchFamily="18" charset="0"/>
              </a:rPr>
              <a:t>Partitioning ET sources </a:t>
            </a:r>
            <a:r>
              <a:rPr lang="en-US" sz="2800" b="1" dirty="0" smtClean="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r</a:t>
            </a:r>
            <a:r>
              <a:rPr lang="en-US" sz="2800" b="1" dirty="0" smtClean="0">
                <a:latin typeface="Times New Roman" panose="02020603050405020304" pitchFamily="18" charset="0"/>
                <a:cs typeface="Times New Roman" panose="02020603050405020304" pitchFamily="18" charset="0"/>
              </a:rPr>
              <a:t>ain vs. non-rain)</a:t>
            </a:r>
            <a:r>
              <a:rPr lang="en-US" sz="2800" b="0" dirty="0" smtClean="0">
                <a:latin typeface="Times New Roman" panose="02020603050405020304" pitchFamily="18" charset="0"/>
                <a:cs typeface="Times New Roman" panose="02020603050405020304" pitchFamily="18" charset="0"/>
              </a:rPr>
              <a:t/>
            </a:r>
            <a:br>
              <a:rPr lang="en-US" sz="2800" b="0" dirty="0" smtClean="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smtClean="0">
                <a:solidFill>
                  <a:schemeClr val="accent1">
                    <a:lumMod val="75000"/>
                  </a:schemeClr>
                </a:solidFill>
                <a:latin typeface="Times New Roman" panose="02020603050405020304" pitchFamily="18" charset="0"/>
                <a:cs typeface="Times New Roman" panose="02020603050405020304" pitchFamily="18" charset="0"/>
              </a:rPr>
              <a:t>Significance</a:t>
            </a:r>
            <a:endParaRPr lang="en-US" sz="2800" b="0" dirty="0"/>
          </a:p>
        </p:txBody>
      </p:sp>
      <p:sp>
        <p:nvSpPr>
          <p:cNvPr id="3" name="Content Placeholder 2"/>
          <p:cNvSpPr>
            <a:spLocks noGrp="1"/>
          </p:cNvSpPr>
          <p:nvPr>
            <p:ph idx="1"/>
          </p:nvPr>
        </p:nvSpPr>
        <p:spPr>
          <a:xfrm>
            <a:off x="396474" y="1469475"/>
            <a:ext cx="8305800" cy="4495800"/>
          </a:xfrm>
        </p:spPr>
        <p:txBody>
          <a:bodyPr/>
          <a:lstStyle/>
          <a:p>
            <a:pPr>
              <a:buSzPct val="100000"/>
              <a:buFont typeface="Arial" panose="020B0604020202020204" pitchFamily="34" charset="0"/>
              <a:buChar char="•"/>
            </a:pPr>
            <a:r>
              <a:rPr lang="en-US" sz="2900" b="0" dirty="0" smtClean="0">
                <a:latin typeface="Times New Roman" panose="02020603050405020304" pitchFamily="18" charset="0"/>
                <a:cs typeface="Times New Roman" panose="02020603050405020304" pitchFamily="18" charset="0"/>
              </a:rPr>
              <a:t>Methods to partition ET by water supply are not available</a:t>
            </a:r>
          </a:p>
          <a:p>
            <a:pPr>
              <a:buSzPct val="100000"/>
              <a:buFont typeface="Arial" panose="020B0604020202020204" pitchFamily="34" charset="0"/>
              <a:buChar char="•"/>
            </a:pPr>
            <a:r>
              <a:rPr lang="en-US" sz="2900" b="0" dirty="0" smtClean="0">
                <a:latin typeface="Times New Roman" panose="02020603050405020304" pitchFamily="18" charset="0"/>
                <a:cs typeface="Times New Roman" panose="02020603050405020304" pitchFamily="18" charset="0"/>
              </a:rPr>
              <a:t>It is important to understand </a:t>
            </a:r>
            <a:r>
              <a:rPr lang="en-US" sz="2900" b="0" i="1" dirty="0" smtClean="0">
                <a:solidFill>
                  <a:srgbClr val="FFFF00"/>
                </a:solidFill>
                <a:latin typeface="Times New Roman" panose="02020603050405020304" pitchFamily="18" charset="0"/>
                <a:cs typeface="Times New Roman" panose="02020603050405020304" pitchFamily="18" charset="0"/>
              </a:rPr>
              <a:t>how much of water is being used for irrigation </a:t>
            </a:r>
            <a:r>
              <a:rPr lang="en-US" sz="2900" b="0" dirty="0" smtClean="0">
                <a:solidFill>
                  <a:schemeClr val="bg1">
                    <a:lumMod val="95000"/>
                  </a:schemeClr>
                </a:solidFill>
                <a:latin typeface="Times New Roman" panose="02020603050405020304" pitchFamily="18" charset="0"/>
                <a:cs typeface="Times New Roman" panose="02020603050405020304" pitchFamily="18" charset="0"/>
              </a:rPr>
              <a:t>and</a:t>
            </a:r>
            <a:r>
              <a:rPr lang="en-US" sz="2900" b="0" dirty="0" smtClean="0">
                <a:solidFill>
                  <a:srgbClr val="FFFF00"/>
                </a:solidFill>
                <a:latin typeface="Times New Roman" panose="02020603050405020304" pitchFamily="18" charset="0"/>
                <a:cs typeface="Times New Roman" panose="02020603050405020304" pitchFamily="18" charset="0"/>
              </a:rPr>
              <a:t> </a:t>
            </a:r>
            <a:r>
              <a:rPr lang="en-US" sz="2900" b="0" i="1" dirty="0" smtClean="0">
                <a:solidFill>
                  <a:srgbClr val="FFFF00"/>
                </a:solidFill>
                <a:latin typeface="Times New Roman" panose="02020603050405020304" pitchFamily="18" charset="0"/>
                <a:cs typeface="Times New Roman" panose="02020603050405020304" pitchFamily="18" charset="0"/>
              </a:rPr>
              <a:t>where is it coming from?</a:t>
            </a:r>
            <a:endParaRPr lang="en-US" sz="2900" b="0" i="1" dirty="0">
              <a:solidFill>
                <a:srgbClr val="FFFF00"/>
              </a:solidFill>
              <a:latin typeface="Times New Roman" panose="02020603050405020304" pitchFamily="18" charset="0"/>
              <a:cs typeface="Times New Roman" panose="02020603050405020304" pitchFamily="18" charset="0"/>
            </a:endParaRPr>
          </a:p>
          <a:p>
            <a:pPr>
              <a:buSzPct val="100000"/>
              <a:buFont typeface="Arial" panose="020B0604020202020204" pitchFamily="34" charset="0"/>
              <a:buChar char="•"/>
            </a:pPr>
            <a:r>
              <a:rPr lang="en-US" sz="2900" b="0" dirty="0" smtClean="0">
                <a:latin typeface="Times New Roman" panose="02020603050405020304" pitchFamily="18" charset="0"/>
                <a:cs typeface="Times New Roman" panose="02020603050405020304" pitchFamily="18" charset="0"/>
              </a:rPr>
              <a:t>Important for better management of water resources</a:t>
            </a:r>
            <a:endParaRPr lang="en-US" sz="2900" b="0" dirty="0">
              <a:latin typeface="Times New Roman" panose="02020603050405020304" pitchFamily="18" charset="0"/>
              <a:cs typeface="Times New Roman" panose="02020603050405020304" pitchFamily="18" charset="0"/>
            </a:endParaRPr>
          </a:p>
        </p:txBody>
      </p:sp>
      <p:pic>
        <p:nvPicPr>
          <p:cNvPr id="20" name="Picture 19" descr="http://coyotegulch.files.wordpress.com/2011/08/irrigatedagricultur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24980" y="5020583"/>
            <a:ext cx="1500641" cy="1001000"/>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8" descr="http://www.permaculturenews.org/images/field_corn_epi.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72339" y="5020583"/>
            <a:ext cx="1582349" cy="1011606"/>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10" descr="https://encrypted-tbn0.gstatic.com/images?q=tbn:ANd9GcQTvoAZHWFPKtNtFP2CDjVICDMNCcz78PNyG5pv2WnZG7vryU5v"/>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34677" y="5040087"/>
            <a:ext cx="1604942" cy="992102"/>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TextBox 22"/>
          <p:cNvSpPr txBox="1"/>
          <p:nvPr/>
        </p:nvSpPr>
        <p:spPr>
          <a:xfrm>
            <a:off x="1104119" y="4666523"/>
            <a:ext cx="1483099" cy="400110"/>
          </a:xfrm>
          <a:prstGeom prst="rect">
            <a:avLst/>
          </a:prstGeom>
          <a:noFill/>
        </p:spPr>
        <p:txBody>
          <a:bodyPr wrap="none" rtlCol="0">
            <a:spAutoFit/>
          </a:bodyPr>
          <a:lstStyle/>
          <a:p>
            <a:pPr algn="ctr"/>
            <a:r>
              <a:rPr lang="en-US" sz="1000" dirty="0" smtClean="0">
                <a:solidFill>
                  <a:schemeClr val="bg1"/>
                </a:solidFill>
              </a:rPr>
              <a:t>Central Pivot Irrigation,</a:t>
            </a:r>
          </a:p>
          <a:p>
            <a:pPr algn="ctr"/>
            <a:r>
              <a:rPr lang="en-US" sz="1000" dirty="0" smtClean="0">
                <a:solidFill>
                  <a:schemeClr val="bg1"/>
                </a:solidFill>
              </a:rPr>
              <a:t>Colorado River Basin</a:t>
            </a:r>
            <a:endParaRPr lang="en-US" sz="1000" dirty="0">
              <a:solidFill>
                <a:schemeClr val="bg1"/>
              </a:solidFill>
            </a:endParaRPr>
          </a:p>
        </p:txBody>
      </p:sp>
      <p:sp>
        <p:nvSpPr>
          <p:cNvPr id="24" name="TextBox 23"/>
          <p:cNvSpPr txBox="1"/>
          <p:nvPr/>
        </p:nvSpPr>
        <p:spPr>
          <a:xfrm>
            <a:off x="2874651" y="4664346"/>
            <a:ext cx="971741" cy="400110"/>
          </a:xfrm>
          <a:prstGeom prst="rect">
            <a:avLst/>
          </a:prstGeom>
          <a:noFill/>
        </p:spPr>
        <p:txBody>
          <a:bodyPr wrap="none" rtlCol="0">
            <a:spAutoFit/>
          </a:bodyPr>
          <a:lstStyle/>
          <a:p>
            <a:pPr algn="ctr"/>
            <a:r>
              <a:rPr lang="en-US" sz="1000" dirty="0" smtClean="0">
                <a:solidFill>
                  <a:schemeClr val="bg1"/>
                </a:solidFill>
              </a:rPr>
              <a:t>Rainfed Corn,</a:t>
            </a:r>
          </a:p>
          <a:p>
            <a:pPr algn="ctr"/>
            <a:r>
              <a:rPr lang="en-US" sz="1000" dirty="0" smtClean="0">
                <a:solidFill>
                  <a:schemeClr val="bg1"/>
                </a:solidFill>
              </a:rPr>
              <a:t>South Dakota</a:t>
            </a:r>
            <a:endParaRPr lang="en-US" sz="1000" dirty="0">
              <a:solidFill>
                <a:schemeClr val="bg1"/>
              </a:solidFill>
            </a:endParaRPr>
          </a:p>
        </p:txBody>
      </p:sp>
      <p:sp>
        <p:nvSpPr>
          <p:cNvPr id="25" name="TextBox 24"/>
          <p:cNvSpPr txBox="1"/>
          <p:nvPr/>
        </p:nvSpPr>
        <p:spPr>
          <a:xfrm>
            <a:off x="4507032" y="4664346"/>
            <a:ext cx="1162498" cy="400110"/>
          </a:xfrm>
          <a:prstGeom prst="rect">
            <a:avLst/>
          </a:prstGeom>
          <a:noFill/>
        </p:spPr>
        <p:txBody>
          <a:bodyPr wrap="none" rtlCol="0">
            <a:spAutoFit/>
          </a:bodyPr>
          <a:lstStyle/>
          <a:p>
            <a:pPr algn="ctr"/>
            <a:r>
              <a:rPr lang="en-US" sz="1000" dirty="0" smtClean="0">
                <a:solidFill>
                  <a:schemeClr val="bg1"/>
                </a:solidFill>
              </a:rPr>
              <a:t>Rainfed Pastures</a:t>
            </a:r>
          </a:p>
          <a:p>
            <a:pPr algn="ctr"/>
            <a:r>
              <a:rPr lang="en-US" sz="1000" dirty="0" smtClean="0">
                <a:solidFill>
                  <a:schemeClr val="bg1"/>
                </a:solidFill>
              </a:rPr>
              <a:t>Kansas</a:t>
            </a:r>
            <a:endParaRPr lang="en-US" sz="1000" dirty="0">
              <a:solidFill>
                <a:schemeClr val="bg1"/>
              </a:solidFill>
            </a:endParaRPr>
          </a:p>
        </p:txBody>
      </p:sp>
      <p:sp>
        <p:nvSpPr>
          <p:cNvPr id="28" name="TextBox 27"/>
          <p:cNvSpPr txBox="1"/>
          <p:nvPr/>
        </p:nvSpPr>
        <p:spPr>
          <a:xfrm>
            <a:off x="1171731" y="6067973"/>
            <a:ext cx="1203022" cy="276999"/>
          </a:xfrm>
          <a:prstGeom prst="rect">
            <a:avLst/>
          </a:prstGeom>
          <a:solidFill>
            <a:srgbClr val="FFCC99"/>
          </a:solidFill>
        </p:spPr>
        <p:txBody>
          <a:bodyPr wrap="none" rtlCol="0">
            <a:spAutoFit/>
          </a:bodyPr>
          <a:lstStyle/>
          <a:p>
            <a:r>
              <a:rPr lang="en-US" sz="1200" b="1" dirty="0" smtClean="0">
                <a:solidFill>
                  <a:srgbClr val="C00000"/>
                </a:solidFill>
                <a:latin typeface="Times New Roman" panose="02020603050405020304" pitchFamily="18" charset="0"/>
                <a:cs typeface="Times New Roman" panose="02020603050405020304" pitchFamily="18" charset="0"/>
              </a:rPr>
              <a:t>ET = Irrigation</a:t>
            </a:r>
            <a:endParaRPr lang="en-US" sz="1200" b="1" dirty="0">
              <a:solidFill>
                <a:srgbClr val="C00000"/>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2910552" y="6067971"/>
            <a:ext cx="867995" cy="276999"/>
          </a:xfrm>
          <a:prstGeom prst="rect">
            <a:avLst/>
          </a:prstGeom>
          <a:solidFill>
            <a:srgbClr val="FFCC99"/>
          </a:solidFill>
        </p:spPr>
        <p:txBody>
          <a:bodyPr wrap="none" rtlCol="0">
            <a:spAutoFit/>
          </a:bodyPr>
          <a:lstStyle/>
          <a:p>
            <a:r>
              <a:rPr lang="en-US" sz="1200" b="1" dirty="0" smtClean="0">
                <a:solidFill>
                  <a:srgbClr val="C00000"/>
                </a:solidFill>
                <a:latin typeface="Times New Roman" panose="02020603050405020304" pitchFamily="18" charset="0"/>
                <a:cs typeface="Times New Roman" panose="02020603050405020304" pitchFamily="18" charset="0"/>
              </a:rPr>
              <a:t>ET = Rain</a:t>
            </a:r>
            <a:endParaRPr lang="en-US" sz="1200" b="1" dirty="0">
              <a:solidFill>
                <a:srgbClr val="C00000"/>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4654891" y="6083750"/>
            <a:ext cx="867995" cy="276999"/>
          </a:xfrm>
          <a:prstGeom prst="rect">
            <a:avLst/>
          </a:prstGeom>
          <a:solidFill>
            <a:srgbClr val="FFCC99"/>
          </a:solidFill>
        </p:spPr>
        <p:txBody>
          <a:bodyPr wrap="none" rtlCol="0">
            <a:spAutoFit/>
          </a:bodyPr>
          <a:lstStyle/>
          <a:p>
            <a:r>
              <a:rPr lang="en-US" sz="1200" b="1" dirty="0" smtClean="0">
                <a:solidFill>
                  <a:srgbClr val="C00000"/>
                </a:solidFill>
                <a:latin typeface="Times New Roman" panose="02020603050405020304" pitchFamily="18" charset="0"/>
                <a:cs typeface="Times New Roman" panose="02020603050405020304" pitchFamily="18" charset="0"/>
              </a:rPr>
              <a:t>ET = Rain</a:t>
            </a:r>
            <a:endParaRPr lang="en-US" sz="1200" b="1" dirty="0">
              <a:solidFill>
                <a:srgbClr val="C00000"/>
              </a:solidFill>
              <a:latin typeface="Times New Roman" panose="02020603050405020304" pitchFamily="18" charset="0"/>
              <a:cs typeface="Times New Roman" panose="02020603050405020304" pitchFamily="18" charset="0"/>
            </a:endParaRPr>
          </a:p>
        </p:txBody>
      </p:sp>
      <p:pic>
        <p:nvPicPr>
          <p:cNvPr id="31" name="Picture 8" descr="https://encrypted-tbn1.gstatic.com/images?q=tbn:ANd9GcQ2mVF1YgRxii5EavV8plwvR_vBpkIM0E5U3rj2_SfXtPyXG2xFm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357926" y="5131166"/>
            <a:ext cx="834748" cy="834748"/>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8" descr="https://encrypted-tbn1.gstatic.com/images?q=tbn:ANd9GcQ2mVF1YgRxii5EavV8plwvR_vBpkIM0E5U3rj2_SfXtPyXG2xFm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969656" y="5140918"/>
            <a:ext cx="834748" cy="834748"/>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8" descr="https://encrypted-tbn1.gstatic.com/images?q=tbn:ANd9GcQ2mVF1YgRxii5EavV8plwvR_vBpkIM0E5U3rj2_SfXtPyXG2xFm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08568" y="5153342"/>
            <a:ext cx="834748" cy="834748"/>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6" descr="http://extension.udel.edu/kentagextension/wp-content/blogs.dir/11/files/blogger/_8xC9bwq6AVU/RsR81Dw3CfI/AAAAAAAAAfI/gNmSobCFpAE/s1600/soyirrigate.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930312" y="5046760"/>
            <a:ext cx="1349336" cy="1011606"/>
          </a:xfrm>
          <a:prstGeom prst="rect">
            <a:avLst/>
          </a:prstGeom>
          <a:noFill/>
          <a:extLst>
            <a:ext uri="{909E8E84-426E-40DD-AFC4-6F175D3DCCD1}">
              <a14:hiddenFill xmlns:a14="http://schemas.microsoft.com/office/drawing/2010/main" xmlns="">
                <a:solidFill>
                  <a:srgbClr val="FFFFFF"/>
                </a:solidFill>
              </a14:hiddenFill>
            </a:ext>
          </a:extLst>
        </p:spPr>
      </p:pic>
      <p:sp>
        <p:nvSpPr>
          <p:cNvPr id="35" name="TextBox 34"/>
          <p:cNvSpPr txBox="1"/>
          <p:nvPr/>
        </p:nvSpPr>
        <p:spPr>
          <a:xfrm>
            <a:off x="5867672" y="4679638"/>
            <a:ext cx="1531188" cy="400110"/>
          </a:xfrm>
          <a:prstGeom prst="rect">
            <a:avLst/>
          </a:prstGeom>
          <a:noFill/>
        </p:spPr>
        <p:txBody>
          <a:bodyPr wrap="none" rtlCol="0">
            <a:spAutoFit/>
          </a:bodyPr>
          <a:lstStyle/>
          <a:p>
            <a:pPr algn="ctr"/>
            <a:r>
              <a:rPr lang="en-US" sz="1000" dirty="0" smtClean="0">
                <a:solidFill>
                  <a:schemeClr val="bg1"/>
                </a:solidFill>
              </a:rPr>
              <a:t>Supplemental Irrigation,</a:t>
            </a:r>
          </a:p>
          <a:p>
            <a:pPr algn="ctr"/>
            <a:r>
              <a:rPr lang="en-US" sz="1000" dirty="0" smtClean="0">
                <a:solidFill>
                  <a:schemeClr val="bg1"/>
                </a:solidFill>
              </a:rPr>
              <a:t>Delaware Basin</a:t>
            </a:r>
            <a:endParaRPr lang="en-US" sz="1000" dirty="0">
              <a:solidFill>
                <a:schemeClr val="bg1"/>
              </a:solidFill>
            </a:endParaRPr>
          </a:p>
        </p:txBody>
      </p:sp>
      <p:sp>
        <p:nvSpPr>
          <p:cNvPr id="36" name="TextBox 35"/>
          <p:cNvSpPr txBox="1"/>
          <p:nvPr/>
        </p:nvSpPr>
        <p:spPr>
          <a:xfrm>
            <a:off x="6006094" y="6067971"/>
            <a:ext cx="1273554" cy="276999"/>
          </a:xfrm>
          <a:prstGeom prst="rect">
            <a:avLst/>
          </a:prstGeom>
          <a:solidFill>
            <a:srgbClr val="FFCC99"/>
          </a:solidFill>
        </p:spPr>
        <p:txBody>
          <a:bodyPr wrap="none" rtlCol="0">
            <a:spAutoFit/>
          </a:bodyPr>
          <a:lstStyle/>
          <a:p>
            <a:r>
              <a:rPr lang="en-US" sz="1200" b="1" dirty="0" smtClean="0">
                <a:solidFill>
                  <a:srgbClr val="C00000"/>
                </a:solidFill>
                <a:latin typeface="Times New Roman" panose="02020603050405020304" pitchFamily="18" charset="0"/>
                <a:cs typeface="Times New Roman" panose="02020603050405020304" pitchFamily="18" charset="0"/>
              </a:rPr>
              <a:t>ET = Irri + Rain</a:t>
            </a:r>
            <a:endParaRPr lang="en-US" sz="1200" b="1" dirty="0">
              <a:solidFill>
                <a:srgbClr val="C00000"/>
              </a:solidFill>
              <a:latin typeface="Times New Roman" panose="02020603050405020304" pitchFamily="18" charset="0"/>
              <a:cs typeface="Times New Roman" panose="02020603050405020304" pitchFamily="18" charset="0"/>
            </a:endParaRPr>
          </a:p>
        </p:txBody>
      </p:sp>
      <p:pic>
        <p:nvPicPr>
          <p:cNvPr id="37" name="Picture 6" descr="http://feministphilosophers.files.wordpress.com/2013/03/question-mark.gi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299835" y="5157343"/>
            <a:ext cx="564597" cy="76186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685389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8" grpId="0" animBg="1"/>
      <p:bldP spid="29" grpId="0" animBg="1"/>
      <p:bldP spid="30" grpId="0" animBg="1"/>
      <p:bldP spid="35" grpId="0"/>
      <p:bldP spid="3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60" name="Picture 4"/>
          <p:cNvPicPr>
            <a:picLocks noChangeAspect="1" noChangeArrowheads="1"/>
          </p:cNvPicPr>
          <p:nvPr/>
        </p:nvPicPr>
        <p:blipFill>
          <a:blip r:embed="rId2" cstate="print"/>
          <a:srcRect/>
          <a:stretch>
            <a:fillRect/>
          </a:stretch>
        </p:blipFill>
        <p:spPr bwMode="auto">
          <a:xfrm>
            <a:off x="96838" y="884238"/>
            <a:ext cx="2787650" cy="3203575"/>
          </a:xfrm>
          <a:prstGeom prst="rect">
            <a:avLst/>
          </a:prstGeom>
          <a:noFill/>
          <a:ln w="12700">
            <a:noFill/>
            <a:miter lim="800000"/>
            <a:headEnd/>
            <a:tailEnd/>
          </a:ln>
          <a:effectLst/>
        </p:spPr>
      </p:pic>
      <p:pic>
        <p:nvPicPr>
          <p:cNvPr id="582661" name="Picture 5"/>
          <p:cNvPicPr>
            <a:picLocks noChangeAspect="1" noChangeArrowheads="1"/>
          </p:cNvPicPr>
          <p:nvPr/>
        </p:nvPicPr>
        <p:blipFill>
          <a:blip r:embed="rId3" cstate="print"/>
          <a:srcRect/>
          <a:stretch>
            <a:fillRect/>
          </a:stretch>
        </p:blipFill>
        <p:spPr bwMode="auto">
          <a:xfrm>
            <a:off x="3124200" y="892175"/>
            <a:ext cx="2797175" cy="3197225"/>
          </a:xfrm>
          <a:prstGeom prst="rect">
            <a:avLst/>
          </a:prstGeom>
          <a:noFill/>
          <a:ln w="12700">
            <a:noFill/>
            <a:miter lim="800000"/>
            <a:headEnd/>
            <a:tailEnd/>
          </a:ln>
          <a:effectLst/>
        </p:spPr>
      </p:pic>
      <p:pic>
        <p:nvPicPr>
          <p:cNvPr id="582663" name="Picture 7"/>
          <p:cNvPicPr>
            <a:picLocks noChangeAspect="1" noChangeArrowheads="1"/>
          </p:cNvPicPr>
          <p:nvPr/>
        </p:nvPicPr>
        <p:blipFill>
          <a:blip r:embed="rId4" cstate="print"/>
          <a:srcRect/>
          <a:stretch>
            <a:fillRect/>
          </a:stretch>
        </p:blipFill>
        <p:spPr bwMode="auto">
          <a:xfrm>
            <a:off x="6262688" y="1304925"/>
            <a:ext cx="2736850" cy="2762250"/>
          </a:xfrm>
          <a:prstGeom prst="rect">
            <a:avLst/>
          </a:prstGeom>
          <a:noFill/>
          <a:ln w="12700">
            <a:noFill/>
            <a:miter lim="800000"/>
            <a:headEnd/>
            <a:tailEnd/>
          </a:ln>
          <a:effectLst/>
        </p:spPr>
      </p:pic>
      <p:pic>
        <p:nvPicPr>
          <p:cNvPr id="582664" name="Picture 8"/>
          <p:cNvPicPr>
            <a:picLocks noChangeAspect="1" noChangeArrowheads="1"/>
          </p:cNvPicPr>
          <p:nvPr/>
        </p:nvPicPr>
        <p:blipFill>
          <a:blip r:embed="rId5" cstate="print"/>
          <a:srcRect/>
          <a:stretch>
            <a:fillRect/>
          </a:stretch>
        </p:blipFill>
        <p:spPr bwMode="auto">
          <a:xfrm>
            <a:off x="7594600" y="4232275"/>
            <a:ext cx="1423988" cy="1570038"/>
          </a:xfrm>
          <a:prstGeom prst="rect">
            <a:avLst/>
          </a:prstGeom>
          <a:noFill/>
          <a:ln w="12700">
            <a:noFill/>
            <a:miter lim="800000"/>
            <a:headEnd/>
            <a:tailEnd/>
          </a:ln>
          <a:effectLst/>
        </p:spPr>
      </p:pic>
      <p:pic>
        <p:nvPicPr>
          <p:cNvPr id="582665" name="Picture 9"/>
          <p:cNvPicPr>
            <a:picLocks noChangeAspect="1" noChangeArrowheads="1"/>
          </p:cNvPicPr>
          <p:nvPr/>
        </p:nvPicPr>
        <p:blipFill>
          <a:blip r:embed="rId6" cstate="print"/>
          <a:srcRect/>
          <a:stretch>
            <a:fillRect/>
          </a:stretch>
        </p:blipFill>
        <p:spPr bwMode="auto">
          <a:xfrm>
            <a:off x="2554288" y="2987675"/>
            <a:ext cx="1069975" cy="2547938"/>
          </a:xfrm>
          <a:prstGeom prst="rect">
            <a:avLst/>
          </a:prstGeom>
          <a:noFill/>
          <a:ln w="12700">
            <a:noFill/>
            <a:miter lim="800000"/>
            <a:headEnd/>
            <a:tailEnd/>
          </a:ln>
          <a:effectLst/>
        </p:spPr>
      </p:pic>
      <p:sp>
        <p:nvSpPr>
          <p:cNvPr id="582666" name="Text Box 10"/>
          <p:cNvSpPr txBox="1">
            <a:spLocks noChangeArrowheads="1"/>
          </p:cNvSpPr>
          <p:nvPr/>
        </p:nvSpPr>
        <p:spPr bwMode="auto">
          <a:xfrm>
            <a:off x="2820988" y="1905000"/>
            <a:ext cx="354012" cy="701675"/>
          </a:xfrm>
          <a:prstGeom prst="rect">
            <a:avLst/>
          </a:prstGeom>
          <a:noFill/>
          <a:ln w="12700">
            <a:noFill/>
            <a:miter lim="800000"/>
            <a:headEnd/>
            <a:tailEnd/>
          </a:ln>
          <a:effectLst/>
        </p:spPr>
        <p:txBody>
          <a:bodyPr wrap="none">
            <a:spAutoFit/>
          </a:bodyPr>
          <a:lstStyle/>
          <a:p>
            <a:r>
              <a:rPr lang="en-US" b="1">
                <a:solidFill>
                  <a:schemeClr val="hlink"/>
                </a:solidFill>
              </a:rPr>
              <a:t>-</a:t>
            </a:r>
          </a:p>
        </p:txBody>
      </p:sp>
      <p:sp>
        <p:nvSpPr>
          <p:cNvPr id="582667" name="Text Box 11"/>
          <p:cNvSpPr txBox="1">
            <a:spLocks noChangeArrowheads="1"/>
          </p:cNvSpPr>
          <p:nvPr/>
        </p:nvSpPr>
        <p:spPr bwMode="auto">
          <a:xfrm>
            <a:off x="5834063" y="2106613"/>
            <a:ext cx="481012" cy="701675"/>
          </a:xfrm>
          <a:prstGeom prst="rect">
            <a:avLst/>
          </a:prstGeom>
          <a:noFill/>
          <a:ln w="12700">
            <a:noFill/>
            <a:miter lim="800000"/>
            <a:headEnd/>
            <a:tailEnd/>
          </a:ln>
          <a:effectLst/>
        </p:spPr>
        <p:txBody>
          <a:bodyPr wrap="none">
            <a:spAutoFit/>
          </a:bodyPr>
          <a:lstStyle/>
          <a:p>
            <a:r>
              <a:rPr lang="en-US" b="1">
                <a:solidFill>
                  <a:schemeClr val="hlink"/>
                </a:solidFill>
              </a:rPr>
              <a:t>=</a:t>
            </a:r>
          </a:p>
        </p:txBody>
      </p:sp>
      <p:sp>
        <p:nvSpPr>
          <p:cNvPr id="582668" name="Rectangle 12"/>
          <p:cNvSpPr>
            <a:spLocks noChangeArrowheads="1"/>
          </p:cNvSpPr>
          <p:nvPr/>
        </p:nvSpPr>
        <p:spPr bwMode="auto">
          <a:xfrm>
            <a:off x="6264275" y="831850"/>
            <a:ext cx="2725738" cy="481013"/>
          </a:xfrm>
          <a:prstGeom prst="rect">
            <a:avLst/>
          </a:prstGeom>
          <a:solidFill>
            <a:schemeClr val="bg1"/>
          </a:solidFill>
          <a:ln w="12700">
            <a:noFill/>
            <a:miter lim="800000"/>
            <a:headEnd/>
            <a:tailEnd/>
          </a:ln>
          <a:effectLst/>
        </p:spPr>
        <p:txBody>
          <a:bodyPr wrap="none" anchor="ctr"/>
          <a:lstStyle/>
          <a:p>
            <a:pPr algn="ctr"/>
            <a:r>
              <a:rPr lang="en-US" sz="1800"/>
              <a:t>ET difference =</a:t>
            </a:r>
          </a:p>
          <a:p>
            <a:pPr algn="ctr"/>
            <a:r>
              <a:rPr lang="en-US" sz="1800"/>
              <a:t>Total ET – Rainfed ET</a:t>
            </a:r>
          </a:p>
        </p:txBody>
      </p:sp>
      <p:sp>
        <p:nvSpPr>
          <p:cNvPr id="582670" name="Text Box 14"/>
          <p:cNvSpPr txBox="1">
            <a:spLocks noChangeArrowheads="1"/>
          </p:cNvSpPr>
          <p:nvPr/>
        </p:nvSpPr>
        <p:spPr bwMode="auto">
          <a:xfrm>
            <a:off x="876300" y="-38100"/>
            <a:ext cx="7013395" cy="954107"/>
          </a:xfrm>
          <a:prstGeom prst="rect">
            <a:avLst/>
          </a:prstGeom>
          <a:noFill/>
          <a:ln w="12700">
            <a:noFill/>
            <a:miter lim="800000"/>
            <a:headEnd/>
            <a:tailEnd/>
          </a:ln>
          <a:effectLst/>
        </p:spPr>
        <p:txBody>
          <a:bodyPr wrap="none">
            <a:spAutoFit/>
          </a:bodyPr>
          <a:lstStyle/>
          <a:p>
            <a:pPr algn="ctr"/>
            <a:r>
              <a:rPr lang="en-US" sz="2800" dirty="0">
                <a:solidFill>
                  <a:schemeClr val="accent2"/>
                </a:solidFill>
              </a:rPr>
              <a:t>Identifying ET Sources: rainfall </a:t>
            </a:r>
            <a:r>
              <a:rPr lang="en-US" sz="2800" dirty="0" err="1">
                <a:solidFill>
                  <a:schemeClr val="accent2"/>
                </a:solidFill>
              </a:rPr>
              <a:t>vs</a:t>
            </a:r>
            <a:r>
              <a:rPr lang="en-US" sz="2800" dirty="0">
                <a:solidFill>
                  <a:schemeClr val="accent2"/>
                </a:solidFill>
              </a:rPr>
              <a:t> </a:t>
            </a:r>
            <a:r>
              <a:rPr lang="en-US" sz="2800" dirty="0" smtClean="0">
                <a:solidFill>
                  <a:schemeClr val="accent2"/>
                </a:solidFill>
              </a:rPr>
              <a:t>Irrigation</a:t>
            </a:r>
          </a:p>
          <a:p>
            <a:pPr algn="ctr"/>
            <a:r>
              <a:rPr lang="en-US" sz="2800" dirty="0" smtClean="0">
                <a:solidFill>
                  <a:schemeClr val="accent2"/>
                </a:solidFill>
              </a:rPr>
              <a:t>(proof-of-concept implementation)</a:t>
            </a:r>
            <a:endParaRPr lang="en-US" sz="2800" dirty="0">
              <a:solidFill>
                <a:schemeClr val="accent2"/>
              </a:solidFill>
            </a:endParaRPr>
          </a:p>
        </p:txBody>
      </p:sp>
      <p:sp>
        <p:nvSpPr>
          <p:cNvPr id="582671" name="Text Box 15"/>
          <p:cNvSpPr txBox="1">
            <a:spLocks noChangeArrowheads="1"/>
          </p:cNvSpPr>
          <p:nvPr/>
        </p:nvSpPr>
        <p:spPr bwMode="auto">
          <a:xfrm>
            <a:off x="209550" y="4262438"/>
            <a:ext cx="2338388" cy="457200"/>
          </a:xfrm>
          <a:prstGeom prst="rect">
            <a:avLst/>
          </a:prstGeom>
          <a:noFill/>
          <a:ln w="12700">
            <a:noFill/>
            <a:miter lim="800000"/>
            <a:headEnd/>
            <a:tailEnd/>
          </a:ln>
          <a:effectLst/>
        </p:spPr>
        <p:txBody>
          <a:bodyPr wrap="none">
            <a:spAutoFit/>
          </a:bodyPr>
          <a:lstStyle/>
          <a:p>
            <a:r>
              <a:rPr lang="en-US" sz="2400">
                <a:solidFill>
                  <a:srgbClr val="99CCFF"/>
                </a:solidFill>
              </a:rPr>
              <a:t>Energy Balance</a:t>
            </a:r>
          </a:p>
        </p:txBody>
      </p:sp>
      <p:sp>
        <p:nvSpPr>
          <p:cNvPr id="582672" name="Text Box 16"/>
          <p:cNvSpPr txBox="1">
            <a:spLocks noChangeArrowheads="1"/>
          </p:cNvSpPr>
          <p:nvPr/>
        </p:nvSpPr>
        <p:spPr bwMode="auto">
          <a:xfrm>
            <a:off x="3722688" y="4291013"/>
            <a:ext cx="2184400" cy="457200"/>
          </a:xfrm>
          <a:prstGeom prst="rect">
            <a:avLst/>
          </a:prstGeom>
          <a:noFill/>
          <a:ln w="12700">
            <a:noFill/>
            <a:miter lim="800000"/>
            <a:headEnd/>
            <a:tailEnd/>
          </a:ln>
          <a:effectLst/>
        </p:spPr>
        <p:txBody>
          <a:bodyPr wrap="none">
            <a:spAutoFit/>
          </a:bodyPr>
          <a:lstStyle/>
          <a:p>
            <a:r>
              <a:rPr lang="en-US" sz="2400">
                <a:solidFill>
                  <a:schemeClr val="accent2"/>
                </a:solidFill>
              </a:rPr>
              <a:t>Water Balance</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l="18358" t="10810" r="17164" b="2085"/>
          <a:stretch/>
        </p:blipFill>
        <p:spPr>
          <a:xfrm>
            <a:off x="2501217" y="539215"/>
            <a:ext cx="6537276" cy="5309375"/>
          </a:xfrm>
          <a:prstGeom prst="rect">
            <a:avLst/>
          </a:prstGeom>
        </p:spPr>
      </p:pic>
      <p:sp>
        <p:nvSpPr>
          <p:cNvPr id="3" name="Title 1"/>
          <p:cNvSpPr txBox="1">
            <a:spLocks/>
          </p:cNvSpPr>
          <p:nvPr/>
        </p:nvSpPr>
        <p:spPr>
          <a:xfrm>
            <a:off x="205231" y="143912"/>
            <a:ext cx="78867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solidFill>
                  <a:srgbClr val="FFFF00"/>
                </a:solidFill>
                <a:latin typeface="Times New Roman" panose="02020603050405020304" pitchFamily="18" charset="0"/>
                <a:cs typeface="Times New Roman" panose="02020603050405020304" pitchFamily="18" charset="0"/>
              </a:rPr>
              <a:t>Partitioning ET </a:t>
            </a:r>
            <a:r>
              <a:rPr lang="en-US" sz="2800" b="1" dirty="0" smtClean="0">
                <a:solidFill>
                  <a:srgbClr val="FFFF00"/>
                </a:solidFill>
                <a:latin typeface="Times New Roman" panose="02020603050405020304" pitchFamily="18" charset="0"/>
                <a:cs typeface="Times New Roman" panose="02020603050405020304" pitchFamily="18" charset="0"/>
              </a:rPr>
              <a:t>(rain vs. non-rain)</a:t>
            </a:r>
            <a:r>
              <a:rPr lang="en-US" sz="2800" dirty="0" smtClean="0">
                <a:solidFill>
                  <a:srgbClr val="FFFF00"/>
                </a:solidFill>
                <a:latin typeface="Times New Roman" panose="02020603050405020304" pitchFamily="18" charset="0"/>
                <a:cs typeface="Times New Roman" panose="02020603050405020304" pitchFamily="18" charset="0"/>
              </a:rPr>
              <a:t/>
            </a:r>
            <a:br>
              <a:rPr lang="en-US" sz="2800" dirty="0" smtClean="0">
                <a:solidFill>
                  <a:srgbClr val="FFFF00"/>
                </a:solidFill>
                <a:latin typeface="Times New Roman" panose="02020603050405020304" pitchFamily="18" charset="0"/>
                <a:cs typeface="Times New Roman" panose="02020603050405020304" pitchFamily="18" charset="0"/>
              </a:rPr>
            </a:br>
            <a:r>
              <a:rPr lang="en-US" sz="2800" dirty="0" smtClean="0">
                <a:solidFill>
                  <a:srgbClr val="FFFF00"/>
                </a:solidFill>
                <a:latin typeface="Times New Roman" panose="02020603050405020304" pitchFamily="18" charset="0"/>
                <a:cs typeface="Times New Roman" panose="02020603050405020304" pitchFamily="18" charset="0"/>
              </a:rPr>
              <a:t/>
            </a:r>
            <a:br>
              <a:rPr lang="en-US" sz="2800" dirty="0" smtClean="0">
                <a:solidFill>
                  <a:srgbClr val="FFFF00"/>
                </a:solidFill>
                <a:latin typeface="Times New Roman" panose="02020603050405020304" pitchFamily="18" charset="0"/>
                <a:cs typeface="Times New Roman" panose="02020603050405020304" pitchFamily="18" charset="0"/>
              </a:rPr>
            </a:br>
            <a:endParaRPr lang="en-US" sz="2800" dirty="0" smtClean="0">
              <a:solidFill>
                <a:srgbClr val="FFFF00"/>
              </a:solidFill>
              <a:latin typeface="Times New Roman" panose="02020603050405020304" pitchFamily="18" charset="0"/>
              <a:cs typeface="Times New Roman" panose="02020603050405020304" pitchFamily="18" charset="0"/>
            </a:endParaRPr>
          </a:p>
          <a:p>
            <a:endParaRPr lang="en-US" sz="2800" dirty="0" smtClean="0">
              <a:solidFill>
                <a:srgbClr val="FFFF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0" y="984738"/>
            <a:ext cx="2238113" cy="1938992"/>
          </a:xfrm>
          <a:prstGeom prst="rect">
            <a:avLst/>
          </a:prstGeom>
          <a:noFill/>
        </p:spPr>
        <p:txBody>
          <a:bodyPr wrap="none" rtlCol="0">
            <a:spAutoFit/>
          </a:bodyPr>
          <a:lstStyle/>
          <a:p>
            <a:r>
              <a:rPr lang="en-US" dirty="0" smtClean="0">
                <a:solidFill>
                  <a:srgbClr val="FFC000"/>
                </a:solidFill>
              </a:rPr>
              <a:t>Initial </a:t>
            </a:r>
          </a:p>
          <a:p>
            <a:r>
              <a:rPr lang="en-US" dirty="0" smtClean="0">
                <a:solidFill>
                  <a:srgbClr val="FFC000"/>
                </a:solidFill>
              </a:rPr>
              <a:t>Results</a:t>
            </a:r>
          </a:p>
          <a:p>
            <a:r>
              <a:rPr lang="en-US" dirty="0" smtClean="0">
                <a:solidFill>
                  <a:srgbClr val="FFC000"/>
                </a:solidFill>
              </a:rPr>
              <a:t>For 2010</a:t>
            </a:r>
            <a:endParaRPr lang="en-US" dirty="0">
              <a:solidFill>
                <a:srgbClr val="FFC000"/>
              </a:solidFill>
            </a:endParaRPr>
          </a:p>
        </p:txBody>
      </p:sp>
      <p:sp>
        <p:nvSpPr>
          <p:cNvPr id="5" name="Rectangle 4"/>
          <p:cNvSpPr/>
          <p:nvPr/>
        </p:nvSpPr>
        <p:spPr>
          <a:xfrm>
            <a:off x="0" y="3312219"/>
            <a:ext cx="2426677" cy="1569660"/>
          </a:xfrm>
          <a:prstGeom prst="rect">
            <a:avLst/>
          </a:prstGeom>
        </p:spPr>
        <p:txBody>
          <a:bodyPr wrap="square">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FY15 will expand effort  to </a:t>
            </a:r>
          </a:p>
          <a:p>
            <a:endParaRPr lang="en-US" sz="2400" dirty="0" smtClean="0">
              <a:solidFill>
                <a:srgbClr val="FF0000"/>
              </a:solidFill>
              <a:latin typeface="Times New Roman" panose="02020603050405020304" pitchFamily="18" charset="0"/>
              <a:cs typeface="Times New Roman" panose="02020603050405020304" pitchFamily="18" charset="0"/>
            </a:endParaRPr>
          </a:p>
          <a:p>
            <a:r>
              <a:rPr lang="en-US" sz="2400" dirty="0" smtClean="0">
                <a:solidFill>
                  <a:srgbClr val="FF0000"/>
                </a:solidFill>
                <a:latin typeface="Times New Roman" panose="02020603050405020304" pitchFamily="18" charset="0"/>
                <a:cs typeface="Times New Roman" panose="02020603050405020304" pitchFamily="18" charset="0"/>
              </a:rPr>
              <a:t>(2000-2013)</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8442409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Papers published and networking</a:t>
            </a:r>
            <a:endParaRPr lang="en-US" dirty="0"/>
          </a:p>
        </p:txBody>
      </p:sp>
      <p:sp>
        <p:nvSpPr>
          <p:cNvPr id="6" name="Content Placeholder 5"/>
          <p:cNvSpPr>
            <a:spLocks noGrp="1"/>
          </p:cNvSpPr>
          <p:nvPr>
            <p:ph idx="1"/>
          </p:nvPr>
        </p:nvSpPr>
        <p:spPr/>
        <p:txBody>
          <a:bodyPr/>
          <a:lstStyle/>
          <a:p>
            <a:pPr>
              <a:buNone/>
            </a:pPr>
            <a:endParaRPr lang="en-US" dirty="0" smtClean="0"/>
          </a:p>
          <a:p>
            <a:pPr lvl="1"/>
            <a:r>
              <a:rPr lang="en-US" dirty="0" smtClean="0"/>
              <a:t>CRB ET for 2010</a:t>
            </a:r>
          </a:p>
          <a:p>
            <a:pPr lvl="1"/>
            <a:endParaRPr lang="en-US" dirty="0" smtClean="0"/>
          </a:p>
          <a:p>
            <a:pPr lvl="1"/>
            <a:r>
              <a:rPr lang="en-US" dirty="0" smtClean="0"/>
              <a:t>Merging MODIS and </a:t>
            </a:r>
            <a:r>
              <a:rPr lang="en-US" dirty="0" err="1" smtClean="0"/>
              <a:t>Landsat</a:t>
            </a:r>
            <a:r>
              <a:rPr lang="en-US" dirty="0" smtClean="0"/>
              <a:t> for a monthly ET at </a:t>
            </a:r>
            <a:r>
              <a:rPr lang="en-US" dirty="0" err="1" smtClean="0"/>
              <a:t>Landsat</a:t>
            </a:r>
            <a:r>
              <a:rPr lang="en-US" dirty="0" smtClean="0"/>
              <a:t> Scale</a:t>
            </a:r>
          </a:p>
          <a:p>
            <a:pPr lvl="1"/>
            <a:endParaRPr lang="en-US" dirty="0" smtClean="0"/>
          </a:p>
          <a:p>
            <a:pPr lvl="1"/>
            <a:r>
              <a:rPr lang="en-US" dirty="0" smtClean="0"/>
              <a:t>Use of </a:t>
            </a:r>
            <a:r>
              <a:rPr lang="en-US" dirty="0" err="1" smtClean="0"/>
              <a:t>SSEBop</a:t>
            </a:r>
            <a:r>
              <a:rPr lang="en-US" dirty="0" smtClean="0"/>
              <a:t> by </a:t>
            </a:r>
            <a:r>
              <a:rPr lang="en-US" dirty="0" err="1" smtClean="0"/>
              <a:t>Bastiaanssen</a:t>
            </a:r>
            <a:r>
              <a:rPr lang="en-US" dirty="0" smtClean="0"/>
              <a:t> of IWMI to quantify Nile Basin Water consumption and production </a:t>
            </a:r>
          </a:p>
          <a:p>
            <a:pPr lvl="1">
              <a:buNone/>
            </a:pPr>
            <a:endParaRPr lang="en-US" dirty="0" smtClean="0"/>
          </a:p>
          <a:p>
            <a:pPr lvl="1">
              <a:buNone/>
            </a:pP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0"/>
            <a:ext cx="8636000" cy="758952"/>
          </a:xfrm>
        </p:spPr>
        <p:txBody>
          <a:bodyPr>
            <a:normAutofit/>
          </a:bodyPr>
          <a:lstStyle/>
          <a:p>
            <a:r>
              <a:rPr lang="en-US" dirty="0" smtClean="0"/>
              <a:t>Monthly AET Map of the CRB for 2010</a:t>
            </a:r>
            <a:endParaRPr lang="en-US" dirty="0"/>
          </a:p>
        </p:txBody>
      </p:sp>
      <p:pic>
        <p:nvPicPr>
          <p:cNvPr id="4" name="Content Placeholder 3"/>
          <p:cNvPicPr>
            <a:picLocks noGrp="1" noChangeAspect="1"/>
          </p:cNvPicPr>
          <p:nvPr>
            <p:ph sz="quarter" idx="1"/>
          </p:nvPr>
        </p:nvPicPr>
        <p:blipFill rotWithShape="1">
          <a:blip r:embed="rId2" cstate="print">
            <a:extLst>
              <a:ext uri="{28A0092B-C50C-407E-A947-70E740481C1C}">
                <a14:useLocalDpi xmlns:a14="http://schemas.microsoft.com/office/drawing/2010/main" xmlns="" val="0"/>
              </a:ext>
            </a:extLst>
          </a:blip>
          <a:srcRect r="18628" b="8497"/>
          <a:stretch/>
        </p:blipFill>
        <p:spPr bwMode="auto">
          <a:xfrm>
            <a:off x="492705" y="1244299"/>
            <a:ext cx="3723695" cy="5411509"/>
          </a:xfrm>
          <a:prstGeom prst="rect">
            <a:avLst/>
          </a:prstGeom>
          <a:ln>
            <a:noFill/>
          </a:ln>
          <a:extLst>
            <a:ext uri="{53640926-AAD7-44D8-BBD7-CCE9431645EC}">
              <a14:shadowObscured xmlns:a14="http://schemas.microsoft.com/office/drawing/2010/main" xmlns=""/>
            </a:ext>
          </a:ex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xmlns="" val="0"/>
              </a:ext>
            </a:extLst>
          </a:blip>
          <a:srcRect r="18065" b="8306"/>
          <a:stretch/>
        </p:blipFill>
        <p:spPr bwMode="auto">
          <a:xfrm>
            <a:off x="4889499" y="1244299"/>
            <a:ext cx="3725526" cy="5411509"/>
          </a:xfrm>
          <a:prstGeom prst="rect">
            <a:avLst/>
          </a:prstGeom>
          <a:ln>
            <a:noFill/>
          </a:ln>
          <a:extLst>
            <a:ext uri="{53640926-AAD7-44D8-BBD7-CCE9431645EC}">
              <a14:shadowObscured xmlns:a14="http://schemas.microsoft.com/office/drawing/2010/main" xmlns=""/>
            </a:ext>
          </a:extLst>
        </p:spPr>
      </p:pic>
      <p:sp>
        <p:nvSpPr>
          <p:cNvPr id="6" name="TextBox 5"/>
          <p:cNvSpPr txBox="1"/>
          <p:nvPr/>
        </p:nvSpPr>
        <p:spPr>
          <a:xfrm>
            <a:off x="1765300" y="874967"/>
            <a:ext cx="1151277" cy="400110"/>
          </a:xfrm>
          <a:prstGeom prst="rect">
            <a:avLst/>
          </a:prstGeom>
          <a:noFill/>
        </p:spPr>
        <p:txBody>
          <a:bodyPr wrap="none" rtlCol="0">
            <a:spAutoFit/>
          </a:bodyPr>
          <a:lstStyle/>
          <a:p>
            <a:r>
              <a:rPr lang="en-US" sz="2000" b="1" dirty="0" smtClean="0">
                <a:solidFill>
                  <a:srgbClr val="CCCC00"/>
                </a:solidFill>
              </a:rPr>
              <a:t>MODIS</a:t>
            </a:r>
            <a:endParaRPr lang="en-US" sz="2000" b="1" dirty="0">
              <a:solidFill>
                <a:srgbClr val="CCCC00"/>
              </a:solidFill>
            </a:endParaRPr>
          </a:p>
        </p:txBody>
      </p:sp>
      <p:sp>
        <p:nvSpPr>
          <p:cNvPr id="7" name="TextBox 6"/>
          <p:cNvSpPr txBox="1"/>
          <p:nvPr/>
        </p:nvSpPr>
        <p:spPr>
          <a:xfrm>
            <a:off x="6176623" y="874967"/>
            <a:ext cx="1782860" cy="400110"/>
          </a:xfrm>
          <a:prstGeom prst="rect">
            <a:avLst/>
          </a:prstGeom>
          <a:noFill/>
        </p:spPr>
        <p:txBody>
          <a:bodyPr wrap="none" rtlCol="0">
            <a:spAutoFit/>
          </a:bodyPr>
          <a:lstStyle/>
          <a:p>
            <a:r>
              <a:rPr lang="en-US" sz="2000" b="1" dirty="0" smtClean="0">
                <a:solidFill>
                  <a:srgbClr val="CCCC00"/>
                </a:solidFill>
              </a:rPr>
              <a:t>Downscaled</a:t>
            </a:r>
            <a:endParaRPr lang="en-US" sz="2000" b="1" dirty="0">
              <a:solidFill>
                <a:srgbClr val="CCCC00"/>
              </a:solidFill>
            </a:endParaRPr>
          </a:p>
        </p:txBody>
      </p:sp>
    </p:spTree>
    <p:extLst>
      <p:ext uri="{BB962C8B-B14F-4D97-AF65-F5344CB8AC3E}">
        <p14:creationId xmlns:p14="http://schemas.microsoft.com/office/powerpoint/2010/main" xmlns="" val="30514850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1216" y="595328"/>
            <a:ext cx="3062057" cy="1015663"/>
          </a:xfrm>
          <a:prstGeom prst="rect">
            <a:avLst/>
          </a:prstGeom>
        </p:spPr>
        <p:txBody>
          <a:bodyPr wrap="none">
            <a:spAutoFit/>
          </a:bodyPr>
          <a:lstStyle/>
          <a:p>
            <a:r>
              <a:rPr lang="en-US" sz="2000" dirty="0" err="1" smtClean="0">
                <a:solidFill>
                  <a:schemeClr val="bg1"/>
                </a:solidFill>
              </a:rPr>
              <a:t>Bastiaanssen</a:t>
            </a:r>
            <a:r>
              <a:rPr lang="en-US" sz="2000" dirty="0" smtClean="0">
                <a:solidFill>
                  <a:schemeClr val="bg1"/>
                </a:solidFill>
              </a:rPr>
              <a:t> et al, 2014.</a:t>
            </a:r>
          </a:p>
          <a:p>
            <a:endParaRPr lang="en-US" sz="2000" dirty="0" smtClean="0">
              <a:solidFill>
                <a:schemeClr val="bg1"/>
              </a:solidFill>
            </a:endParaRPr>
          </a:p>
          <a:p>
            <a:endParaRPr lang="en-US" sz="2000" dirty="0">
              <a:solidFill>
                <a:schemeClr val="bg1"/>
              </a:solidFill>
            </a:endParaRPr>
          </a:p>
        </p:txBody>
      </p:sp>
      <p:sp>
        <p:nvSpPr>
          <p:cNvPr id="3" name="Rectangle 2"/>
          <p:cNvSpPr/>
          <p:nvPr/>
        </p:nvSpPr>
        <p:spPr>
          <a:xfrm>
            <a:off x="263479" y="1914884"/>
            <a:ext cx="4014053" cy="1015663"/>
          </a:xfrm>
          <a:prstGeom prst="rect">
            <a:avLst/>
          </a:prstGeom>
        </p:spPr>
        <p:txBody>
          <a:bodyPr wrap="square">
            <a:spAutoFit/>
          </a:bodyPr>
          <a:lstStyle/>
          <a:p>
            <a:r>
              <a:rPr lang="en-US" sz="2000" dirty="0" smtClean="0">
                <a:solidFill>
                  <a:schemeClr val="bg1"/>
                </a:solidFill>
              </a:rPr>
              <a:t>Remote Sensing Special issue:</a:t>
            </a:r>
          </a:p>
          <a:p>
            <a:r>
              <a:rPr lang="en-US" sz="2000" dirty="0" smtClean="0">
                <a:solidFill>
                  <a:schemeClr val="bg1"/>
                </a:solidFill>
              </a:rPr>
              <a:t>Earth Observation for Water Resource Management in Africa</a:t>
            </a:r>
            <a:endParaRPr lang="en-US" sz="2000" dirty="0">
              <a:solidFill>
                <a:schemeClr val="bg1"/>
              </a:solidFill>
            </a:endParaRPr>
          </a:p>
        </p:txBody>
      </p:sp>
      <p:pic>
        <p:nvPicPr>
          <p:cNvPr id="5" name="Picture 4" descr="C:\Users\wim\Downloads\ET_nile paper (1).jpg"/>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4106377" y="356458"/>
            <a:ext cx="4805148" cy="6501542"/>
          </a:xfrm>
          <a:prstGeom prst="rect">
            <a:avLst/>
          </a:prstGeom>
          <a:noFill/>
          <a:ln>
            <a:noFill/>
          </a:ln>
        </p:spPr>
      </p:pic>
      <p:sp>
        <p:nvSpPr>
          <p:cNvPr id="6" name="Rectangle 5"/>
          <p:cNvSpPr/>
          <p:nvPr/>
        </p:nvSpPr>
        <p:spPr>
          <a:xfrm>
            <a:off x="284206" y="3443684"/>
            <a:ext cx="3756453" cy="954107"/>
          </a:xfrm>
          <a:prstGeom prst="rect">
            <a:avLst/>
          </a:prstGeom>
        </p:spPr>
        <p:txBody>
          <a:bodyPr wrap="square">
            <a:spAutoFit/>
          </a:bodyPr>
          <a:lstStyle/>
          <a:p>
            <a:r>
              <a:rPr lang="en-US" sz="1400" i="1" dirty="0" smtClean="0">
                <a:solidFill>
                  <a:schemeClr val="bg1"/>
                </a:solidFill>
              </a:rPr>
              <a:t>Distribution of the annually accumulated actual </a:t>
            </a:r>
            <a:r>
              <a:rPr lang="en-US" sz="1400" i="1" dirty="0" err="1" smtClean="0">
                <a:solidFill>
                  <a:schemeClr val="bg1"/>
                </a:solidFill>
              </a:rPr>
              <a:t>evapotranspiration</a:t>
            </a:r>
            <a:r>
              <a:rPr lang="en-US" sz="1400" i="1" dirty="0" smtClean="0">
                <a:solidFill>
                  <a:schemeClr val="bg1"/>
                </a:solidFill>
              </a:rPr>
              <a:t> across the Nile Basin averaged for the period 2005 to 2010. The pixel size is 1 km</a:t>
            </a:r>
            <a:endParaRPr lang="en-US" sz="1400" dirty="0">
              <a:solidFill>
                <a:schemeClr val="bg1"/>
              </a:solidFill>
            </a:endParaRPr>
          </a:p>
        </p:txBody>
      </p:sp>
      <p:sp>
        <p:nvSpPr>
          <p:cNvPr id="7" name="TextBox 6"/>
          <p:cNvSpPr txBox="1"/>
          <p:nvPr/>
        </p:nvSpPr>
        <p:spPr>
          <a:xfrm>
            <a:off x="5115708" y="271842"/>
            <a:ext cx="2374368" cy="584775"/>
          </a:xfrm>
          <a:prstGeom prst="rect">
            <a:avLst/>
          </a:prstGeom>
          <a:noFill/>
        </p:spPr>
        <p:txBody>
          <a:bodyPr wrap="none" rtlCol="0">
            <a:spAutoFit/>
          </a:bodyPr>
          <a:lstStyle/>
          <a:p>
            <a:r>
              <a:rPr lang="en-US" sz="3200" dirty="0" err="1" smtClean="0"/>
              <a:t>SSEBop</a:t>
            </a:r>
            <a:r>
              <a:rPr lang="en-US" sz="3200" dirty="0" smtClean="0"/>
              <a:t> ET</a:t>
            </a:r>
            <a:endParaRPr lang="en-US" sz="32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381000" y="-128960"/>
            <a:ext cx="8305800" cy="1143000"/>
          </a:xfrm>
        </p:spPr>
        <p:txBody>
          <a:bodyPr/>
          <a:lstStyle/>
          <a:p>
            <a:r>
              <a:rPr lang="en-US" dirty="0" smtClean="0"/>
              <a:t>Conclusion</a:t>
            </a:r>
          </a:p>
        </p:txBody>
      </p:sp>
      <p:sp>
        <p:nvSpPr>
          <p:cNvPr id="50179" name="Rectangle 3"/>
          <p:cNvSpPr>
            <a:spLocks noGrp="1" noChangeArrowheads="1"/>
          </p:cNvSpPr>
          <p:nvPr>
            <p:ph type="body" idx="1"/>
          </p:nvPr>
        </p:nvSpPr>
        <p:spPr>
          <a:xfrm>
            <a:off x="380999" y="773723"/>
            <a:ext cx="8425375" cy="5219114"/>
          </a:xfrm>
        </p:spPr>
        <p:txBody>
          <a:bodyPr/>
          <a:lstStyle/>
          <a:p>
            <a:pPr marL="0" indent="0">
              <a:buNone/>
            </a:pPr>
            <a:r>
              <a:rPr lang="en-US" sz="2000" dirty="0" smtClean="0"/>
              <a:t>Remote sensing and hydrologic modeling can provide globally consistent and locally relevant data and information.</a:t>
            </a:r>
          </a:p>
          <a:p>
            <a:endParaRPr lang="en-US" sz="2000" dirty="0" smtClean="0"/>
          </a:p>
          <a:p>
            <a:r>
              <a:rPr lang="en-US" sz="2000" dirty="0" smtClean="0">
                <a:solidFill>
                  <a:schemeClr val="accent2">
                    <a:lumMod val="60000"/>
                    <a:lumOff val="40000"/>
                  </a:schemeClr>
                </a:solidFill>
              </a:rPr>
              <a:t>1) We can monitor landscape response anomalies every 1 Km</a:t>
            </a:r>
            <a:r>
              <a:rPr lang="en-US" sz="2000" baseline="30000" dirty="0" smtClean="0">
                <a:solidFill>
                  <a:schemeClr val="accent2">
                    <a:lumMod val="60000"/>
                    <a:lumOff val="40000"/>
                  </a:schemeClr>
                </a:solidFill>
              </a:rPr>
              <a:t>2</a:t>
            </a:r>
            <a:r>
              <a:rPr lang="en-US" sz="2000" dirty="0" smtClean="0">
                <a:solidFill>
                  <a:schemeClr val="accent2">
                    <a:lumMod val="60000"/>
                    <a:lumOff val="40000"/>
                  </a:schemeClr>
                </a:solidFill>
              </a:rPr>
              <a:t>, every </a:t>
            </a:r>
            <a:r>
              <a:rPr lang="en-US" sz="2000" dirty="0" err="1" smtClean="0">
                <a:solidFill>
                  <a:schemeClr val="accent2">
                    <a:lumMod val="60000"/>
                    <a:lumOff val="40000"/>
                  </a:schemeClr>
                </a:solidFill>
              </a:rPr>
              <a:t>dekad</a:t>
            </a:r>
            <a:r>
              <a:rPr lang="en-US" sz="2000" dirty="0" smtClean="0">
                <a:solidFill>
                  <a:schemeClr val="accent2">
                    <a:lumMod val="60000"/>
                    <a:lumOff val="40000"/>
                  </a:schemeClr>
                </a:solidFill>
              </a:rPr>
              <a:t>--globally </a:t>
            </a:r>
          </a:p>
          <a:p>
            <a:pPr lvl="2"/>
            <a:r>
              <a:rPr lang="en-US" dirty="0" smtClean="0">
                <a:solidFill>
                  <a:schemeClr val="accent2">
                    <a:lumMod val="60000"/>
                    <a:lumOff val="40000"/>
                  </a:schemeClr>
                </a:solidFill>
              </a:rPr>
              <a:t>for drought  early warning</a:t>
            </a:r>
          </a:p>
          <a:p>
            <a:r>
              <a:rPr lang="en-US" sz="2000" dirty="0" smtClean="0"/>
              <a:t>2</a:t>
            </a:r>
            <a:r>
              <a:rPr lang="en-US" sz="2000" dirty="0" smtClean="0">
                <a:solidFill>
                  <a:srgbClr val="FFFF00"/>
                </a:solidFill>
              </a:rPr>
              <a:t>) We can map and quantify crop water use volumes </a:t>
            </a:r>
          </a:p>
          <a:p>
            <a:pPr lvl="2"/>
            <a:r>
              <a:rPr lang="en-US" dirty="0" smtClean="0">
                <a:solidFill>
                  <a:srgbClr val="FFFF00"/>
                </a:solidFill>
              </a:rPr>
              <a:t>for planning and designing irrigation systems</a:t>
            </a:r>
          </a:p>
          <a:p>
            <a:r>
              <a:rPr lang="en-US" sz="2000" dirty="0" smtClean="0">
                <a:solidFill>
                  <a:srgbClr val="FF0000"/>
                </a:solidFill>
              </a:rPr>
              <a:t>3) We understand  better the relationships between water supply and water use</a:t>
            </a:r>
          </a:p>
          <a:p>
            <a:pPr lvl="2"/>
            <a:r>
              <a:rPr lang="en-US" dirty="0" smtClean="0">
                <a:solidFill>
                  <a:srgbClr val="FF0000"/>
                </a:solidFill>
              </a:rPr>
              <a:t>For improved basin-wide  water management </a:t>
            </a:r>
          </a:p>
          <a:p>
            <a:r>
              <a:rPr lang="en-US" sz="2000" dirty="0" smtClean="0"/>
              <a:t>4) Challenge remains for local decision makers to adopt remote sensing based tools and products for their daily operations.</a:t>
            </a:r>
            <a:r>
              <a:rPr lang="en-US" sz="2000" dirty="0" smtClean="0">
                <a:solidFill>
                  <a:srgbClr val="FF0000"/>
                </a:solidFill>
              </a:rPr>
              <a:t>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Placeholder 4"/>
          <p:cNvSpPr>
            <a:spLocks noGrp="1"/>
          </p:cNvSpPr>
          <p:nvPr>
            <p:ph type="body" idx="1"/>
          </p:nvPr>
        </p:nvSpPr>
        <p:spPr>
          <a:xfrm>
            <a:off x="646113" y="1524000"/>
            <a:ext cx="7772400" cy="1500188"/>
          </a:xfrm>
        </p:spPr>
        <p:txBody>
          <a:bodyPr/>
          <a:lstStyle/>
          <a:p>
            <a:pPr algn="ctr"/>
            <a:r>
              <a:rPr lang="en-US" sz="4000" dirty="0" smtClean="0"/>
              <a:t>Thank you</a:t>
            </a:r>
          </a:p>
        </p:txBody>
      </p:sp>
    </p:spTree>
    <p:extLst>
      <p:ext uri="{BB962C8B-B14F-4D97-AF65-F5344CB8AC3E}">
        <p14:creationId xmlns:p14="http://schemas.microsoft.com/office/powerpoint/2010/main" xmlns="" val="34653612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2006ppt_eta_annual"/>
          <p:cNvPicPr>
            <a:picLocks noChangeAspect="1" noChangeArrowheads="1"/>
          </p:cNvPicPr>
          <p:nvPr/>
        </p:nvPicPr>
        <p:blipFill>
          <a:blip r:embed="rId3" cstate="print"/>
          <a:srcRect/>
          <a:stretch>
            <a:fillRect/>
          </a:stretch>
        </p:blipFill>
        <p:spPr bwMode="auto">
          <a:xfrm>
            <a:off x="3008313" y="1193800"/>
            <a:ext cx="6110287" cy="4678363"/>
          </a:xfrm>
          <a:prstGeom prst="rect">
            <a:avLst/>
          </a:prstGeom>
          <a:noFill/>
          <a:ln w="9525">
            <a:noFill/>
            <a:miter lim="800000"/>
            <a:headEnd/>
            <a:tailEnd/>
          </a:ln>
        </p:spPr>
      </p:pic>
      <p:sp>
        <p:nvSpPr>
          <p:cNvPr id="50179" name="Line 3"/>
          <p:cNvSpPr>
            <a:spLocks noChangeShapeType="1"/>
          </p:cNvSpPr>
          <p:nvPr/>
        </p:nvSpPr>
        <p:spPr bwMode="auto">
          <a:xfrm flipH="1">
            <a:off x="3460750" y="3432175"/>
            <a:ext cx="2868613" cy="1943100"/>
          </a:xfrm>
          <a:prstGeom prst="line">
            <a:avLst/>
          </a:prstGeom>
          <a:noFill/>
          <a:ln w="12700">
            <a:solidFill>
              <a:schemeClr val="tx1"/>
            </a:solidFill>
            <a:round/>
            <a:headEnd/>
            <a:tailEnd type="triangle" w="med" len="med"/>
          </a:ln>
        </p:spPr>
        <p:txBody>
          <a:bodyPr/>
          <a:lstStyle/>
          <a:p>
            <a:endParaRPr lang="en-US"/>
          </a:p>
        </p:txBody>
      </p:sp>
      <p:sp>
        <p:nvSpPr>
          <p:cNvPr id="50180" name="Line 4"/>
          <p:cNvSpPr>
            <a:spLocks noChangeShapeType="1"/>
          </p:cNvSpPr>
          <p:nvPr/>
        </p:nvSpPr>
        <p:spPr bwMode="auto">
          <a:xfrm>
            <a:off x="7018338" y="3741738"/>
            <a:ext cx="14287" cy="1744662"/>
          </a:xfrm>
          <a:prstGeom prst="line">
            <a:avLst/>
          </a:prstGeom>
          <a:noFill/>
          <a:ln w="12700">
            <a:solidFill>
              <a:schemeClr val="tx1"/>
            </a:solidFill>
            <a:round/>
            <a:headEnd/>
            <a:tailEnd type="triangle" w="med" len="med"/>
          </a:ln>
        </p:spPr>
        <p:txBody>
          <a:bodyPr/>
          <a:lstStyle/>
          <a:p>
            <a:endParaRPr lang="en-US"/>
          </a:p>
        </p:txBody>
      </p:sp>
      <p:sp>
        <p:nvSpPr>
          <p:cNvPr id="50181" name="Text Box 5"/>
          <p:cNvSpPr txBox="1">
            <a:spLocks noChangeArrowheads="1"/>
          </p:cNvSpPr>
          <p:nvPr/>
        </p:nvSpPr>
        <p:spPr bwMode="auto">
          <a:xfrm>
            <a:off x="3113088" y="5319713"/>
            <a:ext cx="1441450" cy="396875"/>
          </a:xfrm>
          <a:prstGeom prst="rect">
            <a:avLst/>
          </a:prstGeom>
          <a:noFill/>
          <a:ln w="12700">
            <a:noFill/>
            <a:miter lim="800000"/>
            <a:headEnd/>
            <a:tailEnd/>
          </a:ln>
        </p:spPr>
        <p:txBody>
          <a:bodyPr wrap="none">
            <a:spAutoFit/>
          </a:bodyPr>
          <a:lstStyle/>
          <a:p>
            <a:r>
              <a:rPr lang="en-US" sz="2000">
                <a:solidFill>
                  <a:schemeClr val="hlink"/>
                </a:solidFill>
              </a:rPr>
              <a:t>Withdrawal</a:t>
            </a:r>
          </a:p>
        </p:txBody>
      </p:sp>
      <p:sp>
        <p:nvSpPr>
          <p:cNvPr id="50182" name="Text Box 6"/>
          <p:cNvSpPr txBox="1">
            <a:spLocks noChangeArrowheads="1"/>
          </p:cNvSpPr>
          <p:nvPr/>
        </p:nvSpPr>
        <p:spPr bwMode="auto">
          <a:xfrm>
            <a:off x="6807200" y="5405438"/>
            <a:ext cx="1285875" cy="396875"/>
          </a:xfrm>
          <a:prstGeom prst="rect">
            <a:avLst/>
          </a:prstGeom>
          <a:noFill/>
          <a:ln w="12700">
            <a:noFill/>
            <a:miter lim="800000"/>
            <a:headEnd/>
            <a:tailEnd/>
          </a:ln>
        </p:spPr>
        <p:txBody>
          <a:bodyPr wrap="none">
            <a:spAutoFit/>
          </a:bodyPr>
          <a:lstStyle/>
          <a:p>
            <a:r>
              <a:rPr lang="en-US" sz="2000">
                <a:solidFill>
                  <a:srgbClr val="2908B4"/>
                </a:solidFill>
              </a:rPr>
              <a:t>Recharge</a:t>
            </a:r>
          </a:p>
        </p:txBody>
      </p:sp>
      <p:sp>
        <p:nvSpPr>
          <p:cNvPr id="50183" name="Text Box 8"/>
          <p:cNvSpPr txBox="1">
            <a:spLocks noChangeArrowheads="1"/>
          </p:cNvSpPr>
          <p:nvPr/>
        </p:nvSpPr>
        <p:spPr bwMode="auto">
          <a:xfrm>
            <a:off x="1681163" y="55563"/>
            <a:ext cx="5238750" cy="701675"/>
          </a:xfrm>
          <a:prstGeom prst="rect">
            <a:avLst/>
          </a:prstGeom>
          <a:noFill/>
          <a:ln w="12700">
            <a:noFill/>
            <a:miter lim="800000"/>
            <a:headEnd/>
            <a:tailEnd/>
          </a:ln>
        </p:spPr>
        <p:txBody>
          <a:bodyPr wrap="none">
            <a:spAutoFit/>
          </a:bodyPr>
          <a:lstStyle/>
          <a:p>
            <a:r>
              <a:rPr lang="en-US">
                <a:solidFill>
                  <a:schemeClr val="bg1"/>
                </a:solidFill>
              </a:rPr>
              <a:t>Annual Water Balance</a:t>
            </a:r>
          </a:p>
        </p:txBody>
      </p:sp>
      <p:pic>
        <p:nvPicPr>
          <p:cNvPr id="50184" name="Picture 9" descr="2006ppt_annual"/>
          <p:cNvPicPr>
            <a:picLocks noChangeAspect="1" noChangeArrowheads="1"/>
          </p:cNvPicPr>
          <p:nvPr/>
        </p:nvPicPr>
        <p:blipFill>
          <a:blip r:embed="rId4" cstate="print"/>
          <a:srcRect/>
          <a:stretch>
            <a:fillRect/>
          </a:stretch>
        </p:blipFill>
        <p:spPr bwMode="auto">
          <a:xfrm>
            <a:off x="42863" y="1292225"/>
            <a:ext cx="2903537" cy="2222500"/>
          </a:xfrm>
          <a:prstGeom prst="rect">
            <a:avLst/>
          </a:prstGeom>
          <a:noFill/>
          <a:ln w="9525">
            <a:noFill/>
            <a:miter lim="800000"/>
            <a:headEnd/>
            <a:tailEnd/>
          </a:ln>
        </p:spPr>
      </p:pic>
      <p:pic>
        <p:nvPicPr>
          <p:cNvPr id="50185" name="Picture 10" descr="2006eta_annual"/>
          <p:cNvPicPr>
            <a:picLocks noChangeAspect="1" noChangeArrowheads="1"/>
          </p:cNvPicPr>
          <p:nvPr/>
        </p:nvPicPr>
        <p:blipFill>
          <a:blip r:embed="rId5" cstate="print"/>
          <a:srcRect/>
          <a:stretch>
            <a:fillRect/>
          </a:stretch>
        </p:blipFill>
        <p:spPr bwMode="auto">
          <a:xfrm>
            <a:off x="42863" y="3600450"/>
            <a:ext cx="2913062" cy="2228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FY 14 Update</a:t>
            </a:r>
            <a:endParaRPr lang="en-US" dirty="0"/>
          </a:p>
        </p:txBody>
      </p:sp>
      <p:sp>
        <p:nvSpPr>
          <p:cNvPr id="3" name="Content Placeholder 2"/>
          <p:cNvSpPr>
            <a:spLocks noGrp="1"/>
          </p:cNvSpPr>
          <p:nvPr>
            <p:ph idx="1"/>
          </p:nvPr>
        </p:nvSpPr>
        <p:spPr/>
        <p:txBody>
          <a:bodyPr/>
          <a:lstStyle/>
          <a:p>
            <a:r>
              <a:rPr lang="en-US" sz="2400" dirty="0" smtClean="0"/>
              <a:t>1. MODIS-based </a:t>
            </a:r>
            <a:r>
              <a:rPr lang="en-US" sz="2400" dirty="0" smtClean="0"/>
              <a:t>2013 CONUS </a:t>
            </a:r>
            <a:r>
              <a:rPr lang="en-US" sz="2400" dirty="0" smtClean="0"/>
              <a:t>ET completed and updated at the USGS Geo Portal</a:t>
            </a:r>
          </a:p>
          <a:p>
            <a:pPr lvl="1"/>
            <a:r>
              <a:rPr lang="en-US" sz="2200" dirty="0" smtClean="0"/>
              <a:t>-Global ET implemented, leveraging Water Census effort </a:t>
            </a:r>
          </a:p>
          <a:p>
            <a:pPr lvl="1"/>
            <a:endParaRPr lang="en-US" dirty="0" smtClean="0"/>
          </a:p>
          <a:p>
            <a:r>
              <a:rPr lang="en-US" sz="2400" dirty="0" smtClean="0"/>
              <a:t>2. CRB 2013 ET completed using </a:t>
            </a:r>
            <a:r>
              <a:rPr lang="en-US" sz="2400" dirty="0" err="1" smtClean="0"/>
              <a:t>Landsat</a:t>
            </a:r>
            <a:r>
              <a:rPr lang="en-US" sz="2400" dirty="0" smtClean="0"/>
              <a:t> 8</a:t>
            </a:r>
          </a:p>
          <a:p>
            <a:pPr lvl="1"/>
            <a:r>
              <a:rPr lang="en-US" sz="2200" dirty="0" smtClean="0"/>
              <a:t>528 </a:t>
            </a:r>
            <a:r>
              <a:rPr lang="en-US" sz="2200" dirty="0" err="1" smtClean="0"/>
              <a:t>Landsat</a:t>
            </a:r>
            <a:r>
              <a:rPr lang="en-US" sz="2200" dirty="0" smtClean="0"/>
              <a:t> Images processed</a:t>
            </a:r>
          </a:p>
          <a:p>
            <a:pPr lvl="1"/>
            <a:endParaRPr lang="en-US" dirty="0" smtClean="0"/>
          </a:p>
          <a:p>
            <a:r>
              <a:rPr lang="en-US" sz="2400" dirty="0" smtClean="0"/>
              <a:t>3. Delaware River Basin ET completed for 2005 in addition to 2010 (last year) ~ 50 images</a:t>
            </a:r>
            <a:endParaRPr lang="en-US" sz="2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FY 14 Update, Cont’d</a:t>
            </a:r>
            <a:endParaRPr lang="en-US" dirty="0"/>
          </a:p>
        </p:txBody>
      </p:sp>
      <p:sp>
        <p:nvSpPr>
          <p:cNvPr id="3" name="Content Placeholder 2"/>
          <p:cNvSpPr>
            <a:spLocks noGrp="1"/>
          </p:cNvSpPr>
          <p:nvPr>
            <p:ph idx="1"/>
          </p:nvPr>
        </p:nvSpPr>
        <p:spPr/>
        <p:txBody>
          <a:bodyPr/>
          <a:lstStyle/>
          <a:p>
            <a:r>
              <a:rPr lang="en-US" sz="2400" dirty="0" smtClean="0"/>
              <a:t>4. Progress made in ET source partitioning: rainfall </a:t>
            </a:r>
            <a:r>
              <a:rPr lang="en-US" sz="2400" dirty="0" err="1" smtClean="0"/>
              <a:t>vs</a:t>
            </a:r>
            <a:r>
              <a:rPr lang="en-US" sz="2400" dirty="0" smtClean="0"/>
              <a:t> non-rainfall (Irrigation, GW sources)</a:t>
            </a:r>
          </a:p>
          <a:p>
            <a:endParaRPr lang="en-US" sz="2400" dirty="0" smtClean="0"/>
          </a:p>
          <a:p>
            <a:r>
              <a:rPr lang="en-US" sz="2400" dirty="0" smtClean="0"/>
              <a:t>5. Palo Verdi Irrigation ET and Walnut Gulch ET participation, part of the USGS/USU guideline and specifications study</a:t>
            </a:r>
          </a:p>
          <a:p>
            <a:endParaRPr lang="en-US" sz="2400" dirty="0" smtClean="0"/>
          </a:p>
          <a:p>
            <a:r>
              <a:rPr lang="en-US" sz="2400" dirty="0" smtClean="0"/>
              <a:t>6. Two papers published with Remote Sensing:</a:t>
            </a:r>
          </a:p>
          <a:p>
            <a:pPr lvl="1">
              <a:buNone/>
            </a:pPr>
            <a:r>
              <a:rPr lang="en-US" dirty="0" smtClean="0"/>
              <a:t>i) CRB 2010 ET; first ever CRB-wide ET</a:t>
            </a:r>
          </a:p>
          <a:p>
            <a:pPr lvl="1">
              <a:buNone/>
            </a:pPr>
            <a:r>
              <a:rPr lang="en-US" dirty="0" smtClean="0"/>
              <a:t>ii) Merging of MODIS and </a:t>
            </a:r>
            <a:r>
              <a:rPr lang="en-US" dirty="0" err="1" smtClean="0"/>
              <a:t>Landsat</a:t>
            </a:r>
            <a:r>
              <a:rPr lang="en-US" dirty="0" smtClean="0"/>
              <a:t> to create monthly ET at </a:t>
            </a:r>
            <a:r>
              <a:rPr lang="en-US" dirty="0" err="1" smtClean="0"/>
              <a:t>Landsat</a:t>
            </a:r>
            <a:r>
              <a:rPr lang="en-US" dirty="0" smtClean="0"/>
              <a:t> Scale</a:t>
            </a:r>
          </a:p>
          <a:p>
            <a:pPr lvl="1"/>
            <a:endParaRPr lang="en-US"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848" y="1395984"/>
            <a:ext cx="8305800" cy="3816096"/>
          </a:xfrm>
        </p:spPr>
        <p:txBody>
          <a:bodyPr/>
          <a:lstStyle/>
          <a:p>
            <a:r>
              <a:rPr lang="en-US" dirty="0" smtClean="0">
                <a:solidFill>
                  <a:srgbClr val="FF0000"/>
                </a:solidFill>
              </a:rPr>
              <a:t>2013</a:t>
            </a:r>
            <a:r>
              <a:rPr lang="en-US" dirty="0" smtClean="0"/>
              <a:t> ET Data on USGS Geo Portal</a:t>
            </a:r>
            <a:br>
              <a:rPr lang="en-US" dirty="0" smtClean="0"/>
            </a:br>
            <a:r>
              <a:rPr lang="en-US" dirty="0" smtClean="0"/>
              <a:t/>
            </a:r>
            <a:br>
              <a:rPr lang="en-US" dirty="0" smtClean="0"/>
            </a:br>
            <a:r>
              <a:rPr lang="en-US" dirty="0" smtClean="0"/>
              <a:t>http://cida.usgs.gov/climate/gdp/</a:t>
            </a:r>
            <a:br>
              <a:rPr lang="en-US" dirty="0" smtClean="0"/>
            </a:br>
            <a:r>
              <a:rPr lang="en-US" dirty="0" smtClean="0"/>
              <a:t>(Center for Integrated Data Analytics)</a:t>
            </a:r>
            <a:br>
              <a:rPr lang="en-US" dirty="0" smtClean="0"/>
            </a:br>
            <a:r>
              <a:rPr lang="en-US" dirty="0" smtClean="0"/>
              <a:t/>
            </a:r>
            <a:br>
              <a:rPr lang="en-US" dirty="0" smtClean="0"/>
            </a:br>
            <a:r>
              <a:rPr lang="en-US" dirty="0" smtClean="0"/>
              <a:t>Monthly and yearly grids: 2000-2013</a:t>
            </a:r>
            <a:br>
              <a:rPr lang="en-US" dirty="0" smtClean="0"/>
            </a:b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17705" b="16349"/>
          <a:stretch/>
        </p:blipFill>
        <p:spPr bwMode="auto">
          <a:xfrm>
            <a:off x="806003" y="1499616"/>
            <a:ext cx="6781800" cy="42150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xmlns="" val="626625425"/>
      </p:ext>
    </p:extLst>
  </p:cSld>
  <p:clrMapOvr>
    <a:masterClrMapping/>
  </p:clrMapOvr>
  <p:timing>
    <p:tnLst>
      <p:par>
        <p:cTn id="1" dur="indefinite" restart="never" nodeType="tmRoot"/>
      </p:par>
    </p:tnLst>
  </p:timing>
</p:sld>
</file>

<file path=ppt/theme/theme1.xml><?xml version="1.0" encoding="utf-8"?>
<a:theme xmlns:a="http://schemas.openxmlformats.org/drawingml/2006/main" name="geography templat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geography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40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geography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eography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eography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eography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eography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eography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eography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geography template</Template>
  <TotalTime>20869</TotalTime>
  <Pages>4</Pages>
  <Words>858</Words>
  <Application>Microsoft Office PowerPoint</Application>
  <PresentationFormat>On-screen Show (4:3)</PresentationFormat>
  <Paragraphs>180</Paragraphs>
  <Slides>48</Slides>
  <Notes>7</Notes>
  <HiddenSlides>1</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geography template</vt:lpstr>
      <vt:lpstr> Remote Sensing Evapotranspiration Modeling for USGS Water Census</vt:lpstr>
      <vt:lpstr>Team and Contributors </vt:lpstr>
      <vt:lpstr>Why ET?</vt:lpstr>
      <vt:lpstr>Remote Sensing ET Research and Application  Funded by:   USGS Groundwater Program  -Columbia Plateau/Central Valley/High Plains   WaterSMART/USGS Water Census   - CONUS water use   USAID FEWS NET    -for international applications </vt:lpstr>
      <vt:lpstr>Slide 5</vt:lpstr>
      <vt:lpstr>FY 14 Update</vt:lpstr>
      <vt:lpstr>FY 14 Update, Cont’d</vt:lpstr>
      <vt:lpstr>2013 ET Data on USGS Geo Portal  http://cida.usgs.gov/climate/gdp/ (Center for Integrated Data Analytics)  Monthly and yearly grids: 2000-2013 </vt:lpstr>
      <vt:lpstr>Slide 9</vt:lpstr>
      <vt:lpstr>Data summaries are available for analysis</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How can we identify ET sources?</vt:lpstr>
      <vt:lpstr>Partitioning ET sources (rain vs. non-rain)  Significance</vt:lpstr>
      <vt:lpstr>Slide 42</vt:lpstr>
      <vt:lpstr>Slide 43</vt:lpstr>
      <vt:lpstr>Papers published and networking</vt:lpstr>
      <vt:lpstr>Monthly AET Map of the CRB for 2010</vt:lpstr>
      <vt:lpstr>Slide 46</vt:lpstr>
      <vt:lpstr>Conclusion</vt:lpstr>
      <vt:lpstr>Slide 48</vt:lpstr>
    </vt:vector>
  </TitlesOfParts>
  <Company>USGS/EROS Data Center</Company>
  <LinksUpToDate>false</LinksUpToDate>
  <SharedDoc>false</SharedDoc>
  <HyperlinkBase>http://www.usgs.gov/visual-id/specs/slides/slide.html</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subject>Presentation format with USGS Visual Identity</dc:subject>
  <dc:creator>Jan Nelson</dc:creator>
  <dc:description>Updated to incorporate revised Visual Identity (VID)System guidelines on fonts.  An exception to using the VID fonts is allowed for presentation materials.   The font Arial should be substituted for the VID fonts Univers Condensed Bold and Times Roman</dc:description>
  <cp:lastModifiedBy>Gabriel Senay</cp:lastModifiedBy>
  <cp:revision>795</cp:revision>
  <cp:lastPrinted>1998-03-23T17:09:44Z</cp:lastPrinted>
  <dcterms:created xsi:type="dcterms:W3CDTF">2006-01-13T02:54:25Z</dcterms:created>
  <dcterms:modified xsi:type="dcterms:W3CDTF">2014-10-28T15:41:16Z</dcterms:modified>
</cp:coreProperties>
</file>