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3"/>
  </p:notesMasterIdLst>
  <p:handoutMasterIdLst>
    <p:handoutMasterId r:id="rId24"/>
  </p:handoutMasterIdLst>
  <p:sldIdLst>
    <p:sldId id="296" r:id="rId2"/>
    <p:sldId id="371" r:id="rId3"/>
    <p:sldId id="346" r:id="rId4"/>
    <p:sldId id="347" r:id="rId5"/>
    <p:sldId id="353" r:id="rId6"/>
    <p:sldId id="354" r:id="rId7"/>
    <p:sldId id="363" r:id="rId8"/>
    <p:sldId id="357" r:id="rId9"/>
    <p:sldId id="368" r:id="rId10"/>
    <p:sldId id="348" r:id="rId11"/>
    <p:sldId id="361" r:id="rId12"/>
    <p:sldId id="362" r:id="rId13"/>
    <p:sldId id="365" r:id="rId14"/>
    <p:sldId id="350" r:id="rId15"/>
    <p:sldId id="366" r:id="rId16"/>
    <p:sldId id="355" r:id="rId17"/>
    <p:sldId id="358" r:id="rId18"/>
    <p:sldId id="367" r:id="rId19"/>
    <p:sldId id="359" r:id="rId20"/>
    <p:sldId id="360" r:id="rId21"/>
    <p:sldId id="369" r:id="rId2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180F9B"/>
    <a:srgbClr val="007B71"/>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5" autoAdjust="0"/>
    <p:restoredTop sz="97374" autoAdjust="0"/>
  </p:normalViewPr>
  <p:slideViewPr>
    <p:cSldViewPr>
      <p:cViewPr>
        <p:scale>
          <a:sx n="90" d="100"/>
          <a:sy n="90" d="100"/>
        </p:scale>
        <p:origin x="-2232" y="-624"/>
      </p:cViewPr>
      <p:guideLst>
        <p:guide orient="horz" pos="4032"/>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7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847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6" y="4416510"/>
            <a:ext cx="5143309" cy="418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5" tIns="45402" rIns="92425" bIns="454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1100" y="696913"/>
            <a:ext cx="4649788" cy="34861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23582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33546" y="4416510"/>
            <a:ext cx="5143309" cy="418322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pPr lvl="0"/>
            <a:r>
              <a:rPr lang="en-US" altLang="en-US" noProof="0" smtClean="0"/>
              <a:t>Click to edit Master title style</a:t>
            </a:r>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64868" name="Rectangle 4"/>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charset="0"/>
              </a:defRPr>
            </a:lvl1pPr>
            <a:lvl2pPr marL="442913" defTabSz="885825">
              <a:defRPr sz="2400">
                <a:solidFill>
                  <a:schemeClr val="tx1"/>
                </a:solidFill>
                <a:latin typeface="Times New Roman" charset="0"/>
              </a:defRPr>
            </a:lvl2pPr>
            <a:lvl3pPr marL="885825" defTabSz="885825">
              <a:defRPr sz="2400">
                <a:solidFill>
                  <a:schemeClr val="tx1"/>
                </a:solidFill>
                <a:latin typeface="Times New Roman" charset="0"/>
              </a:defRPr>
            </a:lvl3pPr>
            <a:lvl4pPr marL="1327150" defTabSz="885825">
              <a:defRPr sz="2400">
                <a:solidFill>
                  <a:schemeClr val="tx1"/>
                </a:solidFill>
                <a:latin typeface="Times New Roman" charset="0"/>
              </a:defRPr>
            </a:lvl4pPr>
            <a:lvl5pPr marL="1770063" defTabSz="885825">
              <a:defRPr sz="2400">
                <a:solidFill>
                  <a:schemeClr val="tx1"/>
                </a:solidFill>
                <a:latin typeface="Times New Roman" charset="0"/>
              </a:defRPr>
            </a:lvl5pPr>
            <a:lvl6pPr marL="2227263" defTabSz="885825" eaLnBrk="0" fontAlgn="base" hangingPunct="0">
              <a:spcBef>
                <a:spcPct val="0"/>
              </a:spcBef>
              <a:spcAft>
                <a:spcPct val="0"/>
              </a:spcAft>
              <a:defRPr sz="2400">
                <a:solidFill>
                  <a:schemeClr val="tx1"/>
                </a:solidFill>
                <a:latin typeface="Times New Roman" charset="0"/>
              </a:defRPr>
            </a:lvl6pPr>
            <a:lvl7pPr marL="2684463" defTabSz="885825" eaLnBrk="0" fontAlgn="base" hangingPunct="0">
              <a:spcBef>
                <a:spcPct val="0"/>
              </a:spcBef>
              <a:spcAft>
                <a:spcPct val="0"/>
              </a:spcAft>
              <a:defRPr sz="2400">
                <a:solidFill>
                  <a:schemeClr val="tx1"/>
                </a:solidFill>
                <a:latin typeface="Times New Roman" charset="0"/>
              </a:defRPr>
            </a:lvl7pPr>
            <a:lvl8pPr marL="3141663" defTabSz="885825" eaLnBrk="0" fontAlgn="base" hangingPunct="0">
              <a:spcBef>
                <a:spcPct val="0"/>
              </a:spcBef>
              <a:spcAft>
                <a:spcPct val="0"/>
              </a:spcAft>
              <a:defRPr sz="2400">
                <a:solidFill>
                  <a:schemeClr val="tx1"/>
                </a:solidFill>
                <a:latin typeface="Times New Roman" charset="0"/>
              </a:defRPr>
            </a:lvl8pPr>
            <a:lvl9pPr marL="3598863" defTabSz="885825" eaLnBrk="0" fontAlgn="base" hangingPunct="0">
              <a:spcBef>
                <a:spcPct val="0"/>
              </a:spcBef>
              <a:spcAft>
                <a:spcPct val="0"/>
              </a:spcAft>
              <a:defRPr sz="2400">
                <a:solidFill>
                  <a:schemeClr val="tx1"/>
                </a:solidFill>
                <a:latin typeface="Times New Roman" charset="0"/>
              </a:defRPr>
            </a:lvl9pPr>
          </a:lstStyle>
          <a:p>
            <a:r>
              <a:rPr lang="en-US" altLang="en-US" sz="1000" b="1">
                <a:solidFill>
                  <a:schemeClr val="bg1"/>
                </a:solidFill>
                <a:latin typeface="Arial" charset="0"/>
              </a:rPr>
              <a:t>U.S. Department of the Interior</a:t>
            </a:r>
          </a:p>
          <a:p>
            <a:r>
              <a:rPr lang="en-US" altLang="en-US" sz="1000" b="1">
                <a:solidFill>
                  <a:schemeClr val="bg1"/>
                </a:solidFill>
                <a:latin typeface="Arial" charset="0"/>
              </a:rPr>
              <a:t>U.S. Geological Survey</a:t>
            </a:r>
          </a:p>
        </p:txBody>
      </p:sp>
      <p:pic>
        <p:nvPicPr>
          <p:cNvPr id="164869" name="Picture 5"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18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832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2925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0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92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130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81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297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342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A48B">
                <a:gamma/>
                <a:shade val="46275"/>
                <a:invGamma/>
              </a:srgbClr>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5" descr="D:\Vugraph Info\Vugraph Templates\Templates-NEW-NMP and Bureau\ident-small_4_onscreen_png.png"/>
          <p:cNvPicPr>
            <a:picLocks noChangeAspect="1" noChangeArrowheads="1"/>
          </p:cNvPicPr>
          <p:nvPr userDrawn="1"/>
        </p:nvPicPr>
        <p:blipFill>
          <a:blip r:embed="rId13" cstate="print">
            <a:lum bright="100000"/>
            <a:extLst>
              <a:ext uri="{28A0092B-C50C-407E-A947-70E740481C1C}">
                <a14:useLocalDpi xmlns:a14="http://schemas.microsoft.com/office/drawing/2010/main" val="0"/>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userDrawn="1"/>
        </p:nvSpPr>
        <p:spPr bwMode="auto">
          <a:xfrm>
            <a:off x="457200" y="13716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Line 7"/>
          <p:cNvSpPr>
            <a:spLocks noChangeShapeType="1"/>
          </p:cNvSpPr>
          <p:nvPr userDrawn="1"/>
        </p:nvSpPr>
        <p:spPr bwMode="auto">
          <a:xfrm>
            <a:off x="457200" y="58674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type="ctrTitle"/>
          </p:nvPr>
        </p:nvSpPr>
        <p:spPr>
          <a:xfrm>
            <a:off x="228600" y="1600200"/>
            <a:ext cx="8305800" cy="1143000"/>
          </a:xfrm>
        </p:spPr>
        <p:txBody>
          <a:bodyPr/>
          <a:lstStyle/>
          <a:p>
            <a:r>
              <a:rPr lang="en-US" sz="2800" dirty="0" smtClean="0"/>
              <a:t/>
            </a:r>
            <a:br>
              <a:rPr lang="en-US" sz="2800" dirty="0" smtClean="0"/>
            </a:br>
            <a:r>
              <a:rPr lang="en-US" sz="2800" dirty="0"/>
              <a:t/>
            </a:r>
            <a:br>
              <a:rPr lang="en-US" sz="2800" dirty="0"/>
            </a:br>
            <a:r>
              <a:rPr lang="en-US" sz="3200" i="1" dirty="0"/>
              <a:t>Water Availability and Use to Meet Competing Societal and Ecological Needs in Southeastern Atlantic Coastal Basins of the Carolinas</a:t>
            </a:r>
            <a:endParaRPr lang="en-US" altLang="en-US" sz="3200" i="1" dirty="0"/>
          </a:p>
        </p:txBody>
      </p:sp>
      <p:sp>
        <p:nvSpPr>
          <p:cNvPr id="69640" name="Rectangle 8"/>
          <p:cNvSpPr>
            <a:spLocks noGrp="1" noChangeArrowheads="1"/>
          </p:cNvSpPr>
          <p:nvPr>
            <p:ph type="subTitle" idx="1"/>
          </p:nvPr>
        </p:nvSpPr>
        <p:spPr>
          <a:xfrm>
            <a:off x="381000" y="3657600"/>
            <a:ext cx="8305800" cy="1752600"/>
          </a:xfrm>
        </p:spPr>
        <p:txBody>
          <a:bodyPr/>
          <a:lstStyle/>
          <a:p>
            <a:endParaRPr lang="en-US" altLang="en-US" sz="2000" dirty="0" smtClean="0"/>
          </a:p>
          <a:p>
            <a:r>
              <a:rPr lang="en-US" altLang="en-US" sz="2000" dirty="0" smtClean="0"/>
              <a:t>US Geological Survey</a:t>
            </a:r>
          </a:p>
          <a:p>
            <a:r>
              <a:rPr lang="en-US" altLang="en-US" sz="2000" dirty="0" smtClean="0"/>
              <a:t>South Atlantic Water Science Center</a:t>
            </a:r>
          </a:p>
          <a:p>
            <a:endParaRPr lang="en-US" alt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7" y="1066797"/>
            <a:ext cx="8638953"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381000" y="0"/>
            <a:ext cx="8305800" cy="990600"/>
          </a:xfrm>
          <a:prstGeom prst="rect">
            <a:avLst/>
          </a:prstGeom>
          <a:noFill/>
          <a:ln/>
        </p:spPr>
        <p:txBody>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pPr algn="ctr"/>
            <a:r>
              <a:rPr lang="en-US" altLang="en-US" sz="3200" kern="0" dirty="0" smtClean="0"/>
              <a:t>Conceptual design of model integration and decision support systems</a:t>
            </a:r>
            <a:endParaRPr lang="en-US" altLang="en-US" sz="3200" kern="0" dirty="0"/>
          </a:p>
        </p:txBody>
      </p:sp>
    </p:spTree>
    <p:extLst>
      <p:ext uri="{BB962C8B-B14F-4D97-AF65-F5344CB8AC3E}">
        <p14:creationId xmlns:p14="http://schemas.microsoft.com/office/powerpoint/2010/main" val="2947694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Groundwater Models and Decision Support System</a:t>
            </a:r>
            <a:endParaRPr lang="en-US" altLang="en-US" dirty="0"/>
          </a:p>
        </p:txBody>
      </p:sp>
      <p:sp>
        <p:nvSpPr>
          <p:cNvPr id="71683" name="Rectangle 3"/>
          <p:cNvSpPr>
            <a:spLocks noGrp="1" noChangeArrowheads="1"/>
          </p:cNvSpPr>
          <p:nvPr>
            <p:ph type="body" idx="1"/>
          </p:nvPr>
        </p:nvSpPr>
        <p:spPr>
          <a:xfrm>
            <a:off x="147084" y="1295400"/>
            <a:ext cx="8534400" cy="4413250"/>
          </a:xfrm>
          <a:noFill/>
          <a:ln/>
        </p:spPr>
        <p:txBody>
          <a:bodyPr/>
          <a:lstStyle/>
          <a:p>
            <a:pPr>
              <a:buFont typeface="+mj-lt"/>
              <a:buAutoNum type="arabicPeriod"/>
            </a:pPr>
            <a:endParaRPr lang="en-US" altLang="en-US" sz="800" dirty="0" smtClean="0"/>
          </a:p>
          <a:p>
            <a:pPr marL="514350" indent="-514350">
              <a:buSzPct val="100000"/>
              <a:buFont typeface="+mj-lt"/>
              <a:buAutoNum type="arabicPeriod"/>
            </a:pPr>
            <a:r>
              <a:rPr lang="en-US" altLang="en-US" sz="1800" dirty="0" smtClean="0"/>
              <a:t>Existing Coastal Plain groundwater model will be modified to include FAS specific data through 2014 and simulate groundwater-surface-water interactions.</a:t>
            </a:r>
          </a:p>
          <a:p>
            <a:pPr marL="514350" indent="-514350">
              <a:buFont typeface="+mj-lt"/>
              <a:buAutoNum type="arabicPeriod"/>
            </a:pPr>
            <a:endParaRPr lang="en-US" alt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84" y="3276600"/>
            <a:ext cx="2693103" cy="3471530"/>
          </a:xfrm>
          <a:prstGeom prst="rect">
            <a:avLst/>
          </a:prstGeom>
        </p:spPr>
      </p:pic>
      <p:pic>
        <p:nvPicPr>
          <p:cNvPr id="6" name="Picture 2" descr="C:\Users\jlandmey\Documents\Aiken groundwater\model schemat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79558"/>
            <a:ext cx="3888138" cy="2399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2438400"/>
            <a:ext cx="3222456" cy="304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9561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Groundwater Models and Decision Support System</a:t>
            </a:r>
            <a:endParaRPr lang="en-US" altLang="en-US" dirty="0"/>
          </a:p>
        </p:txBody>
      </p:sp>
      <p:sp>
        <p:nvSpPr>
          <p:cNvPr id="71683" name="Rectangle 3"/>
          <p:cNvSpPr>
            <a:spLocks noGrp="1" noChangeArrowheads="1"/>
          </p:cNvSpPr>
          <p:nvPr>
            <p:ph type="body" idx="1"/>
          </p:nvPr>
        </p:nvSpPr>
        <p:spPr>
          <a:xfrm>
            <a:off x="228600" y="1447800"/>
            <a:ext cx="8534400" cy="4413250"/>
          </a:xfrm>
          <a:noFill/>
          <a:ln/>
        </p:spPr>
        <p:txBody>
          <a:bodyPr/>
          <a:lstStyle/>
          <a:p>
            <a:pPr>
              <a:buFont typeface="+mj-lt"/>
              <a:buAutoNum type="arabicPeriod"/>
            </a:pPr>
            <a:endParaRPr lang="en-US" altLang="en-US" sz="800" dirty="0" smtClean="0"/>
          </a:p>
          <a:p>
            <a:pPr marL="514350" indent="-514350">
              <a:buSzPct val="100000"/>
              <a:buFont typeface="+mj-lt"/>
              <a:buAutoNum type="arabicPeriod" startAt="2"/>
            </a:pPr>
            <a:r>
              <a:rPr lang="en-US" altLang="en-US" sz="2000" dirty="0" smtClean="0"/>
              <a:t>The new FAS model will be converted to a SEAWAT (salt-water intrusion) model for two localized population centers.</a:t>
            </a:r>
          </a:p>
          <a:p>
            <a:pPr marL="514350" indent="-514350">
              <a:buSzPct val="100000"/>
              <a:buFont typeface="+mj-lt"/>
              <a:buAutoNum type="arabicPeriod" startAt="2"/>
            </a:pPr>
            <a:endParaRPr lang="en-US" altLang="en-US" sz="600" dirty="0" smtClean="0"/>
          </a:p>
          <a:p>
            <a:pPr marL="514350" indent="-514350">
              <a:buSzPct val="100000"/>
              <a:buFont typeface="+mj-lt"/>
              <a:buAutoNum type="arabicPeriod" startAt="2"/>
            </a:pPr>
            <a:r>
              <a:rPr lang="en-US" altLang="en-US" sz="2000" dirty="0" smtClean="0"/>
              <a:t>The groundwater flow/variable-density models </a:t>
            </a:r>
            <a:r>
              <a:rPr lang="en-US" altLang="en-US" sz="2000" dirty="0"/>
              <a:t>and associated DSS will be used </a:t>
            </a:r>
            <a:r>
              <a:rPr lang="en-US" altLang="en-US" sz="2000" dirty="0" smtClean="0"/>
              <a:t>to:</a:t>
            </a:r>
            <a:r>
              <a:rPr lang="en-US" altLang="en-US" sz="1800" dirty="0" smtClean="0"/>
              <a:t> </a:t>
            </a:r>
          </a:p>
          <a:p>
            <a:pPr marL="914400" lvl="1" indent="-514350"/>
            <a:r>
              <a:rPr lang="en-US" altLang="en-US" sz="1800" dirty="0" smtClean="0"/>
              <a:t>Simulate </a:t>
            </a:r>
            <a:r>
              <a:rPr lang="en-US" altLang="en-US" sz="1800" dirty="0"/>
              <a:t>results of historic and future stresses on the groundwater system in the coastal </a:t>
            </a:r>
            <a:r>
              <a:rPr lang="en-US" altLang="en-US" sz="1800" dirty="0" smtClean="0"/>
              <a:t>areas; </a:t>
            </a:r>
          </a:p>
          <a:p>
            <a:pPr marL="914400" lvl="1" indent="-514350"/>
            <a:r>
              <a:rPr lang="en-US" altLang="en-US" sz="1800" dirty="0" smtClean="0"/>
              <a:t>Simulate </a:t>
            </a:r>
            <a:r>
              <a:rPr lang="en-US" altLang="en-US" sz="1800" dirty="0"/>
              <a:t>and evaluate impacts of ET and various water-use scenarios in the study area on groundwater surface-water </a:t>
            </a:r>
            <a:r>
              <a:rPr lang="en-US" altLang="en-US" sz="1800" dirty="0" smtClean="0"/>
              <a:t>interactions; </a:t>
            </a:r>
            <a:r>
              <a:rPr lang="en-US" altLang="en-US" sz="1800" dirty="0"/>
              <a:t>and </a:t>
            </a:r>
            <a:endParaRPr lang="en-US" altLang="en-US" sz="1800" dirty="0" smtClean="0"/>
          </a:p>
          <a:p>
            <a:pPr marL="914400" lvl="1" indent="-514350"/>
            <a:r>
              <a:rPr lang="en-US" altLang="en-US" sz="1800" dirty="0" smtClean="0"/>
              <a:t>Determine </a:t>
            </a:r>
            <a:r>
              <a:rPr lang="en-US" altLang="en-US" sz="1800" dirty="0"/>
              <a:t>potential susceptibility of the aquifers to lateral saltwater encroachment and upward leakage of brackish, deep groundwater as a result of over-pumping shallower aquifers and sea-level rise.</a:t>
            </a:r>
            <a:endParaRPr lang="en-US" altLang="en-US" sz="1800" dirty="0" smtClean="0"/>
          </a:p>
          <a:p>
            <a:pPr marL="514350" indent="-514350">
              <a:buFont typeface="+mj-lt"/>
              <a:buAutoNum type="arabicPeriod" startAt="2"/>
            </a:pPr>
            <a:endParaRPr lang="en-US" altLang="en-US" sz="2400" dirty="0" smtClean="0"/>
          </a:p>
        </p:txBody>
      </p:sp>
    </p:spTree>
    <p:extLst>
      <p:ext uri="{BB962C8B-B14F-4D97-AF65-F5344CB8AC3E}">
        <p14:creationId xmlns:p14="http://schemas.microsoft.com/office/powerpoint/2010/main" val="36283176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Surface-water/Water-quality Models and Decision Support System</a:t>
            </a:r>
            <a:endParaRPr lang="en-US" altLang="en-US" dirty="0"/>
          </a:p>
        </p:txBody>
      </p:sp>
      <p:sp>
        <p:nvSpPr>
          <p:cNvPr id="71683" name="Rectangle 3"/>
          <p:cNvSpPr>
            <a:spLocks noGrp="1" noChangeArrowheads="1"/>
          </p:cNvSpPr>
          <p:nvPr>
            <p:ph type="body" idx="1"/>
          </p:nvPr>
        </p:nvSpPr>
        <p:spPr>
          <a:xfrm>
            <a:off x="147084" y="1295400"/>
            <a:ext cx="8534400" cy="4413250"/>
          </a:xfrm>
          <a:noFill/>
          <a:ln/>
        </p:spPr>
        <p:txBody>
          <a:bodyPr/>
          <a:lstStyle/>
          <a:p>
            <a:pPr>
              <a:buFont typeface="+mj-lt"/>
              <a:buAutoNum type="arabicPeriod"/>
            </a:pPr>
            <a:endParaRPr lang="en-US" altLang="en-US" sz="800" dirty="0" smtClean="0"/>
          </a:p>
          <a:p>
            <a:pPr marL="514350" indent="-514350">
              <a:buSzPct val="100000"/>
              <a:buFont typeface="+mj-lt"/>
              <a:buAutoNum type="arabicPeriod"/>
            </a:pPr>
            <a:r>
              <a:rPr lang="en-US" altLang="en-US" sz="1800" dirty="0"/>
              <a:t>The PRISM2-DSS (</a:t>
            </a:r>
            <a:r>
              <a:rPr lang="en-US" altLang="en-US" sz="1800" dirty="0" err="1"/>
              <a:t>Conrads</a:t>
            </a:r>
            <a:r>
              <a:rPr lang="en-US" altLang="en-US" sz="1800" dirty="0"/>
              <a:t> and others, 2013) will be enhanced </a:t>
            </a:r>
            <a:r>
              <a:rPr lang="en-US" altLang="en-US" sz="1800" dirty="0" smtClean="0"/>
              <a:t>by:</a:t>
            </a:r>
          </a:p>
          <a:p>
            <a:pPr marL="914400" lvl="1" indent="-514350"/>
            <a:r>
              <a:rPr lang="en-US" altLang="en-US" sz="1600" dirty="0" smtClean="0"/>
              <a:t>Including </a:t>
            </a:r>
            <a:r>
              <a:rPr lang="en-US" altLang="en-US" sz="1600" dirty="0"/>
              <a:t>new </a:t>
            </a:r>
            <a:r>
              <a:rPr lang="en-US" altLang="en-US" sz="1600" dirty="0" smtClean="0"/>
              <a:t>water–level </a:t>
            </a:r>
            <a:r>
              <a:rPr lang="en-US" altLang="en-US" sz="1600" dirty="0"/>
              <a:t>and water-temperature Artificial Neural Network </a:t>
            </a:r>
            <a:r>
              <a:rPr lang="en-US" altLang="en-US" sz="1600" dirty="0" smtClean="0"/>
              <a:t>models;</a:t>
            </a:r>
          </a:p>
          <a:p>
            <a:pPr marL="914400" lvl="1" indent="-514350"/>
            <a:r>
              <a:rPr lang="en-US" altLang="en-US" sz="1600" dirty="0" smtClean="0"/>
              <a:t>Adding </a:t>
            </a:r>
            <a:r>
              <a:rPr lang="en-US" altLang="en-US" sz="1600" dirty="0"/>
              <a:t>models for a freshwater gage further upstream in the system, and </a:t>
            </a:r>
            <a:endParaRPr lang="en-US" altLang="en-US" sz="1600" dirty="0" smtClean="0"/>
          </a:p>
          <a:p>
            <a:pPr marL="914400" lvl="1" indent="-514350"/>
            <a:r>
              <a:rPr lang="en-US" altLang="en-US" sz="1600" dirty="0" smtClean="0"/>
              <a:t>Retraining </a:t>
            </a:r>
            <a:r>
              <a:rPr lang="en-US" altLang="en-US" sz="1600" dirty="0"/>
              <a:t>the existing models using the additional 5 years of data from the previous DSS development.</a:t>
            </a:r>
            <a:endParaRPr lang="en-US" altLang="en-US" sz="1600" dirty="0" smtClean="0"/>
          </a:p>
          <a:p>
            <a:pPr marL="514350" indent="-514350">
              <a:buSzPct val="100000"/>
              <a:buFont typeface="+mj-lt"/>
              <a:buAutoNum type="arabicPeriod"/>
            </a:pPr>
            <a:endParaRPr lang="en-US" altLang="en-US" sz="900" dirty="0" smtClean="0"/>
          </a:p>
          <a:p>
            <a:pPr marL="514350" indent="-514350">
              <a:buSzPct val="100000"/>
              <a:buFont typeface="+mj-lt"/>
              <a:buAutoNum type="arabicPeriod"/>
            </a:pPr>
            <a:r>
              <a:rPr lang="en-US" altLang="en-US" sz="1800" dirty="0" smtClean="0"/>
              <a:t>A </a:t>
            </a:r>
            <a:r>
              <a:rPr lang="en-US" altLang="en-US" sz="1800" dirty="0"/>
              <a:t>surface-water model </a:t>
            </a:r>
            <a:r>
              <a:rPr lang="en-US" altLang="en-US" sz="1800" dirty="0" smtClean="0"/>
              <a:t>will </a:t>
            </a:r>
            <a:r>
              <a:rPr lang="en-US" altLang="en-US" sz="1800" dirty="0"/>
              <a:t>be developed and loosely coupled with output from the </a:t>
            </a:r>
            <a:r>
              <a:rPr lang="en-US" altLang="en-US" sz="1800" dirty="0" smtClean="0"/>
              <a:t>groundwater </a:t>
            </a:r>
            <a:r>
              <a:rPr lang="en-US" altLang="en-US" sz="1800" dirty="0"/>
              <a:t>flow model </a:t>
            </a:r>
            <a:r>
              <a:rPr lang="en-US" altLang="en-US" sz="1800" dirty="0" smtClean="0"/>
              <a:t>to </a:t>
            </a:r>
            <a:r>
              <a:rPr lang="en-US" altLang="en-US" sz="1800" dirty="0"/>
              <a:t>simulate watershed response to various scenarios of extreme climate events (droughts, hurricanes, etc.), climate and land-use changes and </a:t>
            </a:r>
            <a:r>
              <a:rPr lang="en-US" altLang="en-US" sz="1800" dirty="0" smtClean="0"/>
              <a:t>water-use.</a:t>
            </a:r>
          </a:p>
          <a:p>
            <a:pPr marL="514350" indent="-514350">
              <a:buSzPct val="100000"/>
              <a:buFont typeface="+mj-lt"/>
              <a:buAutoNum type="arabicPeriod"/>
            </a:pPr>
            <a:endParaRPr lang="en-US" altLang="en-US" sz="900" dirty="0" smtClean="0"/>
          </a:p>
          <a:p>
            <a:pPr marL="514350" indent="-514350">
              <a:buSzPct val="100000"/>
              <a:buFont typeface="+mj-lt"/>
              <a:buAutoNum type="arabicPeriod"/>
            </a:pPr>
            <a:r>
              <a:rPr lang="en-US" altLang="en-US" sz="1800" dirty="0" smtClean="0"/>
              <a:t>The </a:t>
            </a:r>
            <a:r>
              <a:rPr lang="en-US" altLang="en-US" sz="1800" dirty="0" smtClean="0"/>
              <a:t>surface-water/salinity </a:t>
            </a:r>
            <a:r>
              <a:rPr lang="en-US" altLang="en-US" sz="1800" dirty="0"/>
              <a:t>models will be used to simulate water level, </a:t>
            </a:r>
            <a:r>
              <a:rPr lang="en-US" altLang="en-US" sz="1800" dirty="0" err="1"/>
              <a:t>streamflows</a:t>
            </a:r>
            <a:r>
              <a:rPr lang="en-US" altLang="en-US" sz="1800" dirty="0"/>
              <a:t> and salinity, including potential effects of projected water-use and climate change, at existing USGS gaging stations and </a:t>
            </a:r>
            <a:r>
              <a:rPr lang="en-US" altLang="en-US" sz="1800" dirty="0" err="1"/>
              <a:t>ungaged</a:t>
            </a:r>
            <a:r>
              <a:rPr lang="en-US" altLang="en-US" sz="1800" dirty="0"/>
              <a:t> locations in the study area. </a:t>
            </a:r>
            <a:endParaRPr lang="en-US" altLang="en-US" sz="1800" dirty="0" smtClean="0"/>
          </a:p>
        </p:txBody>
      </p:sp>
    </p:spTree>
    <p:extLst>
      <p:ext uri="{BB962C8B-B14F-4D97-AF65-F5344CB8AC3E}">
        <p14:creationId xmlns:p14="http://schemas.microsoft.com/office/powerpoint/2010/main" val="29703482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52136"/>
            <a:ext cx="4676775" cy="595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381000" y="152400"/>
            <a:ext cx="8305800" cy="990600"/>
          </a:xfrm>
          <a:prstGeom prst="rect">
            <a:avLst/>
          </a:prstGeom>
          <a:noFill/>
          <a:ln/>
        </p:spPr>
        <p:txBody>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pPr algn="ctr"/>
            <a:r>
              <a:rPr lang="en-US" altLang="en-US" kern="0" dirty="0" smtClean="0"/>
              <a:t>Ecological Response Modeling </a:t>
            </a:r>
            <a:endParaRPr lang="en-US" altLang="en-US" kern="0" dirty="0"/>
          </a:p>
        </p:txBody>
      </p:sp>
    </p:spTree>
    <p:extLst>
      <p:ext uri="{BB962C8B-B14F-4D97-AF65-F5344CB8AC3E}">
        <p14:creationId xmlns:p14="http://schemas.microsoft.com/office/powerpoint/2010/main" val="228149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Ecological Response Modeling and Decision Support System</a:t>
            </a:r>
            <a:endParaRPr lang="en-US" altLang="en-US" dirty="0"/>
          </a:p>
        </p:txBody>
      </p:sp>
      <p:sp>
        <p:nvSpPr>
          <p:cNvPr id="71683" name="Rectangle 3"/>
          <p:cNvSpPr>
            <a:spLocks noGrp="1" noChangeArrowheads="1"/>
          </p:cNvSpPr>
          <p:nvPr>
            <p:ph type="body" idx="1"/>
          </p:nvPr>
        </p:nvSpPr>
        <p:spPr>
          <a:xfrm>
            <a:off x="152400" y="1524000"/>
            <a:ext cx="8534400" cy="4413250"/>
          </a:xfrm>
          <a:noFill/>
          <a:ln/>
        </p:spPr>
        <p:txBody>
          <a:bodyPr/>
          <a:lstStyle/>
          <a:p>
            <a:pPr marL="514350" indent="-514350">
              <a:buSzPct val="100000"/>
              <a:buFont typeface="+mj-lt"/>
              <a:buAutoNum type="arabicPeriod"/>
            </a:pPr>
            <a:r>
              <a:rPr lang="en-US" sz="1800" dirty="0" smtClean="0"/>
              <a:t>Existing fish (TN and ACF River basins) and invertebrate (Delaware and NC) response models will be applied using community data obtained from NC and SC State </a:t>
            </a:r>
            <a:r>
              <a:rPr lang="en-US" sz="1800" dirty="0" err="1" smtClean="0"/>
              <a:t>biomonitoring</a:t>
            </a:r>
            <a:r>
              <a:rPr lang="en-US" sz="1800" dirty="0" smtClean="0"/>
              <a:t> programs to forecast community change associated with the various surface-water/salinity model scenarios</a:t>
            </a:r>
            <a:r>
              <a:rPr lang="en-US" altLang="en-US" sz="1800" dirty="0" smtClean="0"/>
              <a:t>.</a:t>
            </a:r>
          </a:p>
          <a:p>
            <a:pPr marL="514350" indent="-514350">
              <a:buSzPct val="100000"/>
              <a:buFont typeface="+mj-lt"/>
              <a:buAutoNum type="arabicPeriod"/>
            </a:pPr>
            <a:endParaRPr lang="en-US" altLang="en-US" sz="1800" dirty="0" smtClean="0"/>
          </a:p>
          <a:p>
            <a:pPr marL="514350" indent="-514350">
              <a:buSzPct val="100000"/>
              <a:buFont typeface="+mj-lt"/>
              <a:buAutoNum type="arabicPeriod"/>
            </a:pPr>
            <a:r>
              <a:rPr lang="en-US" sz="1800" dirty="0" smtClean="0"/>
              <a:t>Investigate </a:t>
            </a:r>
            <a:r>
              <a:rPr lang="en-US" sz="1800" dirty="0" smtClean="0"/>
              <a:t>the </a:t>
            </a:r>
            <a:r>
              <a:rPr lang="en-US" sz="1800" dirty="0"/>
              <a:t>effects that implementing </a:t>
            </a:r>
            <a:r>
              <a:rPr lang="en-US" sz="1800" dirty="0" smtClean="0"/>
              <a:t>differing </a:t>
            </a:r>
            <a:r>
              <a:rPr lang="en-US" sz="1800" dirty="0"/>
              <a:t>ecological flow standards </a:t>
            </a:r>
            <a:r>
              <a:rPr lang="en-US" sz="1800" dirty="0" smtClean="0"/>
              <a:t>(7Q10 and 80% flow-by) would </a:t>
            </a:r>
            <a:r>
              <a:rPr lang="en-US" sz="1800" dirty="0"/>
              <a:t>have on water availability for societal purposes and on the protection of fish and invertebrates during </a:t>
            </a:r>
            <a:r>
              <a:rPr lang="en-US" sz="1800" dirty="0" smtClean="0"/>
              <a:t>drought</a:t>
            </a:r>
            <a:r>
              <a:rPr lang="en-US" altLang="en-US" sz="1800" dirty="0" smtClean="0"/>
              <a:t>. </a:t>
            </a:r>
            <a:endParaRPr lang="en-US" altLang="en-US" sz="1800" dirty="0" smtClean="0"/>
          </a:p>
          <a:p>
            <a:pPr marL="514350" indent="-514350">
              <a:buSzPct val="100000"/>
              <a:buFont typeface="+mj-lt"/>
              <a:buAutoNum type="arabicPeriod"/>
            </a:pPr>
            <a:endParaRPr lang="en-US" altLang="en-US" sz="1800" dirty="0" smtClean="0"/>
          </a:p>
          <a:p>
            <a:pPr marL="514350" indent="-514350">
              <a:buSzPct val="100000"/>
              <a:buFont typeface="+mj-lt"/>
              <a:buAutoNum type="arabicPeriod"/>
            </a:pPr>
            <a:r>
              <a:rPr lang="en-US" altLang="en-US" sz="1800" dirty="0" smtClean="0"/>
              <a:t>Observed/simulated </a:t>
            </a:r>
            <a:r>
              <a:rPr lang="en-US" altLang="en-US" sz="1800" dirty="0"/>
              <a:t>changes in riverine salinity will be </a:t>
            </a:r>
            <a:r>
              <a:rPr lang="en-US" altLang="en-US" sz="1800" dirty="0" smtClean="0"/>
              <a:t>used to evaluate effects </a:t>
            </a:r>
            <a:r>
              <a:rPr lang="en-US" altLang="en-US" sz="1800" dirty="0"/>
              <a:t>on wetland vegetation, </a:t>
            </a:r>
            <a:r>
              <a:rPr lang="en-US" altLang="en-US" sz="1800" dirty="0" smtClean="0"/>
              <a:t>likely </a:t>
            </a:r>
            <a:r>
              <a:rPr lang="en-US" altLang="en-US" sz="1800" dirty="0"/>
              <a:t>mature stands of </a:t>
            </a:r>
            <a:r>
              <a:rPr lang="en-US" altLang="en-US" sz="1800" dirty="0" err="1"/>
              <a:t>baldcypress</a:t>
            </a:r>
            <a:r>
              <a:rPr lang="en-US" altLang="en-US" sz="1800" dirty="0"/>
              <a:t> trees </a:t>
            </a:r>
            <a:endParaRPr lang="en-US" altLang="en-US" sz="1800" dirty="0" smtClean="0"/>
          </a:p>
        </p:txBody>
      </p:sp>
    </p:spTree>
    <p:extLst>
      <p:ext uri="{BB962C8B-B14F-4D97-AF65-F5344CB8AC3E}">
        <p14:creationId xmlns:p14="http://schemas.microsoft.com/office/powerpoint/2010/main" val="42313767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leverage from existing projects</a:t>
            </a:r>
            <a:endParaRPr lang="en-US" dirty="0"/>
          </a:p>
        </p:txBody>
      </p:sp>
      <p:sp>
        <p:nvSpPr>
          <p:cNvPr id="3" name="Content Placeholder 2"/>
          <p:cNvSpPr>
            <a:spLocks noGrp="1"/>
          </p:cNvSpPr>
          <p:nvPr>
            <p:ph idx="1"/>
          </p:nvPr>
        </p:nvSpPr>
        <p:spPr/>
        <p:txBody>
          <a:bodyPr/>
          <a:lstStyle/>
          <a:p>
            <a:r>
              <a:rPr lang="en-US" dirty="0" smtClean="0"/>
              <a:t>Horry County Stormwater</a:t>
            </a:r>
          </a:p>
          <a:p>
            <a:r>
              <a:rPr lang="en-US" dirty="0" smtClean="0"/>
              <a:t>Village of Bald Head Island, NC</a:t>
            </a:r>
          </a:p>
          <a:p>
            <a:r>
              <a:rPr lang="en-US" dirty="0"/>
              <a:t>Lower Cape Fear River Monitoring </a:t>
            </a:r>
            <a:r>
              <a:rPr lang="en-US" dirty="0" smtClean="0"/>
              <a:t>Program</a:t>
            </a:r>
          </a:p>
          <a:p>
            <a:r>
              <a:rPr lang="en-US" dirty="0"/>
              <a:t>USGS Southeast Climate Science </a:t>
            </a:r>
            <a:r>
              <a:rPr lang="en-US" dirty="0" smtClean="0"/>
              <a:t>Center Population </a:t>
            </a:r>
            <a:r>
              <a:rPr lang="en-US" dirty="0"/>
              <a:t>Change Modeling in </a:t>
            </a:r>
            <a:r>
              <a:rPr lang="en-US" dirty="0" smtClean="0"/>
              <a:t>the SE US</a:t>
            </a:r>
          </a:p>
          <a:p>
            <a:r>
              <a:rPr lang="en-US" dirty="0"/>
              <a:t>National Integrated Drought </a:t>
            </a:r>
            <a:r>
              <a:rPr lang="en-US" dirty="0" smtClean="0"/>
              <a:t>Information System </a:t>
            </a:r>
            <a:r>
              <a:rPr lang="en-US" dirty="0"/>
              <a:t>(NIDIS) Coastal Carolina Pilot </a:t>
            </a:r>
            <a:r>
              <a:rPr lang="en-US" dirty="0" smtClean="0"/>
              <a:t>Study</a:t>
            </a:r>
          </a:p>
          <a:p>
            <a:r>
              <a:rPr lang="en-US" dirty="0" smtClean="0"/>
              <a:t>USGS Study: Assessing past/future </a:t>
            </a:r>
            <a:r>
              <a:rPr lang="en-US" dirty="0"/>
              <a:t>impacts of </a:t>
            </a:r>
            <a:r>
              <a:rPr lang="en-US" dirty="0" smtClean="0"/>
              <a:t>salt-water intrusion </a:t>
            </a:r>
            <a:r>
              <a:rPr lang="en-US" dirty="0"/>
              <a:t>on tidal swamp habitat </a:t>
            </a:r>
          </a:p>
          <a:p>
            <a:endParaRPr lang="en-US" dirty="0" smtClean="0"/>
          </a:p>
        </p:txBody>
      </p:sp>
    </p:spTree>
    <p:extLst>
      <p:ext uri="{BB962C8B-B14F-4D97-AF65-F5344CB8AC3E}">
        <p14:creationId xmlns:p14="http://schemas.microsoft.com/office/powerpoint/2010/main" val="180695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33400"/>
            <a:ext cx="1981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1981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SurfsideCollection 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814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990600" y="276225"/>
            <a:ext cx="4104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u="sng" dirty="0">
                <a:solidFill>
                  <a:schemeClr val="bg1"/>
                </a:solidFill>
              </a:rPr>
              <a:t>Water-Quality and Flow </a:t>
            </a:r>
            <a:r>
              <a:rPr lang="en-US" altLang="en-US" sz="2000" b="1" u="sng" dirty="0" smtClean="0">
                <a:solidFill>
                  <a:schemeClr val="bg1"/>
                </a:solidFill>
              </a:rPr>
              <a:t>Sensors</a:t>
            </a:r>
          </a:p>
          <a:p>
            <a:pPr eaLnBrk="1" hangingPunct="1"/>
            <a:r>
              <a:rPr lang="en-US" altLang="en-US" sz="2000" b="1" u="sng" dirty="0" smtClean="0">
                <a:solidFill>
                  <a:schemeClr val="bg1"/>
                </a:solidFill>
              </a:rPr>
              <a:t>Horry County, SC</a:t>
            </a:r>
            <a:endParaRPr lang="en-US" altLang="en-US" sz="2000" b="1" u="sng" dirty="0">
              <a:solidFill>
                <a:schemeClr val="bg1"/>
              </a:solidFill>
            </a:endParaRPr>
          </a:p>
        </p:txBody>
      </p:sp>
      <p:sp>
        <p:nvSpPr>
          <p:cNvPr id="14342" name="Text Box 8"/>
          <p:cNvSpPr txBox="1">
            <a:spLocks noChangeArrowheads="1"/>
          </p:cNvSpPr>
          <p:nvPr/>
        </p:nvSpPr>
        <p:spPr bwMode="auto">
          <a:xfrm>
            <a:off x="685800" y="1447801"/>
            <a:ext cx="4648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altLang="en-US" sz="2000" dirty="0">
                <a:solidFill>
                  <a:schemeClr val="bg1"/>
                </a:solidFill>
              </a:rPr>
              <a:t>Temperature</a:t>
            </a:r>
          </a:p>
          <a:p>
            <a:pPr eaLnBrk="1" hangingPunct="1">
              <a:buFontTx/>
              <a:buChar char="•"/>
            </a:pPr>
            <a:r>
              <a:rPr lang="en-US" altLang="en-US" sz="2000" dirty="0">
                <a:solidFill>
                  <a:schemeClr val="bg1"/>
                </a:solidFill>
              </a:rPr>
              <a:t>pH</a:t>
            </a:r>
          </a:p>
          <a:p>
            <a:pPr eaLnBrk="1" hangingPunct="1">
              <a:buFontTx/>
              <a:buChar char="•"/>
            </a:pPr>
            <a:r>
              <a:rPr lang="en-US" altLang="en-US" sz="2000" dirty="0">
                <a:solidFill>
                  <a:schemeClr val="bg1"/>
                </a:solidFill>
              </a:rPr>
              <a:t>Specific conductivity</a:t>
            </a:r>
          </a:p>
          <a:p>
            <a:pPr eaLnBrk="1" hangingPunct="1">
              <a:buFontTx/>
              <a:buChar char="•"/>
            </a:pPr>
            <a:r>
              <a:rPr lang="en-US" altLang="en-US" sz="2000" dirty="0">
                <a:solidFill>
                  <a:schemeClr val="bg1"/>
                </a:solidFill>
              </a:rPr>
              <a:t>DO, % sat.</a:t>
            </a:r>
          </a:p>
          <a:p>
            <a:pPr eaLnBrk="1" hangingPunct="1">
              <a:buFontTx/>
              <a:buChar char="•"/>
            </a:pPr>
            <a:r>
              <a:rPr lang="en-US" altLang="en-US" sz="2000" dirty="0">
                <a:solidFill>
                  <a:schemeClr val="bg1"/>
                </a:solidFill>
              </a:rPr>
              <a:t>ORP</a:t>
            </a:r>
          </a:p>
          <a:p>
            <a:pPr eaLnBrk="1" hangingPunct="1">
              <a:buFontTx/>
              <a:buChar char="•"/>
            </a:pPr>
            <a:r>
              <a:rPr lang="en-US" altLang="en-US" sz="2000" dirty="0" smtClean="0">
                <a:solidFill>
                  <a:schemeClr val="bg1"/>
                </a:solidFill>
              </a:rPr>
              <a:t>Turbidity</a:t>
            </a:r>
            <a:endParaRPr lang="en-US" altLang="en-US" sz="2000" dirty="0">
              <a:solidFill>
                <a:schemeClr val="bg1"/>
              </a:solidFill>
            </a:endParaRPr>
          </a:p>
          <a:p>
            <a:pPr eaLnBrk="1" hangingPunct="1">
              <a:buFontTx/>
              <a:buChar char="•"/>
            </a:pPr>
            <a:r>
              <a:rPr lang="en-US" altLang="en-US" sz="2000" dirty="0">
                <a:solidFill>
                  <a:schemeClr val="bg1"/>
                </a:solidFill>
              </a:rPr>
              <a:t>Continuous record since</a:t>
            </a:r>
          </a:p>
          <a:p>
            <a:pPr eaLnBrk="1" hangingPunct="1"/>
            <a:r>
              <a:rPr lang="en-US" altLang="en-US" sz="2000" dirty="0">
                <a:solidFill>
                  <a:schemeClr val="bg1"/>
                </a:solidFill>
              </a:rPr>
              <a:t> October </a:t>
            </a:r>
            <a:r>
              <a:rPr lang="en-US" altLang="en-US" sz="2000" dirty="0" smtClean="0">
                <a:solidFill>
                  <a:schemeClr val="bg1"/>
                </a:solidFill>
              </a:rPr>
              <a:t>2005</a:t>
            </a:r>
            <a:endParaRPr lang="en-US" altLang="en-US" sz="2000" dirty="0">
              <a:solidFill>
                <a:schemeClr val="bg1"/>
              </a:solidFill>
            </a:endParaRPr>
          </a:p>
          <a:p>
            <a:pPr eaLnBrk="1" hangingPunct="1">
              <a:buFontTx/>
              <a:buChar char="•"/>
            </a:pPr>
            <a:r>
              <a:rPr lang="en-US" altLang="en-US" sz="2000" dirty="0">
                <a:solidFill>
                  <a:schemeClr val="bg1"/>
                </a:solidFill>
              </a:rPr>
              <a:t>Calibrated every 2 weeks</a:t>
            </a:r>
          </a:p>
          <a:p>
            <a:pPr eaLnBrk="1" hangingPunct="1">
              <a:buFontTx/>
              <a:buChar char="•"/>
            </a:pPr>
            <a:r>
              <a:rPr lang="en-US" altLang="en-US" sz="2000" dirty="0" smtClean="0">
                <a:solidFill>
                  <a:schemeClr val="bg1"/>
                </a:solidFill>
              </a:rPr>
              <a:t>Rainfall</a:t>
            </a:r>
            <a:endParaRPr lang="en-US" altLang="en-US" sz="2000" dirty="0">
              <a:solidFill>
                <a:schemeClr val="bg1"/>
              </a:solidFill>
            </a:endParaRPr>
          </a:p>
          <a:p>
            <a:pPr eaLnBrk="1" hangingPunct="1">
              <a:buFontTx/>
              <a:buChar char="•"/>
            </a:pPr>
            <a:endParaRPr lang="en-US" altLang="en-US" sz="2000" dirty="0">
              <a:solidFill>
                <a:schemeClr val="bg1"/>
              </a:solidFill>
            </a:endParaRPr>
          </a:p>
          <a:p>
            <a:pPr eaLnBrk="1" hangingPunct="1">
              <a:buFontTx/>
              <a:buChar char="•"/>
            </a:pPr>
            <a:r>
              <a:rPr lang="en-US" altLang="en-US" sz="2000" dirty="0">
                <a:solidFill>
                  <a:schemeClr val="bg1"/>
                </a:solidFill>
              </a:rPr>
              <a:t>Also using “</a:t>
            </a:r>
            <a:r>
              <a:rPr lang="en-US" altLang="en-US" sz="2000" dirty="0" err="1">
                <a:solidFill>
                  <a:schemeClr val="bg1"/>
                </a:solidFill>
              </a:rPr>
              <a:t>doppler</a:t>
            </a:r>
            <a:r>
              <a:rPr lang="en-US" altLang="en-US" sz="2000" dirty="0">
                <a:solidFill>
                  <a:schemeClr val="bg1"/>
                </a:solidFill>
              </a:rPr>
              <a:t> effect” </a:t>
            </a:r>
          </a:p>
          <a:p>
            <a:pPr eaLnBrk="1" hangingPunct="1"/>
            <a:r>
              <a:rPr lang="en-US" altLang="en-US" sz="2000" dirty="0">
                <a:solidFill>
                  <a:schemeClr val="bg1"/>
                </a:solidFill>
              </a:rPr>
              <a:t> to measure flow, stage</a:t>
            </a:r>
          </a:p>
        </p:txBody>
      </p:sp>
      <p:pic>
        <p:nvPicPr>
          <p:cNvPr id="14343" name="Picture 9" descr="swchan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9530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782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28600"/>
            <a:ext cx="8305800" cy="990600"/>
          </a:xfrm>
          <a:noFill/>
          <a:ln/>
        </p:spPr>
        <p:txBody>
          <a:bodyPr/>
          <a:lstStyle/>
          <a:p>
            <a:r>
              <a:rPr lang="en-US" altLang="en-US" dirty="0" smtClean="0"/>
              <a:t>Schedule</a:t>
            </a:r>
            <a:endParaRPr lang="en-US" altLang="en-US" dirty="0"/>
          </a:p>
        </p:txBody>
      </p:sp>
      <p:sp>
        <p:nvSpPr>
          <p:cNvPr id="71683" name="Rectangle 3"/>
          <p:cNvSpPr>
            <a:spLocks noGrp="1" noChangeArrowheads="1"/>
          </p:cNvSpPr>
          <p:nvPr>
            <p:ph type="body" idx="1"/>
          </p:nvPr>
        </p:nvSpPr>
        <p:spPr>
          <a:xfrm>
            <a:off x="147084" y="1295400"/>
            <a:ext cx="8534400" cy="4413250"/>
          </a:xfrm>
          <a:noFill/>
          <a:ln/>
        </p:spPr>
        <p:txBody>
          <a:bodyPr/>
          <a:lstStyle/>
          <a:p>
            <a:pPr>
              <a:buFont typeface="+mj-lt"/>
              <a:buAutoNum type="arabicPeriod"/>
            </a:pPr>
            <a:endParaRPr lang="en-US" altLang="en-US" sz="800" dirty="0" smtClean="0"/>
          </a:p>
          <a:p>
            <a:pPr>
              <a:buSzPct val="100000"/>
            </a:pPr>
            <a:r>
              <a:rPr lang="en-US" altLang="en-US" sz="2400" dirty="0" smtClean="0"/>
              <a:t>October 2014 – September 2015</a:t>
            </a:r>
            <a:r>
              <a:rPr lang="en-US" altLang="en-US" sz="1800" dirty="0" smtClean="0"/>
              <a:t>: </a:t>
            </a:r>
          </a:p>
          <a:p>
            <a:pPr lvl="1">
              <a:buSzPct val="100000"/>
            </a:pPr>
            <a:r>
              <a:rPr lang="en-US" altLang="en-US" sz="1800" dirty="0" smtClean="0"/>
              <a:t>Engage stakeholders and develop final work plan for Coastal Carolinas FAS</a:t>
            </a:r>
          </a:p>
          <a:p>
            <a:pPr lvl="1">
              <a:buSzPct val="100000"/>
            </a:pPr>
            <a:endParaRPr lang="en-US" altLang="en-US" sz="1400" dirty="0" smtClean="0"/>
          </a:p>
          <a:p>
            <a:pPr>
              <a:buSzPct val="100000"/>
            </a:pPr>
            <a:r>
              <a:rPr lang="en-US" altLang="en-US" sz="2000" dirty="0" smtClean="0"/>
              <a:t>October 2015 – March 2018: </a:t>
            </a:r>
          </a:p>
          <a:p>
            <a:pPr lvl="1">
              <a:buSzPct val="100000"/>
            </a:pPr>
            <a:r>
              <a:rPr lang="en-US" altLang="en-US" sz="1800" dirty="0" smtClean="0"/>
              <a:t>Develop refined water-use estimates, develop models and decision support systems</a:t>
            </a:r>
          </a:p>
          <a:p>
            <a:pPr lvl="1">
              <a:buSzPct val="100000"/>
            </a:pPr>
            <a:endParaRPr lang="en-US" altLang="en-US" sz="1400" dirty="0"/>
          </a:p>
          <a:p>
            <a:pPr>
              <a:buSzPct val="100000"/>
            </a:pPr>
            <a:r>
              <a:rPr lang="en-US" altLang="en-US" sz="2000" dirty="0" smtClean="0"/>
              <a:t>August 2017 – September 2018:</a:t>
            </a:r>
          </a:p>
          <a:p>
            <a:pPr lvl="1">
              <a:buSzPct val="100000"/>
            </a:pPr>
            <a:r>
              <a:rPr lang="en-US" altLang="en-US" sz="1800" dirty="0" smtClean="0"/>
              <a:t>Prepare and publish reports/journal articles documenting results and tools developed as part of the study </a:t>
            </a:r>
            <a:endParaRPr lang="en-US" altLang="en-US" sz="1800" dirty="0"/>
          </a:p>
          <a:p>
            <a:pPr>
              <a:buSzPct val="100000"/>
            </a:pPr>
            <a:endParaRPr lang="en-US" altLang="en-US" sz="1800" dirty="0" smtClean="0"/>
          </a:p>
        </p:txBody>
      </p:sp>
    </p:spTree>
    <p:extLst>
      <p:ext uri="{BB962C8B-B14F-4D97-AF65-F5344CB8AC3E}">
        <p14:creationId xmlns:p14="http://schemas.microsoft.com/office/powerpoint/2010/main" val="7527470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 of the New FAS:</a:t>
            </a:r>
            <a:endParaRPr lang="en-US" dirty="0"/>
          </a:p>
        </p:txBody>
      </p:sp>
      <p:sp>
        <p:nvSpPr>
          <p:cNvPr id="3" name="Content Placeholder 2"/>
          <p:cNvSpPr>
            <a:spLocks noGrp="1"/>
          </p:cNvSpPr>
          <p:nvPr>
            <p:ph idx="1"/>
          </p:nvPr>
        </p:nvSpPr>
        <p:spPr>
          <a:xfrm>
            <a:off x="381000" y="1524000"/>
            <a:ext cx="8305800" cy="4495800"/>
          </a:xfrm>
        </p:spPr>
        <p:txBody>
          <a:bodyPr/>
          <a:lstStyle/>
          <a:p>
            <a:r>
              <a:rPr lang="en-US" sz="2400" dirty="0" smtClean="0"/>
              <a:t>More refined water-use estimates at the HUC-10 or -12 levels</a:t>
            </a:r>
          </a:p>
          <a:p>
            <a:endParaRPr lang="en-US" sz="900" dirty="0" smtClean="0"/>
          </a:p>
          <a:p>
            <a:r>
              <a:rPr lang="en-US" sz="2400" dirty="0" smtClean="0"/>
              <a:t>T&amp;M’s on age-dating approach to determine what aquifers are contributing groundwater supply</a:t>
            </a:r>
          </a:p>
          <a:p>
            <a:endParaRPr lang="en-US" sz="900" dirty="0" smtClean="0"/>
          </a:p>
          <a:p>
            <a:r>
              <a:rPr lang="en-US" sz="2400" dirty="0" smtClean="0"/>
              <a:t>More accurate assessment of effect of consumptive water demands (ET) on water availability</a:t>
            </a:r>
          </a:p>
          <a:p>
            <a:endParaRPr lang="en-US" sz="900" dirty="0" smtClean="0"/>
          </a:p>
          <a:p>
            <a:r>
              <a:rPr lang="en-US" sz="2400" dirty="0" smtClean="0"/>
              <a:t>Groundwater-flow/salt-transport models and surface-water and salinity models</a:t>
            </a:r>
          </a:p>
        </p:txBody>
      </p:sp>
    </p:spTree>
    <p:extLst>
      <p:ext uri="{BB962C8B-B14F-4D97-AF65-F5344CB8AC3E}">
        <p14:creationId xmlns:p14="http://schemas.microsoft.com/office/powerpoint/2010/main" val="236124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Project Personnel</a:t>
            </a:r>
            <a:endParaRPr lang="en-US" dirty="0"/>
          </a:p>
        </p:txBody>
      </p:sp>
      <p:sp>
        <p:nvSpPr>
          <p:cNvPr id="3" name="Content Placeholder 2"/>
          <p:cNvSpPr>
            <a:spLocks noGrp="1"/>
          </p:cNvSpPr>
          <p:nvPr>
            <p:ph idx="1"/>
          </p:nvPr>
        </p:nvSpPr>
        <p:spPr>
          <a:xfrm>
            <a:off x="381000" y="1371600"/>
            <a:ext cx="8305800" cy="4495800"/>
          </a:xfrm>
        </p:spPr>
        <p:txBody>
          <a:bodyPr/>
          <a:lstStyle/>
          <a:p>
            <a:r>
              <a:rPr lang="en-US" sz="2200" dirty="0"/>
              <a:t>Chad </a:t>
            </a:r>
            <a:r>
              <a:rPr lang="en-US" sz="2200" dirty="0" smtClean="0"/>
              <a:t>Wagner (</a:t>
            </a:r>
            <a:r>
              <a:rPr lang="en-US" sz="2200" dirty="0"/>
              <a:t>SW modeling; project management</a:t>
            </a:r>
            <a:r>
              <a:rPr lang="en-US" sz="2200" dirty="0" smtClean="0"/>
              <a:t>);</a:t>
            </a:r>
          </a:p>
          <a:p>
            <a:r>
              <a:rPr lang="en-US" sz="2200" dirty="0"/>
              <a:t>Adam </a:t>
            </a:r>
            <a:r>
              <a:rPr lang="en-US" sz="2200" dirty="0" err="1"/>
              <a:t>Terando</a:t>
            </a:r>
            <a:r>
              <a:rPr lang="en-US" sz="2200" dirty="0"/>
              <a:t> (population/climate change scenarios)</a:t>
            </a:r>
          </a:p>
          <a:p>
            <a:r>
              <a:rPr lang="en-US" sz="2200" dirty="0" smtClean="0"/>
              <a:t>Jim </a:t>
            </a:r>
            <a:r>
              <a:rPr lang="en-US" sz="2200" dirty="0" err="1" smtClean="0"/>
              <a:t>Landmeyer</a:t>
            </a:r>
            <a:r>
              <a:rPr lang="en-US" sz="2200" dirty="0" smtClean="0"/>
              <a:t> (</a:t>
            </a:r>
            <a:r>
              <a:rPr lang="en-US" sz="2200" dirty="0"/>
              <a:t>GW </a:t>
            </a:r>
            <a:r>
              <a:rPr lang="en-US" sz="2200" dirty="0" smtClean="0"/>
              <a:t>geochemistry, </a:t>
            </a:r>
            <a:r>
              <a:rPr lang="en-US" sz="2200" dirty="0"/>
              <a:t>ET, tree-core analysis); </a:t>
            </a:r>
            <a:endParaRPr lang="en-US" sz="2200" dirty="0" smtClean="0"/>
          </a:p>
          <a:p>
            <a:r>
              <a:rPr lang="en-US" sz="2200" dirty="0" smtClean="0"/>
              <a:t>Bruce </a:t>
            </a:r>
            <a:r>
              <a:rPr lang="en-US" sz="2200" dirty="0"/>
              <a:t>Campbell, Jason </a:t>
            </a:r>
            <a:r>
              <a:rPr lang="en-US" sz="2200" dirty="0" smtClean="0"/>
              <a:t>Fine (</a:t>
            </a:r>
            <a:r>
              <a:rPr lang="en-US" sz="2200" dirty="0"/>
              <a:t>GW modeling); </a:t>
            </a:r>
            <a:endParaRPr lang="en-US" sz="2200" dirty="0" smtClean="0"/>
          </a:p>
          <a:p>
            <a:r>
              <a:rPr lang="en-US" sz="2200" dirty="0" smtClean="0"/>
              <a:t>Paul </a:t>
            </a:r>
            <a:r>
              <a:rPr lang="en-US" sz="2200" dirty="0" err="1" smtClean="0"/>
              <a:t>Conrads</a:t>
            </a:r>
            <a:r>
              <a:rPr lang="en-US" sz="2200" dirty="0" smtClean="0"/>
              <a:t>(SW </a:t>
            </a:r>
            <a:r>
              <a:rPr lang="en-US" sz="2200" dirty="0"/>
              <a:t>salinity modeling/ DSS); Ana Maria </a:t>
            </a:r>
            <a:r>
              <a:rPr lang="en-US" sz="2200" dirty="0" smtClean="0"/>
              <a:t>Garcia (</a:t>
            </a:r>
            <a:r>
              <a:rPr lang="en-US" sz="2200" dirty="0"/>
              <a:t>SW modeling); </a:t>
            </a:r>
            <a:endParaRPr lang="en-US" sz="2200" dirty="0" smtClean="0"/>
          </a:p>
          <a:p>
            <a:r>
              <a:rPr lang="en-US" sz="2200" dirty="0" smtClean="0"/>
              <a:t>Doug </a:t>
            </a:r>
            <a:r>
              <a:rPr lang="en-US" sz="2200" dirty="0"/>
              <a:t>Smith, Fred </a:t>
            </a:r>
            <a:r>
              <a:rPr lang="en-US" sz="2200" dirty="0" smtClean="0"/>
              <a:t>Falls (</a:t>
            </a:r>
            <a:r>
              <a:rPr lang="en-US" sz="2200" dirty="0"/>
              <a:t>water-use data); </a:t>
            </a:r>
            <a:endParaRPr lang="en-US" sz="2200" dirty="0" smtClean="0"/>
          </a:p>
          <a:p>
            <a:r>
              <a:rPr lang="en-US" sz="2200" dirty="0" smtClean="0"/>
              <a:t>Tom </a:t>
            </a:r>
            <a:r>
              <a:rPr lang="en-US" sz="2200" dirty="0" err="1"/>
              <a:t>Cuffney</a:t>
            </a:r>
            <a:r>
              <a:rPr lang="en-US" sz="2200" dirty="0"/>
              <a:t>, Rodney Knight, Mary </a:t>
            </a:r>
            <a:r>
              <a:rPr lang="en-US" sz="2200" dirty="0" smtClean="0"/>
              <a:t>Freeman (</a:t>
            </a:r>
            <a:r>
              <a:rPr lang="en-US" sz="2200" dirty="0"/>
              <a:t>ecologic response modeling); </a:t>
            </a:r>
            <a:endParaRPr lang="en-US" sz="2200" dirty="0" smtClean="0"/>
          </a:p>
          <a:p>
            <a:r>
              <a:rPr lang="en-US" sz="2200" dirty="0" smtClean="0"/>
              <a:t>Ken Krauss (</a:t>
            </a:r>
            <a:r>
              <a:rPr lang="en-US" sz="2200" dirty="0"/>
              <a:t>wetland function</a:t>
            </a:r>
            <a:r>
              <a:rPr lang="en-US" sz="2200" dirty="0" smtClean="0"/>
              <a:t>)</a:t>
            </a:r>
          </a:p>
        </p:txBody>
      </p:sp>
    </p:spTree>
    <p:extLst>
      <p:ext uri="{BB962C8B-B14F-4D97-AF65-F5344CB8AC3E}">
        <p14:creationId xmlns:p14="http://schemas.microsoft.com/office/powerpoint/2010/main" val="99482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Results of the New FAS:</a:t>
            </a:r>
          </a:p>
        </p:txBody>
      </p:sp>
      <p:sp>
        <p:nvSpPr>
          <p:cNvPr id="3" name="Content Placeholder 2"/>
          <p:cNvSpPr>
            <a:spLocks noGrp="1"/>
          </p:cNvSpPr>
          <p:nvPr>
            <p:ph idx="1"/>
          </p:nvPr>
        </p:nvSpPr>
        <p:spPr>
          <a:xfrm>
            <a:off x="381000" y="1447800"/>
            <a:ext cx="8305800" cy="4495800"/>
          </a:xfrm>
        </p:spPr>
        <p:txBody>
          <a:bodyPr/>
          <a:lstStyle/>
          <a:p>
            <a:r>
              <a:rPr lang="en-US" sz="2000" dirty="0"/>
              <a:t>Decision Support Systems for </a:t>
            </a:r>
            <a:r>
              <a:rPr lang="en-US" sz="2000" dirty="0" smtClean="0"/>
              <a:t>Aquifer (GIS interface), Streamflow/Salinity (PRISM-2), </a:t>
            </a:r>
            <a:r>
              <a:rPr lang="en-US" sz="2000" dirty="0"/>
              <a:t>and Ecological </a:t>
            </a:r>
            <a:r>
              <a:rPr lang="en-US" sz="2000" dirty="0" smtClean="0"/>
              <a:t>Response (DRB?) </a:t>
            </a:r>
            <a:r>
              <a:rPr lang="en-US" sz="2000" dirty="0"/>
              <a:t>to water- and land-use scenarios from a range of population growth projections and climate/sea-level rise </a:t>
            </a:r>
            <a:r>
              <a:rPr lang="en-US" sz="2000" dirty="0" smtClean="0"/>
              <a:t>scenarios:</a:t>
            </a:r>
            <a:endParaRPr lang="en-US" sz="2000" dirty="0" smtClean="0"/>
          </a:p>
          <a:p>
            <a:endParaRPr lang="en-US" sz="2000" dirty="0" smtClean="0"/>
          </a:p>
          <a:p>
            <a:r>
              <a:rPr lang="en-US" sz="2000" dirty="0" smtClean="0"/>
              <a:t>DSSs </a:t>
            </a:r>
            <a:r>
              <a:rPr lang="en-US" sz="2000" dirty="0"/>
              <a:t>and user interfaces will allow users to select areas of interest </a:t>
            </a:r>
            <a:r>
              <a:rPr lang="en-US" sz="2000" dirty="0" smtClean="0"/>
              <a:t>retrieve </a:t>
            </a:r>
            <a:r>
              <a:rPr lang="en-US" sz="2000" dirty="0"/>
              <a:t>predictions of aquifer water levels and quality (in select areas), streamflow and salinity or ecological conditions based on a predefined library of modeled water-withdrawal, ecological-flow requirement, and(or) climate change/sea-level rise scenarios.</a:t>
            </a:r>
            <a:endParaRPr lang="en-US" sz="2000" dirty="0"/>
          </a:p>
          <a:p>
            <a:endParaRPr lang="en-US" dirty="0"/>
          </a:p>
        </p:txBody>
      </p:sp>
    </p:spTree>
    <p:extLst>
      <p:ext uri="{BB962C8B-B14F-4D97-AF65-F5344CB8AC3E}">
        <p14:creationId xmlns:p14="http://schemas.microsoft.com/office/powerpoint/2010/main" val="323454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type="ctrTitle"/>
          </p:nvPr>
        </p:nvSpPr>
        <p:spPr>
          <a:xfrm>
            <a:off x="228600" y="1600200"/>
            <a:ext cx="8305800" cy="1143000"/>
          </a:xfrm>
        </p:spPr>
        <p:txBody>
          <a:bodyPr/>
          <a:lstStyle/>
          <a:p>
            <a:r>
              <a:rPr lang="en-US" sz="2800" dirty="0" smtClean="0"/>
              <a:t/>
            </a:r>
            <a:br>
              <a:rPr lang="en-US" sz="2800" dirty="0" smtClean="0"/>
            </a:br>
            <a:r>
              <a:rPr lang="en-US" sz="2800" dirty="0"/>
              <a:t/>
            </a:r>
            <a:br>
              <a:rPr lang="en-US" sz="2800" dirty="0"/>
            </a:br>
            <a:r>
              <a:rPr lang="en-US" sz="3200" i="1" dirty="0"/>
              <a:t>Water Availability and Use to Meet Competing Societal and Ecological Needs in Southeastern Atlantic Coastal Basins of the Carolinas</a:t>
            </a:r>
            <a:endParaRPr lang="en-US" altLang="en-US" sz="3200" i="1" dirty="0"/>
          </a:p>
        </p:txBody>
      </p:sp>
      <p:sp>
        <p:nvSpPr>
          <p:cNvPr id="69640" name="Rectangle 8"/>
          <p:cNvSpPr>
            <a:spLocks noGrp="1" noChangeArrowheads="1"/>
          </p:cNvSpPr>
          <p:nvPr>
            <p:ph type="subTitle" idx="1"/>
          </p:nvPr>
        </p:nvSpPr>
        <p:spPr>
          <a:xfrm>
            <a:off x="381000" y="3657600"/>
            <a:ext cx="8305800" cy="1752600"/>
          </a:xfrm>
        </p:spPr>
        <p:txBody>
          <a:bodyPr/>
          <a:lstStyle/>
          <a:p>
            <a:endParaRPr lang="en-US" altLang="en-US" sz="2000" dirty="0" smtClean="0"/>
          </a:p>
          <a:p>
            <a:r>
              <a:rPr lang="en-US" altLang="en-US" sz="2000" dirty="0" smtClean="0"/>
              <a:t>US Geological Survey</a:t>
            </a:r>
          </a:p>
          <a:p>
            <a:r>
              <a:rPr lang="en-US" altLang="en-US" sz="2000" dirty="0" smtClean="0"/>
              <a:t>South Atlantic Water Science Center</a:t>
            </a:r>
          </a:p>
          <a:p>
            <a:endParaRPr lang="en-US" altLang="en-US" sz="2000" dirty="0"/>
          </a:p>
        </p:txBody>
      </p:sp>
    </p:spTree>
    <p:extLst>
      <p:ext uri="{BB962C8B-B14F-4D97-AF65-F5344CB8AC3E}">
        <p14:creationId xmlns:p14="http://schemas.microsoft.com/office/powerpoint/2010/main" val="4717130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3" y="0"/>
            <a:ext cx="9117419"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44356" y="6019800"/>
            <a:ext cx="4572000" cy="584775"/>
          </a:xfrm>
          <a:prstGeom prst="rect">
            <a:avLst/>
          </a:prstGeom>
        </p:spPr>
        <p:txBody>
          <a:bodyPr>
            <a:spAutoFit/>
          </a:bodyPr>
          <a:lstStyle/>
          <a:p>
            <a:pPr marL="0" indent="0" algn="ctr">
              <a:buNone/>
            </a:pPr>
            <a:r>
              <a:rPr lang="en-US" sz="1600" dirty="0">
                <a:solidFill>
                  <a:schemeClr val="bg1"/>
                </a:solidFill>
              </a:rPr>
              <a:t>Southeastern Atlantic Coastal Basins of the Carolinas</a:t>
            </a:r>
          </a:p>
        </p:txBody>
      </p:sp>
    </p:spTree>
    <p:extLst>
      <p:ext uri="{BB962C8B-B14F-4D97-AF65-F5344CB8AC3E}">
        <p14:creationId xmlns:p14="http://schemas.microsoft.com/office/powerpoint/2010/main" val="324734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778230"/>
            <a:ext cx="5949095" cy="607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343786" y="24809"/>
            <a:ext cx="8305800" cy="990600"/>
          </a:xfrm>
          <a:prstGeom prst="rect">
            <a:avLst/>
          </a:prstGeom>
          <a:noFill/>
          <a:ln/>
        </p:spPr>
        <p:txBody>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pPr algn="ctr"/>
            <a:r>
              <a:rPr lang="en-US" altLang="en-US" kern="0" dirty="0" smtClean="0"/>
              <a:t>Coastal Carolinas Focus Area Study </a:t>
            </a:r>
            <a:endParaRPr lang="en-US" altLang="en-US" kern="0" dirty="0"/>
          </a:p>
        </p:txBody>
      </p:sp>
    </p:spTree>
    <p:extLst>
      <p:ext uri="{BB962C8B-B14F-4D97-AF65-F5344CB8AC3E}">
        <p14:creationId xmlns:p14="http://schemas.microsoft.com/office/powerpoint/2010/main" val="2175553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6731"/>
            <a:ext cx="5339923" cy="646331"/>
          </a:xfrm>
          <a:prstGeom prst="rect">
            <a:avLst/>
          </a:prstGeom>
          <a:noFill/>
        </p:spPr>
        <p:txBody>
          <a:bodyPr wrap="none" rtlCol="0">
            <a:spAutoFit/>
          </a:bodyPr>
          <a:lstStyle/>
          <a:p>
            <a:r>
              <a:rPr lang="en-US" sz="3600" dirty="0" smtClean="0">
                <a:solidFill>
                  <a:schemeClr val="bg1"/>
                </a:solidFill>
              </a:rPr>
              <a:t>Increased hurricane risks</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4" y="919422"/>
            <a:ext cx="9106786" cy="5938578"/>
          </a:xfrm>
          <a:prstGeom prst="rect">
            <a:avLst/>
          </a:prstGeom>
        </p:spPr>
      </p:pic>
    </p:spTree>
    <p:extLst>
      <p:ext uri="{BB962C8B-B14F-4D97-AF65-F5344CB8AC3E}">
        <p14:creationId xmlns:p14="http://schemas.microsoft.com/office/powerpoint/2010/main" val="3559665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landmey\Documents\WaterSMART Census 2014\Drafts\USGS earthquake 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8200"/>
            <a:ext cx="7771759" cy="51822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30314"/>
            <a:ext cx="5724644" cy="646331"/>
          </a:xfrm>
          <a:prstGeom prst="rect">
            <a:avLst/>
          </a:prstGeom>
          <a:noFill/>
        </p:spPr>
        <p:txBody>
          <a:bodyPr wrap="none" rtlCol="0">
            <a:spAutoFit/>
          </a:bodyPr>
          <a:lstStyle/>
          <a:p>
            <a:r>
              <a:rPr lang="en-US" sz="3600" dirty="0" smtClean="0">
                <a:solidFill>
                  <a:schemeClr val="bg1"/>
                </a:solidFill>
              </a:rPr>
              <a:t>Increased earthquake risks</a:t>
            </a:r>
            <a:endParaRPr lang="en-US" sz="3600" dirty="0">
              <a:solidFill>
                <a:schemeClr val="bg1"/>
              </a:solidFill>
            </a:endParaRPr>
          </a:p>
        </p:txBody>
      </p:sp>
    </p:spTree>
    <p:extLst>
      <p:ext uri="{BB962C8B-B14F-4D97-AF65-F5344CB8AC3E}">
        <p14:creationId xmlns:p14="http://schemas.microsoft.com/office/powerpoint/2010/main" val="201665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Water-Use Data Compilation</a:t>
            </a:r>
            <a:endParaRPr lang="en-US" altLang="en-US" dirty="0"/>
          </a:p>
        </p:txBody>
      </p:sp>
      <p:sp>
        <p:nvSpPr>
          <p:cNvPr id="71683" name="Rectangle 3"/>
          <p:cNvSpPr>
            <a:spLocks noGrp="1" noChangeArrowheads="1"/>
          </p:cNvSpPr>
          <p:nvPr>
            <p:ph type="body" idx="1"/>
          </p:nvPr>
        </p:nvSpPr>
        <p:spPr>
          <a:xfrm>
            <a:off x="228600" y="1295400"/>
            <a:ext cx="8458200" cy="4413250"/>
          </a:xfrm>
          <a:noFill/>
          <a:ln/>
        </p:spPr>
        <p:txBody>
          <a:bodyPr/>
          <a:lstStyle/>
          <a:p>
            <a:pPr>
              <a:buFont typeface="+mj-lt"/>
              <a:buAutoNum type="arabicPeriod"/>
            </a:pPr>
            <a:endParaRPr lang="en-US" altLang="en-US" sz="800" dirty="0" smtClean="0"/>
          </a:p>
          <a:p>
            <a:pPr marL="514350" indent="-514350">
              <a:buSzPct val="100000"/>
              <a:buFont typeface="+mj-lt"/>
              <a:buAutoNum type="arabicPeriod"/>
            </a:pPr>
            <a:r>
              <a:rPr lang="en-US" altLang="en-US" sz="2200" dirty="0" smtClean="0"/>
              <a:t>Address uncertainties related to industrial and public-supply water use data in the FAS.</a:t>
            </a:r>
          </a:p>
          <a:p>
            <a:pPr marL="514350" indent="-514350">
              <a:buSzPct val="100000"/>
              <a:buFont typeface="+mj-lt"/>
              <a:buAutoNum type="arabicPeriod"/>
            </a:pPr>
            <a:endParaRPr lang="en-US" altLang="en-US" sz="1000" dirty="0" smtClean="0"/>
          </a:p>
          <a:p>
            <a:pPr marL="514350" indent="-514350">
              <a:buSzPct val="100000"/>
              <a:buFont typeface="+mj-lt"/>
              <a:buAutoNum type="arabicPeriod"/>
            </a:pPr>
            <a:r>
              <a:rPr lang="en-US" altLang="en-US" sz="2200" dirty="0" smtClean="0"/>
              <a:t>Develop </a:t>
            </a:r>
            <a:r>
              <a:rPr lang="en-US" altLang="en-US" sz="2200" dirty="0" smtClean="0"/>
              <a:t>T&amp;Ms to determine originating aquifer(s) of water supply using age-dating of the pumped groundwater (CFCs, </a:t>
            </a:r>
            <a:r>
              <a:rPr lang="en-US" altLang="en-US" sz="2200" baseline="30000" dirty="0" smtClean="0"/>
              <a:t>14</a:t>
            </a:r>
            <a:r>
              <a:rPr lang="en-US" altLang="en-US" sz="2200" dirty="0" smtClean="0"/>
              <a:t>C and </a:t>
            </a:r>
            <a:r>
              <a:rPr lang="en-US" altLang="en-US" sz="2200" baseline="30000" dirty="0" smtClean="0"/>
              <a:t>37</a:t>
            </a:r>
            <a:r>
              <a:rPr lang="en-US" altLang="en-US" sz="2200" dirty="0" smtClean="0"/>
              <a:t>Cl).</a:t>
            </a:r>
          </a:p>
          <a:p>
            <a:pPr marL="514350" indent="-514350">
              <a:buSzPct val="100000"/>
              <a:buFont typeface="+mj-lt"/>
              <a:buAutoNum type="arabicPeriod"/>
            </a:pPr>
            <a:endParaRPr lang="en-US" sz="1000" dirty="0" smtClean="0"/>
          </a:p>
          <a:p>
            <a:pPr marL="514350" indent="-514350">
              <a:buSzPct val="100000"/>
              <a:buFont typeface="+mj-lt"/>
              <a:buAutoNum type="arabicPeriod"/>
            </a:pPr>
            <a:r>
              <a:rPr lang="en-US" sz="2200" dirty="0" smtClean="0"/>
              <a:t>Refining </a:t>
            </a:r>
            <a:r>
              <a:rPr lang="en-US" sz="2200" dirty="0" smtClean="0"/>
              <a:t>and reducing uncertainty </a:t>
            </a:r>
            <a:r>
              <a:rPr lang="en-US" sz="2200" dirty="0"/>
              <a:t>inherent to </a:t>
            </a:r>
            <a:r>
              <a:rPr lang="en-US" sz="2200" dirty="0" smtClean="0"/>
              <a:t>2005 and 2010 water-use data will </a:t>
            </a:r>
            <a:r>
              <a:rPr lang="en-US" sz="2200" dirty="0"/>
              <a:t>be essential as these data will be used as input to drive the planned groundwater-flow model and the surface-water and water-quality models for the FAS</a:t>
            </a:r>
            <a:endParaRPr lang="en-US" altLang="en-US" sz="2200" dirty="0" smtClean="0"/>
          </a:p>
          <a:p>
            <a:pPr marL="514350" indent="-514350">
              <a:buFont typeface="+mj-lt"/>
              <a:buAutoNum type="arabicPeriod"/>
            </a:pPr>
            <a:endParaRPr lang="en-US" altLang="en-US" sz="2400" dirty="0" smtClean="0"/>
          </a:p>
        </p:txBody>
      </p:sp>
    </p:spTree>
    <p:extLst>
      <p:ext uri="{BB962C8B-B14F-4D97-AF65-F5344CB8AC3E}">
        <p14:creationId xmlns:p14="http://schemas.microsoft.com/office/powerpoint/2010/main" val="12689259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52400"/>
            <a:ext cx="8305800" cy="990600"/>
          </a:xfrm>
          <a:noFill/>
          <a:ln/>
        </p:spPr>
        <p:txBody>
          <a:bodyPr/>
          <a:lstStyle/>
          <a:p>
            <a:r>
              <a:rPr lang="en-US" altLang="en-US" dirty="0" smtClean="0"/>
              <a:t>In-Situ Evapotranspiration Data</a:t>
            </a:r>
            <a:endParaRPr lang="en-US" altLang="en-US" dirty="0"/>
          </a:p>
        </p:txBody>
      </p:sp>
      <p:sp>
        <p:nvSpPr>
          <p:cNvPr id="71683" name="Rectangle 3"/>
          <p:cNvSpPr>
            <a:spLocks noGrp="1" noChangeArrowheads="1"/>
          </p:cNvSpPr>
          <p:nvPr>
            <p:ph type="body" idx="1"/>
          </p:nvPr>
        </p:nvSpPr>
        <p:spPr>
          <a:xfrm>
            <a:off x="381000" y="1295400"/>
            <a:ext cx="8229600" cy="4413250"/>
          </a:xfrm>
          <a:noFill/>
          <a:ln/>
        </p:spPr>
        <p:txBody>
          <a:bodyPr/>
          <a:lstStyle/>
          <a:p>
            <a:pPr>
              <a:buFont typeface="+mj-lt"/>
              <a:buAutoNum type="arabicPeriod"/>
            </a:pPr>
            <a:endParaRPr lang="en-US" altLang="en-US" sz="800" dirty="0" smtClean="0"/>
          </a:p>
          <a:p>
            <a:pPr marL="514350" indent="-514350">
              <a:buSzPct val="99000"/>
              <a:buFont typeface="+mj-lt"/>
              <a:buAutoNum type="arabicPeriod"/>
            </a:pPr>
            <a:r>
              <a:rPr lang="en-US" altLang="en-US" sz="2200" dirty="0" smtClean="0"/>
              <a:t>More accurate assessments of ET impacts on basin water </a:t>
            </a:r>
            <a:r>
              <a:rPr lang="en-US" altLang="en-US" sz="2200" dirty="0" smtClean="0"/>
              <a:t>budgets</a:t>
            </a:r>
          </a:p>
          <a:p>
            <a:pPr marL="514350" indent="-514350">
              <a:buSzPct val="99000"/>
              <a:buFont typeface="+mj-lt"/>
              <a:buAutoNum type="arabicPeriod"/>
            </a:pPr>
            <a:r>
              <a:rPr lang="en-US" sz="2200" dirty="0"/>
              <a:t>I</a:t>
            </a:r>
            <a:r>
              <a:rPr lang="en-US" sz="2200" dirty="0" smtClean="0"/>
              <a:t>n-field</a:t>
            </a:r>
            <a:r>
              <a:rPr lang="en-US" sz="2200" dirty="0"/>
              <a:t>, ground-based measurements of ET will be made and compared to concurrent ET estimates derived </a:t>
            </a:r>
            <a:r>
              <a:rPr lang="en-US" sz="2200" dirty="0" smtClean="0"/>
              <a:t>from remote sensing.</a:t>
            </a:r>
          </a:p>
          <a:p>
            <a:pPr marL="514350" indent="-514350">
              <a:buSzPct val="99000"/>
              <a:buFont typeface="+mj-lt"/>
              <a:buAutoNum type="arabicPeriod"/>
            </a:pPr>
            <a:r>
              <a:rPr lang="en-US" sz="2200" dirty="0"/>
              <a:t>Transpiration by herbaceous and woody plants can be directly measured using multiple in-situ thermal dissipation probe (TDP) sensors</a:t>
            </a:r>
            <a:endParaRPr lang="en-US" altLang="en-US" sz="2200" dirty="0" smtClean="0"/>
          </a:p>
          <a:p>
            <a:pPr marL="514350" indent="-514350">
              <a:buFont typeface="+mj-lt"/>
              <a:buAutoNum type="arabicPeriod"/>
            </a:pPr>
            <a:endParaRPr lang="en-US" altLang="en-US" sz="2400" dirty="0" smtClean="0"/>
          </a:p>
        </p:txBody>
      </p:sp>
      <p:pic>
        <p:nvPicPr>
          <p:cNvPr id="12290" name="Picture 2" descr="C:\Users\jlandmey\Documents\Chesterfield\IMGP06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992526"/>
            <a:ext cx="20574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504918055"/>
              </p:ext>
            </p:extLst>
          </p:nvPr>
        </p:nvGraphicFramePr>
        <p:xfrm>
          <a:off x="2971800" y="4469495"/>
          <a:ext cx="2783414" cy="2250282"/>
        </p:xfrm>
        <a:graphic>
          <a:graphicData uri="http://schemas.openxmlformats.org/presentationml/2006/ole">
            <mc:AlternateContent xmlns:mc="http://schemas.openxmlformats.org/markup-compatibility/2006">
              <mc:Choice xmlns:v="urn:schemas-microsoft-com:vml" Requires="v">
                <p:oleObj spid="_x0000_s12323" name="SPW 11.0 Graph" r:id="rId5" imgW="5479200" imgH="4428360" progId="SigmaPlotGraphicObject.11">
                  <p:embed/>
                </p:oleObj>
              </mc:Choice>
              <mc:Fallback>
                <p:oleObj name="SPW 11.0 Graph" r:id="rId5" imgW="5479200" imgH="4428360" progId="SigmaPlotGraphicObject.11">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69495"/>
                        <a:ext cx="2783414" cy="22502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04188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Climate Change Scenarios</a:t>
            </a:r>
            <a:endParaRPr lang="en-US" dirty="0"/>
          </a:p>
        </p:txBody>
      </p:sp>
      <p:sp>
        <p:nvSpPr>
          <p:cNvPr id="3" name="Content Placeholder 2"/>
          <p:cNvSpPr>
            <a:spLocks noGrp="1"/>
          </p:cNvSpPr>
          <p:nvPr>
            <p:ph idx="1"/>
          </p:nvPr>
        </p:nvSpPr>
        <p:spPr>
          <a:xfrm>
            <a:off x="381000" y="1524000"/>
            <a:ext cx="8305800" cy="4495800"/>
          </a:xfrm>
        </p:spPr>
        <p:txBody>
          <a:bodyPr/>
          <a:lstStyle/>
          <a:p>
            <a:r>
              <a:rPr lang="en-US" sz="2000" dirty="0"/>
              <a:t>E</a:t>
            </a:r>
            <a:r>
              <a:rPr lang="en-US" sz="2000" dirty="0" smtClean="0"/>
              <a:t>xisting </a:t>
            </a:r>
            <a:r>
              <a:rPr lang="en-US" sz="2000" dirty="0"/>
              <a:t>population change forecasts from the US Census </a:t>
            </a:r>
            <a:r>
              <a:rPr lang="en-US" sz="2000" dirty="0" smtClean="0"/>
              <a:t>Bureau (2012) </a:t>
            </a:r>
            <a:r>
              <a:rPr lang="en-US" sz="2000" dirty="0"/>
              <a:t>or spatial urban growth scenarios  based on research from NC State University and the USGS Southeast Climate Science </a:t>
            </a:r>
            <a:r>
              <a:rPr lang="en-US" sz="2000" dirty="0" smtClean="0"/>
              <a:t>Center </a:t>
            </a:r>
            <a:r>
              <a:rPr lang="en-US" sz="2000" dirty="0"/>
              <a:t>(</a:t>
            </a:r>
            <a:r>
              <a:rPr lang="en-US" sz="2000" dirty="0" err="1"/>
              <a:t>Meentemeyer</a:t>
            </a:r>
            <a:r>
              <a:rPr lang="en-US" sz="2000" dirty="0"/>
              <a:t> et al., 2013; </a:t>
            </a:r>
            <a:r>
              <a:rPr lang="en-US" sz="2000" dirty="0" err="1"/>
              <a:t>Terando</a:t>
            </a:r>
            <a:r>
              <a:rPr lang="en-US" sz="2000" dirty="0"/>
              <a:t> et al., 2014) </a:t>
            </a:r>
            <a:r>
              <a:rPr lang="en-US" sz="2000" dirty="0" smtClean="0"/>
              <a:t>will </a:t>
            </a:r>
            <a:r>
              <a:rPr lang="en-US" sz="2000" dirty="0"/>
              <a:t>be applied to the study area to drive various water-use </a:t>
            </a:r>
            <a:r>
              <a:rPr lang="en-US" sz="2000" dirty="0" smtClean="0"/>
              <a:t>scenarios.</a:t>
            </a:r>
          </a:p>
          <a:p>
            <a:endParaRPr lang="en-US" sz="2000" dirty="0"/>
          </a:p>
          <a:p>
            <a:r>
              <a:rPr lang="en-US" sz="2000" dirty="0" smtClean="0"/>
              <a:t>Will </a:t>
            </a:r>
            <a:r>
              <a:rPr lang="en-US" sz="2000" dirty="0"/>
              <a:t>employ the most current and applicable downscaled global climate models and greenhouse gas emission scenarios to project regional precipitation and temperature change, which will be necessary input to the groundwater, surface-water and ecological response </a:t>
            </a:r>
            <a:r>
              <a:rPr lang="en-US" sz="2000" dirty="0" smtClean="0"/>
              <a:t>models.</a:t>
            </a:r>
            <a:endParaRPr lang="en-US" sz="2000" dirty="0"/>
          </a:p>
        </p:txBody>
      </p:sp>
    </p:spTree>
    <p:extLst>
      <p:ext uri="{BB962C8B-B14F-4D97-AF65-F5344CB8AC3E}">
        <p14:creationId xmlns:p14="http://schemas.microsoft.com/office/powerpoint/2010/main" val="2412252747"/>
      </p:ext>
    </p:extLst>
  </p:cSld>
  <p:clrMapOvr>
    <a:masterClrMapping/>
  </p:clrMapOvr>
</p:sld>
</file>

<file path=ppt/theme/theme1.xml><?xml version="1.0" encoding="utf-8"?>
<a:theme xmlns:a="http://schemas.openxmlformats.org/drawingml/2006/main" name="gree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gree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Settings\Maura H Harrison\Desktop\template cleanup\template site\green-template.pot</Template>
  <TotalTime>21601</TotalTime>
  <Pages>4</Pages>
  <Words>1035</Words>
  <Application>Microsoft Office PowerPoint</Application>
  <PresentationFormat>On-screen Show (4:3)</PresentationFormat>
  <Paragraphs>110</Paragraphs>
  <Slides>21</Slides>
  <Notes>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green-template</vt:lpstr>
      <vt:lpstr>SPW 11.0 Graph</vt:lpstr>
      <vt:lpstr>  Water Availability and Use to Meet Competing Societal and Ecological Needs in Southeastern Atlantic Coastal Basins of the Carolinas</vt:lpstr>
      <vt:lpstr>Key Project Personnel</vt:lpstr>
      <vt:lpstr>PowerPoint Presentation</vt:lpstr>
      <vt:lpstr>PowerPoint Presentation</vt:lpstr>
      <vt:lpstr>PowerPoint Presentation</vt:lpstr>
      <vt:lpstr>PowerPoint Presentation</vt:lpstr>
      <vt:lpstr>Water-Use Data Compilation</vt:lpstr>
      <vt:lpstr>In-Situ Evapotranspiration Data</vt:lpstr>
      <vt:lpstr>Population and Climate Change Scenarios</vt:lpstr>
      <vt:lpstr>PowerPoint Presentation</vt:lpstr>
      <vt:lpstr>Groundwater Models and Decision Support System</vt:lpstr>
      <vt:lpstr>Groundwater Models and Decision Support System</vt:lpstr>
      <vt:lpstr>Surface-water/Water-quality Models and Decision Support System</vt:lpstr>
      <vt:lpstr>PowerPoint Presentation</vt:lpstr>
      <vt:lpstr>Ecological Response Modeling and Decision Support System</vt:lpstr>
      <vt:lpstr>Significant leverage from existing projects</vt:lpstr>
      <vt:lpstr>PowerPoint Presentation</vt:lpstr>
      <vt:lpstr>Schedule</vt:lpstr>
      <vt:lpstr>Expected Results of the New FAS:</vt:lpstr>
      <vt:lpstr>Expected Results of the New FAS:</vt:lpstr>
      <vt:lpstr>  Water Availability and Use to Meet Competing Societal and Ecological Needs in Southeastern Atlantic Coastal Basins of the Carolinas</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Gray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Wagner, Chad R.</cp:lastModifiedBy>
  <cp:revision>218</cp:revision>
  <cp:lastPrinted>1998-03-23T17:09:44Z</cp:lastPrinted>
  <dcterms:created xsi:type="dcterms:W3CDTF">1998-01-16T15:44:57Z</dcterms:created>
  <dcterms:modified xsi:type="dcterms:W3CDTF">2014-10-29T12:28:29Z</dcterms:modified>
</cp:coreProperties>
</file>