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85" r:id="rId2"/>
    <p:sldId id="478" r:id="rId3"/>
    <p:sldId id="477" r:id="rId4"/>
    <p:sldId id="480" r:id="rId5"/>
    <p:sldId id="482" r:id="rId6"/>
    <p:sldId id="481" r:id="rId7"/>
    <p:sldId id="483" r:id="rId8"/>
    <p:sldId id="484" r:id="rId9"/>
    <p:sldId id="479" r:id="rId10"/>
    <p:sldId id="487" r:id="rId11"/>
    <p:sldId id="486" r:id="rId12"/>
    <p:sldId id="489" r:id="rId13"/>
    <p:sldId id="490" r:id="rId14"/>
    <p:sldId id="491" r:id="rId15"/>
    <p:sldId id="492" r:id="rId16"/>
    <p:sldId id="493" r:id="rId1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ACE8E"/>
    <a:srgbClr val="006600"/>
    <a:srgbClr val="66FFFF"/>
    <a:srgbClr val="CCFFFF"/>
    <a:srgbClr val="33CCFF"/>
    <a:srgbClr val="FF0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3" autoAdjust="0"/>
    <p:restoredTop sz="88191" autoAdjust="0"/>
  </p:normalViewPr>
  <p:slideViewPr>
    <p:cSldViewPr>
      <p:cViewPr>
        <p:scale>
          <a:sx n="100" d="100"/>
          <a:sy n="100" d="100"/>
        </p:scale>
        <p:origin x="-11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312"/>
    </p:cViewPr>
  </p:sorterViewPr>
  <p:notesViewPr>
    <p:cSldViewPr>
      <p:cViewPr>
        <p:scale>
          <a:sx n="66" d="100"/>
          <a:sy n="66" d="100"/>
        </p:scale>
        <p:origin x="-2574" y="23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28783902012"/>
          <c:y val="0.122992271799358"/>
          <c:w val="0.730046520047062"/>
          <c:h val="0.647717652314739"/>
        </c:manualLayout>
      </c:layout>
      <c:barChart>
        <c:barDir val="col"/>
        <c:grouping val="clustered"/>
        <c:varyColors val="0"/>
        <c:ser>
          <c:idx val="0"/>
          <c:order val="0"/>
          <c:tx>
            <c:v>Total Withdrawals</c:v>
          </c:tx>
          <c:spPr>
            <a:solidFill>
              <a:srgbClr val="0099FF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'14-trends'!$B$36:$N$36</c:f>
              <c:numCache>
                <c:formatCode>General</c:formatCode>
                <c:ptCount val="13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</c:numCache>
            </c:numRef>
          </c:cat>
          <c:val>
            <c:numRef>
              <c:f>'14-trends'!$B$37:$N$37</c:f>
              <c:numCache>
                <c:formatCode>General</c:formatCode>
                <c:ptCount val="13"/>
                <c:pt idx="0">
                  <c:v>180.0</c:v>
                </c:pt>
                <c:pt idx="1">
                  <c:v>240.0</c:v>
                </c:pt>
                <c:pt idx="2">
                  <c:v>270.0</c:v>
                </c:pt>
                <c:pt idx="3">
                  <c:v>310.0</c:v>
                </c:pt>
                <c:pt idx="4">
                  <c:v>370.0</c:v>
                </c:pt>
                <c:pt idx="5">
                  <c:v>420.0</c:v>
                </c:pt>
                <c:pt idx="6">
                  <c:v>430.0</c:v>
                </c:pt>
                <c:pt idx="7">
                  <c:v>397.0</c:v>
                </c:pt>
                <c:pt idx="8">
                  <c:v>404.0</c:v>
                </c:pt>
                <c:pt idx="9">
                  <c:v>398.0</c:v>
                </c:pt>
                <c:pt idx="10">
                  <c:v>413.0</c:v>
                </c:pt>
                <c:pt idx="11" formatCode="0">
                  <c:v>409.0</c:v>
                </c:pt>
                <c:pt idx="12" formatCode="0">
                  <c:v>355.0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3427368"/>
        <c:axId val="-2125438072"/>
      </c:barChart>
      <c:lineChart>
        <c:grouping val="standard"/>
        <c:varyColors val="0"/>
        <c:ser>
          <c:idx val="1"/>
          <c:order val="1"/>
          <c:tx>
            <c:v>Population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'14-trends'!$B$36:$N$36</c:f>
              <c:numCache>
                <c:formatCode>General</c:formatCode>
                <c:ptCount val="13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</c:numCache>
            </c:numRef>
          </c:cat>
          <c:val>
            <c:numRef>
              <c:f>'14-trends'!$B$39:$N$39</c:f>
              <c:numCache>
                <c:formatCode>0.0</c:formatCode>
                <c:ptCount val="13"/>
                <c:pt idx="0" formatCode="General">
                  <c:v>150.7</c:v>
                </c:pt>
                <c:pt idx="1">
                  <c:v>164.0</c:v>
                </c:pt>
                <c:pt idx="2" formatCode="General">
                  <c:v>179.3</c:v>
                </c:pt>
                <c:pt idx="3">
                  <c:v>193.8</c:v>
                </c:pt>
                <c:pt idx="4">
                  <c:v>205.9</c:v>
                </c:pt>
                <c:pt idx="5">
                  <c:v>216.4</c:v>
                </c:pt>
                <c:pt idx="6" formatCode="General">
                  <c:v>229.6</c:v>
                </c:pt>
                <c:pt idx="7" formatCode="General">
                  <c:v>242.4</c:v>
                </c:pt>
                <c:pt idx="8" formatCode="General">
                  <c:v>252.3</c:v>
                </c:pt>
                <c:pt idx="9" formatCode="General">
                  <c:v>267.1</c:v>
                </c:pt>
                <c:pt idx="10" formatCode="General">
                  <c:v>285.3</c:v>
                </c:pt>
                <c:pt idx="11">
                  <c:v>300.7</c:v>
                </c:pt>
                <c:pt idx="12">
                  <c:v>313.0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304120"/>
        <c:axId val="-2125429000"/>
      </c:lineChart>
      <c:catAx>
        <c:axId val="-204342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220000"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2125438072"/>
        <c:crosses val="autoZero"/>
        <c:auto val="1"/>
        <c:lblAlgn val="ctr"/>
        <c:lblOffset val="100"/>
        <c:noMultiLvlLbl val="0"/>
      </c:catAx>
      <c:valAx>
        <c:axId val="-2125438072"/>
        <c:scaling>
          <c:orientation val="minMax"/>
          <c:max val="5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</a:rPr>
                  <a:t>Withdrawals, in billion gallons per day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2043427368"/>
        <c:crosses val="autoZero"/>
        <c:crossBetween val="between"/>
        <c:majorUnit val="100.0"/>
      </c:valAx>
      <c:valAx>
        <c:axId val="-21254290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Population, in millions</a:t>
                </a:r>
              </a:p>
            </c:rich>
          </c:tx>
          <c:layout>
            <c:manualLayout>
              <c:xMode val="edge"/>
              <c:yMode val="edge"/>
              <c:x val="0.951284765382225"/>
              <c:y val="0.2111724984653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2130304120"/>
        <c:crosses val="max"/>
        <c:crossBetween val="between"/>
      </c:valAx>
      <c:catAx>
        <c:axId val="-2130304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2542900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8884514435696"/>
          <c:y val="0.868410511186102"/>
          <c:w val="0.295879510388304"/>
          <c:h val="0.11847112860892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</cdr:x>
      <cdr:y>0.16667</cdr:y>
    </cdr:from>
    <cdr:to>
      <cdr:x>0.81667</cdr:x>
      <cdr:y>0.28889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9400" y="1143000"/>
          <a:ext cx="838199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4761" tIns="47380" rIns="94761" bIns="47380" rtlCol="0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4761" tIns="47380" rIns="94761" bIns="47380" rtlCol="0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FE6C37-9645-4C09-A7AD-524CE272F5BB}" type="datetimeFigureOut">
              <a:rPr lang="en-US"/>
              <a:pPr>
                <a:defRPr/>
              </a:pPr>
              <a:t>6/22/15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4761" tIns="47380" rIns="94761" bIns="47380" rtlCol="0" anchor="b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4761" tIns="47380" rIns="94761" bIns="47380" rtlCol="0" anchor="b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054E2A-CD5E-4691-9337-EE466C666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1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0" rIns="94761" bIns="4738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0" rIns="94761" bIns="473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60167"/>
            <a:ext cx="5681980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0" rIns="94761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0" rIns="94761" bIns="4738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1" tIns="47380" rIns="94761" bIns="473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263A5D-F107-460F-BF23-C749811E2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96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ECBB4-0688-4528-B3B4-5BA24F9F1B5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talk about total water use we mean total WITHDRAWALS for these categories</a:t>
            </a:r>
            <a:r>
              <a:rPr lang="en-US" baseline="0" dirty="0" smtClean="0"/>
              <a:t>, either estimated or reported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These are the categories reported</a:t>
            </a:r>
            <a:r>
              <a:rPr lang="en-US" baseline="0" dirty="0" smtClean="0"/>
              <a:t> in 2010 and the percentage of total that each category represents.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37D95-8561-4228-9557-713BECE49C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illustration</a:t>
            </a:r>
            <a:r>
              <a:rPr lang="en-US" baseline="0" dirty="0" smtClean="0"/>
              <a:t> shows how water withdrawals in the west are mostly for irrigation and most of the withdrawals in the east are for thermoelectric.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ECBB4-0688-4528-B3B4-5BA24F9F1B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2010 report illustrates tables for</a:t>
            </a:r>
            <a:r>
              <a:rPr lang="en-US" baseline="0" dirty="0" smtClean="0"/>
              <a:t> each category, as well as trends.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2010 we say the largest decline in total withdrawals that has been recorded since data were collected, as population continued into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ECBB4-0688-4528-B3B4-5BA24F9F1B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1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withdrawals decline 13%, the largest decline we’ve recorded in our 60 years of compilations. This level of water withdrawals was last recorded prior to 1970.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population increased 4%.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categories declined except mining and aquaculture, but they are relatively small categories relative to the total of all categories.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ECBB4-0688-4528-B3B4-5BA24F9F1B5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r>
              <a:rPr lang="en-US" baseline="0" dirty="0" smtClean="0"/>
              <a:t> knows what the 2015 water-use story will tell, but we will have 2 key components that will be re-integrated back into the compilation as per 5-year and 10-year priorities.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37D95-8561-4228-9557-713BECE49C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now constructed a time series of monthly ET for </a:t>
            </a:r>
            <a:r>
              <a:rPr lang="en-US" smtClean="0"/>
              <a:t>the conterminous </a:t>
            </a:r>
            <a:r>
              <a:rPr lang="en-US" dirty="0" smtClean="0"/>
              <a:t>48 states going back to 2000 and we are looking for opportunities to go back further in time, by</a:t>
            </a:r>
            <a:r>
              <a:rPr lang="en-US" baseline="0" dirty="0" smtClean="0"/>
              <a:t> using older LANDSAT images, and to go to a sub-monthly </a:t>
            </a:r>
            <a:r>
              <a:rPr lang="en-US" baseline="0" dirty="0" err="1" smtClean="0"/>
              <a:t>timestep</a:t>
            </a:r>
            <a:r>
              <a:rPr lang="en-US" baseline="0" dirty="0" smtClean="0"/>
              <a:t>. All of this is part of our commitment to providing long-term data streams of ET data for water availability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ECBB4-0688-4528-B3B4-5BA24F9F1B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5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Popular sight in western North Dakota – Water depots popping up every few miles in the Bakken Formation area.  Some water depots operate 24 hours a day and offer showers and food for workers. (Citadel Energy,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63A5D-F107-460F-BF23-C749811E24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4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99F6-0EA4-479D-9C43-E71C4C7B2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4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D2DA-4D08-488F-A03C-448327F37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029D-8B72-4827-B5E2-2A341CC6F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3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22288"/>
            <a:ext cx="8226425" cy="725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7988"/>
            <a:ext cx="4038600" cy="119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7988"/>
            <a:ext cx="4038600" cy="119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22600"/>
            <a:ext cx="4038600" cy="119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22600"/>
            <a:ext cx="4038600" cy="119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D7D4-EB68-404A-88A0-8338640AD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E8AC-EE6D-44B8-A430-3ED11C2C5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4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838A-1945-4637-B22D-36B1FE049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06E9-2F60-41F4-9CD3-6B65B87D1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1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55A4-76B0-4A13-BF1A-7A6B69178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14CA-3302-4A1A-9636-4F8A0C7B0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4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510C-BA79-48EA-9D2B-16BDC901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11D9-17E5-42DA-BDBE-C75B5E349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5" descr="E:\graphics\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03D99"/>
              </a:clrFrom>
              <a:clrTo>
                <a:srgbClr val="303D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121920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D5A19F-07B3-4868-AEB9-C584BA1F2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457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National Topical Studies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153400" cy="8382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r"/>
            <a:r>
              <a:rPr lang="en-US" sz="2000" b="1" dirty="0" smtClean="0">
                <a:solidFill>
                  <a:srgbClr val="000000"/>
                </a:solidFill>
              </a:rPr>
              <a:t>			Estimation of Flow in Ungaged Basins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2438400"/>
            <a:ext cx="8153400" cy="8382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Groundwater Information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3267075"/>
            <a:ext cx="8153400" cy="8382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Estimation of Evapotranspiration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" y="4114800"/>
            <a:ext cx="8153400" cy="8382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0000"/>
                </a:solidFill>
              </a:rPr>
              <a:t>Ecological Water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1181100" y="1629156"/>
            <a:ext cx="2026569" cy="9326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457200" y="4953000"/>
            <a:ext cx="8153400" cy="83820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Water Use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1499507" y="2369385"/>
            <a:ext cx="1389754" cy="9326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6823" y="3219831"/>
            <a:ext cx="1915121" cy="9326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1322849" y="4931415"/>
            <a:ext cx="1522051" cy="9326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1507283" y="4067556"/>
            <a:ext cx="1153185" cy="9326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38200" y="1249363"/>
            <a:ext cx="7467600" cy="460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/>
          </a:p>
        </p:txBody>
      </p:sp>
      <p:sp>
        <p:nvSpPr>
          <p:cNvPr id="15" name="Left Arrow 14"/>
          <p:cNvSpPr/>
          <p:nvPr/>
        </p:nvSpPr>
        <p:spPr>
          <a:xfrm>
            <a:off x="3810000" y="5155443"/>
            <a:ext cx="1676400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5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8913" y="1225550"/>
            <a:ext cx="49164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092544" y="304799"/>
            <a:ext cx="4130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 dirty="0" smtClean="0">
                <a:latin typeface="+mn-lt"/>
              </a:rPr>
              <a:t>Satellite Data and ET</a:t>
            </a:r>
            <a:endParaRPr lang="en-US" sz="3600" b="0" dirty="0">
              <a:latin typeface="+mn-lt"/>
            </a:endParaRPr>
          </a:p>
        </p:txBody>
      </p:sp>
      <p:pic>
        <p:nvPicPr>
          <p:cNvPr id="5" name="Picture 4" descr="example_cropclas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809451" cy="252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1225550"/>
            <a:ext cx="3581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Annual and monthly ET from MODIS (1 km)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Watershed and county scale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3604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Monthly ET from Landsat (30 m)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Focus Area Study, field scale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053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Thermoelectric, 2015</a:t>
            </a:r>
            <a:endParaRPr lang="en-US" sz="36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27" y="1763215"/>
            <a:ext cx="2261527" cy="29151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1304925"/>
            <a:ext cx="3513682" cy="441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3975"/>
            <a:ext cx="3505200" cy="45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5181600" cy="321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ln w="3175"/>
        </p:spPr>
        <p:txBody>
          <a:bodyPr/>
          <a:lstStyle/>
          <a:p>
            <a:r>
              <a:rPr lang="en-US" sz="3600" b="0" dirty="0" smtClean="0"/>
              <a:t>Unconventional Oil and Gas Topical Study</a:t>
            </a:r>
            <a:endParaRPr lang="en-US" sz="3600" b="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28600" y="1112837"/>
            <a:ext cx="4038600" cy="4724400"/>
          </a:xfrm>
        </p:spPr>
        <p:txBody>
          <a:bodyPr/>
          <a:lstStyle/>
          <a:p>
            <a:r>
              <a:rPr lang="en-US" sz="1800" dirty="0" smtClean="0"/>
              <a:t>Topical study relevant to SECURE Water </a:t>
            </a:r>
            <a:r>
              <a:rPr lang="en-US" sz="1800" dirty="0" err="1" smtClean="0"/>
              <a:t>Acto</a:t>
            </a:r>
            <a:r>
              <a:rPr lang="en-US" sz="1800" dirty="0" smtClean="0"/>
              <a:t> to assess water use and availability in energy sector.</a:t>
            </a:r>
          </a:p>
          <a:p>
            <a:endParaRPr lang="en-US" sz="1800" dirty="0" smtClean="0"/>
          </a:p>
          <a:p>
            <a:r>
              <a:rPr lang="en-US" sz="1800" dirty="0" smtClean="0"/>
              <a:t>UOG- capture of oil reserves that are dispersed continuously throughout a geologic formation, via directional drilling and/or hydraulic fracturing (fracking).</a:t>
            </a:r>
          </a:p>
          <a:p>
            <a:endParaRPr lang="en-US" sz="1800" dirty="0" smtClean="0"/>
          </a:p>
          <a:p>
            <a:r>
              <a:rPr lang="en-US" sz="1800" dirty="0" smtClean="0"/>
              <a:t>Oil production from </a:t>
            </a:r>
            <a:r>
              <a:rPr lang="en-US" sz="1800" dirty="0" err="1" smtClean="0"/>
              <a:t>Baakan</a:t>
            </a:r>
            <a:r>
              <a:rPr lang="en-US" sz="1800" dirty="0" smtClean="0"/>
              <a:t> formation has skyrocketed.  Impacts on water resources are largely unknown. This study will produce coefficients of use and losses for direct and indirect UOG uses.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984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25338"/>
            <a:ext cx="4629150" cy="2003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Unconventional Oil and Gas Topical Study Objectives</a:t>
            </a:r>
            <a:endParaRPr lang="en-US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581400"/>
            <a:ext cx="8743950" cy="2819400"/>
          </a:xfrm>
        </p:spPr>
        <p:txBody>
          <a:bodyPr/>
          <a:lstStyle/>
          <a:p>
            <a:r>
              <a:rPr lang="en-US" sz="2400" dirty="0" smtClean="0"/>
              <a:t>Direct uses (drilling, fracking, well maintenance).</a:t>
            </a:r>
          </a:p>
          <a:p>
            <a:r>
              <a:rPr lang="en-US" sz="2400" dirty="0" smtClean="0"/>
              <a:t>Indirect uses (support services, dust suppression, municipal uses).</a:t>
            </a:r>
          </a:p>
          <a:p>
            <a:r>
              <a:rPr lang="en-US" sz="2400" dirty="0" smtClean="0"/>
              <a:t>Develop coefficients and consumptive use with broader applications to other UOG operations outside </a:t>
            </a:r>
            <a:r>
              <a:rPr lang="en-US" sz="2400" dirty="0" err="1" smtClean="0"/>
              <a:t>Baakan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Improved water-use data collection methods for UOG uses.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45089"/>
            <a:ext cx="3505200" cy="24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1320837">
            <a:off x="1673517" y="3372749"/>
            <a:ext cx="373417" cy="5590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3" y="1600200"/>
            <a:ext cx="677201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Unconventional Oil and Gas Topical </a:t>
            </a:r>
            <a:r>
              <a:rPr lang="en-US" sz="3200" b="0" dirty="0" smtClean="0">
                <a:latin typeface="+mn-lt"/>
              </a:rPr>
              <a:t>Study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03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State Grant Program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$12.5 million over 5 years</a:t>
            </a:r>
            <a:r>
              <a:rPr lang="en-US" sz="1600" dirty="0" smtClean="0"/>
              <a:t> (2015-2020 pending congressional approval)</a:t>
            </a:r>
          </a:p>
          <a:p>
            <a:r>
              <a:rPr lang="en-US" sz="2800" dirty="0" smtClean="0"/>
              <a:t>$1.352 million for FY 2015</a:t>
            </a:r>
          </a:p>
          <a:p>
            <a:pPr lvl="1"/>
            <a:r>
              <a:rPr lang="en-US" dirty="0" smtClean="0"/>
              <a:t>Each State $26,000 to write </a:t>
            </a:r>
            <a:r>
              <a:rPr lang="en-US" dirty="0" err="1" smtClean="0"/>
              <a:t>workplan</a:t>
            </a:r>
            <a:endParaRPr lang="en-US" dirty="0" smtClean="0"/>
          </a:p>
          <a:p>
            <a:r>
              <a:rPr lang="en-US" sz="2800" dirty="0" smtClean="0"/>
              <a:t>$1.5 million for 2016 and beyond (pending)</a:t>
            </a:r>
          </a:p>
          <a:p>
            <a:pPr lvl="1"/>
            <a:r>
              <a:rPr lang="en-US" dirty="0" smtClean="0"/>
              <a:t>Competitive process</a:t>
            </a:r>
          </a:p>
          <a:p>
            <a:r>
              <a:rPr lang="en-US" sz="2800" dirty="0" smtClean="0"/>
              <a:t>$250,000 State limit</a:t>
            </a:r>
          </a:p>
          <a:p>
            <a:r>
              <a:rPr lang="en-US" sz="2800" dirty="0" smtClean="0"/>
              <a:t>Grant Program Guidelines provided</a:t>
            </a:r>
          </a:p>
          <a:p>
            <a:r>
              <a:rPr lang="en-US" sz="2800" dirty="0" smtClean="0"/>
              <a:t>Office of Acquisitions and Grants </a:t>
            </a:r>
            <a:r>
              <a:rPr lang="en-US" sz="1800" dirty="0" smtClean="0"/>
              <a:t>(www.grants.gov)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9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maupin\AppData\Local\Microsoft\Windows\INetCache\IE\D0MS85BH\collabo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3350"/>
            <a:ext cx="1752600" cy="17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State Grant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Interstate </a:t>
            </a:r>
            <a:r>
              <a:rPr lang="en-US" sz="2800" dirty="0" smtClean="0"/>
              <a:t>Council on Water Policy host 3 stakeholder meetings Aug – Nov, 2015.</a:t>
            </a:r>
          </a:p>
          <a:p>
            <a:r>
              <a:rPr lang="en-US" sz="2800" dirty="0" smtClean="0"/>
              <a:t>Encourages cooperation and collaboration between State agency and USGS to improve and build better water-use databases.</a:t>
            </a:r>
          </a:p>
          <a:p>
            <a:r>
              <a:rPr lang="en-US" sz="2800" dirty="0" smtClean="0"/>
              <a:t>Tiered criteria for major categories in guidelines.</a:t>
            </a:r>
          </a:p>
          <a:p>
            <a:r>
              <a:rPr lang="en-US" sz="2800" dirty="0" smtClean="0"/>
              <a:t>Ultimate goals for site-specific, watershed (HUC 8) and aquifer-based data, including improved consumptive 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42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Water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5791"/>
            <a:ext cx="5029200" cy="4525963"/>
          </a:xfrm>
        </p:spPr>
        <p:txBody>
          <a:bodyPr/>
          <a:lstStyle/>
          <a:p>
            <a:r>
              <a:rPr lang="en-US" dirty="0" smtClean="0"/>
              <a:t>Compilations (2010, 2015)</a:t>
            </a:r>
          </a:p>
          <a:p>
            <a:r>
              <a:rPr lang="en-US" dirty="0" smtClean="0"/>
              <a:t>Unconventional Oil Gas Topical Study</a:t>
            </a:r>
          </a:p>
          <a:p>
            <a:r>
              <a:rPr lang="en-US" dirty="0" smtClean="0"/>
              <a:t>Grant Program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4229099"/>
            <a:ext cx="2667000" cy="211493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581400"/>
            <a:ext cx="2764367" cy="19903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2957926" cy="1981200"/>
          </a:xfr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4724400"/>
            <a:ext cx="3144484" cy="1867877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91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Water Use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3058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+mn-lt"/>
              </a:rPr>
              <a:t>Mission</a:t>
            </a:r>
            <a:r>
              <a:rPr lang="en-US" sz="2000" dirty="0">
                <a:latin typeface="+mn-lt"/>
              </a:rPr>
              <a:t>: The National Water-Use Information Program is responsible for compiling and disseminating the nation's water-use data.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u="sng" dirty="0">
                <a:latin typeface="+mn-lt"/>
              </a:rPr>
              <a:t>Goals</a:t>
            </a:r>
            <a:r>
              <a:rPr lang="en-US" sz="2000" dirty="0">
                <a:latin typeface="+mn-lt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Analyze the source, use, and disposition of water at different scales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Document trends in water use in the United States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Cooperate with state and local agencies on 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Develop water-use data bases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Publish local, state, and national water-use data reports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Reply to water-use information requests from the public </a:t>
            </a:r>
          </a:p>
        </p:txBody>
      </p:sp>
    </p:spTree>
    <p:extLst>
      <p:ext uri="{BB962C8B-B14F-4D97-AF65-F5344CB8AC3E}">
        <p14:creationId xmlns:p14="http://schemas.microsoft.com/office/powerpoint/2010/main" val="148957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686800" cy="725487"/>
          </a:xfrm>
          <a:noFill/>
        </p:spPr>
        <p:txBody>
          <a:bodyPr/>
          <a:lstStyle/>
          <a:p>
            <a:r>
              <a:rPr lang="en-US" sz="3600" dirty="0" smtClean="0">
                <a:latin typeface="+mn-lt"/>
              </a:rPr>
              <a:t>Water withdrawals by category, 2010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98463" y="838200"/>
            <a:ext cx="8275637" cy="5108575"/>
            <a:chOff x="251" y="528"/>
            <a:chExt cx="5213" cy="3218"/>
          </a:xfrm>
        </p:grpSpPr>
        <p:sp>
          <p:nvSpPr>
            <p:cNvPr id="7172" name="Rectangle 20"/>
            <p:cNvSpPr>
              <a:spLocks noChangeArrowheads="1"/>
            </p:cNvSpPr>
            <p:nvPr/>
          </p:nvSpPr>
          <p:spPr bwMode="auto">
            <a:xfrm>
              <a:off x="4464" y="3552"/>
              <a:ext cx="58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Irrigation</a:t>
              </a:r>
            </a:p>
          </p:txBody>
        </p:sp>
        <p:sp>
          <p:nvSpPr>
            <p:cNvPr id="7173" name="Rectangle 17"/>
            <p:cNvSpPr>
              <a:spLocks noChangeArrowheads="1"/>
            </p:cNvSpPr>
            <p:nvPr/>
          </p:nvSpPr>
          <p:spPr bwMode="auto">
            <a:xfrm>
              <a:off x="251" y="3554"/>
              <a:ext cx="43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Mining</a:t>
              </a:r>
            </a:p>
          </p:txBody>
        </p:sp>
        <p:sp>
          <p:nvSpPr>
            <p:cNvPr id="7174" name="Rectangle 14"/>
            <p:cNvSpPr>
              <a:spLocks noChangeArrowheads="1"/>
            </p:cNvSpPr>
            <p:nvPr/>
          </p:nvSpPr>
          <p:spPr bwMode="auto">
            <a:xfrm>
              <a:off x="2880" y="3552"/>
              <a:ext cx="1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Self-Supplied Industrial</a:t>
              </a:r>
            </a:p>
          </p:txBody>
        </p:sp>
        <p:sp>
          <p:nvSpPr>
            <p:cNvPr id="7175" name="Rectangle 18"/>
            <p:cNvSpPr>
              <a:spLocks noChangeArrowheads="1"/>
            </p:cNvSpPr>
            <p:nvPr/>
          </p:nvSpPr>
          <p:spPr bwMode="auto">
            <a:xfrm>
              <a:off x="1581" y="3554"/>
              <a:ext cx="71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Aquaculture</a:t>
              </a:r>
            </a:p>
          </p:txBody>
        </p:sp>
        <p:grpSp>
          <p:nvGrpSpPr>
            <p:cNvPr id="3" name="Group 76"/>
            <p:cNvGrpSpPr>
              <a:grpSpLocks/>
            </p:cNvGrpSpPr>
            <p:nvPr/>
          </p:nvGrpSpPr>
          <p:grpSpPr bwMode="auto">
            <a:xfrm>
              <a:off x="251" y="528"/>
              <a:ext cx="5213" cy="2990"/>
              <a:chOff x="251" y="528"/>
              <a:chExt cx="5213" cy="2990"/>
            </a:xfrm>
          </p:grpSpPr>
          <p:sp>
            <p:nvSpPr>
              <p:cNvPr id="7178" name="Rectangle 11"/>
              <p:cNvSpPr>
                <a:spLocks noChangeArrowheads="1"/>
              </p:cNvSpPr>
              <p:nvPr/>
            </p:nvSpPr>
            <p:spPr bwMode="auto">
              <a:xfrm>
                <a:off x="4266" y="2550"/>
                <a:ext cx="669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 smtClean="0">
                    <a:latin typeface="+mn-lt"/>
                  </a:rPr>
                  <a:t>33 </a:t>
                </a:r>
                <a:r>
                  <a:rPr lang="en-US" sz="1400" dirty="0">
                    <a:latin typeface="+mn-lt"/>
                  </a:rPr>
                  <a:t>percent</a:t>
                </a:r>
              </a:p>
            </p:txBody>
          </p:sp>
          <p:pic>
            <p:nvPicPr>
              <p:cNvPr id="7179" name="Picture 48" descr="centerpivot125dpi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" y="2761"/>
                <a:ext cx="1198" cy="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1" name="Picture 53" descr="NRCSNM02011_sheep125dpi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" y="762"/>
                <a:ext cx="119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2" name="Rectangle 8"/>
              <p:cNvSpPr>
                <a:spLocks noChangeArrowheads="1"/>
              </p:cNvSpPr>
              <p:nvPr/>
            </p:nvSpPr>
            <p:spPr bwMode="auto">
              <a:xfrm>
                <a:off x="251" y="2550"/>
                <a:ext cx="114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1 percent</a:t>
                </a:r>
              </a:p>
            </p:txBody>
          </p:sp>
          <p:sp>
            <p:nvSpPr>
              <p:cNvPr id="7183" name="Rectangle 4"/>
              <p:cNvSpPr>
                <a:spLocks noChangeArrowheads="1"/>
              </p:cNvSpPr>
              <p:nvPr/>
            </p:nvSpPr>
            <p:spPr bwMode="auto">
              <a:xfrm>
                <a:off x="251" y="1546"/>
                <a:ext cx="1147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 smtClean="0">
                    <a:latin typeface="+mn-lt"/>
                  </a:rPr>
                  <a:t>1 </a:t>
                </a:r>
                <a:r>
                  <a:rPr lang="en-US" sz="1400" dirty="0">
                    <a:latin typeface="+mn-lt"/>
                  </a:rPr>
                  <a:t>percent</a:t>
                </a:r>
              </a:p>
            </p:txBody>
          </p:sp>
          <p:sp>
            <p:nvSpPr>
              <p:cNvPr id="7184" name="Rectangle 15"/>
              <p:cNvSpPr>
                <a:spLocks noChangeArrowheads="1"/>
              </p:cNvSpPr>
              <p:nvPr/>
            </p:nvSpPr>
            <p:spPr bwMode="auto">
              <a:xfrm>
                <a:off x="251" y="542"/>
                <a:ext cx="62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Livestock</a:t>
                </a:r>
              </a:p>
            </p:txBody>
          </p:sp>
          <p:sp>
            <p:nvSpPr>
              <p:cNvPr id="7185" name="Rectangle 6"/>
              <p:cNvSpPr>
                <a:spLocks noChangeArrowheads="1"/>
              </p:cNvSpPr>
              <p:nvPr/>
            </p:nvSpPr>
            <p:spPr bwMode="auto">
              <a:xfrm>
                <a:off x="2898" y="1546"/>
                <a:ext cx="669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 smtClean="0">
                    <a:latin typeface="+mn-lt"/>
                  </a:rPr>
                  <a:t>12 </a:t>
                </a:r>
                <a:r>
                  <a:rPr lang="en-US" sz="1400" dirty="0">
                    <a:latin typeface="+mn-lt"/>
                  </a:rPr>
                  <a:t>percent</a:t>
                </a:r>
              </a:p>
            </p:txBody>
          </p:sp>
          <p:sp>
            <p:nvSpPr>
              <p:cNvPr id="7186" name="Rectangle 13"/>
              <p:cNvSpPr>
                <a:spLocks noChangeArrowheads="1"/>
              </p:cNvSpPr>
              <p:nvPr/>
            </p:nvSpPr>
            <p:spPr bwMode="auto">
              <a:xfrm>
                <a:off x="2948" y="542"/>
                <a:ext cx="1147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Public Supply</a:t>
                </a:r>
              </a:p>
            </p:txBody>
          </p:sp>
          <p:sp>
            <p:nvSpPr>
              <p:cNvPr id="7187" name="Rectangle 7"/>
              <p:cNvSpPr>
                <a:spLocks noChangeArrowheads="1"/>
              </p:cNvSpPr>
              <p:nvPr/>
            </p:nvSpPr>
            <p:spPr bwMode="auto">
              <a:xfrm>
                <a:off x="4266" y="1546"/>
                <a:ext cx="669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 smtClean="0">
                    <a:latin typeface="+mn-lt"/>
                  </a:rPr>
                  <a:t>45 </a:t>
                </a:r>
                <a:r>
                  <a:rPr lang="en-US" sz="1400" dirty="0">
                    <a:latin typeface="+mn-lt"/>
                  </a:rPr>
                  <a:t>percent</a:t>
                </a:r>
              </a:p>
            </p:txBody>
          </p:sp>
          <p:sp>
            <p:nvSpPr>
              <p:cNvPr id="7188" name="Rectangle 12"/>
              <p:cNvSpPr>
                <a:spLocks noChangeArrowheads="1"/>
              </p:cNvSpPr>
              <p:nvPr/>
            </p:nvSpPr>
            <p:spPr bwMode="auto">
              <a:xfrm>
                <a:off x="4176" y="542"/>
                <a:ext cx="115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Thermoelectric Power</a:t>
                </a:r>
              </a:p>
            </p:txBody>
          </p:sp>
          <p:pic>
            <p:nvPicPr>
              <p:cNvPr id="7189" name="Picture 59" descr="shiport4125dpi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" y="762"/>
                <a:ext cx="119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0" name="Rectangle 10"/>
              <p:cNvSpPr>
                <a:spLocks noChangeArrowheads="1"/>
              </p:cNvSpPr>
              <p:nvPr/>
            </p:nvSpPr>
            <p:spPr bwMode="auto">
              <a:xfrm>
                <a:off x="2880" y="2550"/>
                <a:ext cx="574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4 percent</a:t>
                </a:r>
              </a:p>
            </p:txBody>
          </p:sp>
          <p:pic>
            <p:nvPicPr>
              <p:cNvPr id="7191" name="Picture 60" descr="union_camp125dpi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" y="2762"/>
                <a:ext cx="119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2" name="Rectangle 9"/>
              <p:cNvSpPr>
                <a:spLocks noChangeArrowheads="1"/>
              </p:cNvSpPr>
              <p:nvPr/>
            </p:nvSpPr>
            <p:spPr bwMode="auto">
              <a:xfrm>
                <a:off x="1581" y="2550"/>
                <a:ext cx="119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3</a:t>
                </a:r>
                <a:r>
                  <a:rPr lang="en-US" sz="1400" dirty="0" smtClean="0">
                    <a:latin typeface="+mn-lt"/>
                  </a:rPr>
                  <a:t> </a:t>
                </a:r>
                <a:r>
                  <a:rPr lang="en-US" sz="1400" dirty="0">
                    <a:latin typeface="+mn-lt"/>
                  </a:rPr>
                  <a:t>percent</a:t>
                </a:r>
              </a:p>
            </p:txBody>
          </p:sp>
          <p:pic>
            <p:nvPicPr>
              <p:cNvPr id="7193" name="Picture 61" descr="MS-fish_BCF10125dpi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" y="2765"/>
                <a:ext cx="1203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4" name="Rectangle 5"/>
              <p:cNvSpPr>
                <a:spLocks noChangeArrowheads="1"/>
              </p:cNvSpPr>
              <p:nvPr/>
            </p:nvSpPr>
            <p:spPr bwMode="auto">
              <a:xfrm>
                <a:off x="1583" y="1546"/>
                <a:ext cx="1147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1 percent</a:t>
                </a:r>
              </a:p>
            </p:txBody>
          </p:sp>
          <p:sp>
            <p:nvSpPr>
              <p:cNvPr id="7195" name="Rectangle 19"/>
              <p:cNvSpPr>
                <a:spLocks noChangeArrowheads="1"/>
              </p:cNvSpPr>
              <p:nvPr/>
            </p:nvSpPr>
            <p:spPr bwMode="auto">
              <a:xfrm>
                <a:off x="1488" y="528"/>
                <a:ext cx="13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Self-Supplied Domestic</a:t>
                </a:r>
              </a:p>
            </p:txBody>
          </p:sp>
          <p:pic>
            <p:nvPicPr>
              <p:cNvPr id="7196" name="Picture 62" descr="bed_well125dpi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3" y="762"/>
                <a:ext cx="1198" cy="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74" descr="river04125dpi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214" t="5052" r="5214" b="6569"/>
              <a:stretch>
                <a:fillRect/>
              </a:stretch>
            </p:blipFill>
            <p:spPr bwMode="auto">
              <a:xfrm>
                <a:off x="2880" y="765"/>
                <a:ext cx="1255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056481" y="2759075"/>
            <a:ext cx="6716713" cy="1355725"/>
            <a:chOff x="1056481" y="2759075"/>
            <a:chExt cx="6716713" cy="1355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481" y="3276600"/>
              <a:ext cx="6716713" cy="30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>
              <a:stCxn id="7187" idx="2"/>
            </p:cNvCxnSpPr>
            <p:nvPr/>
          </p:nvCxnSpPr>
          <p:spPr>
            <a:xfrm flipH="1">
              <a:off x="5181600" y="2759075"/>
              <a:ext cx="2121694" cy="517525"/>
            </a:xfrm>
            <a:prstGeom prst="line">
              <a:avLst/>
            </a:prstGeom>
            <a:ln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3810000" y="3582983"/>
              <a:ext cx="3276600" cy="465142"/>
            </a:xfrm>
            <a:prstGeom prst="line">
              <a:avLst/>
            </a:prstGeom>
            <a:ln>
              <a:solidFill>
                <a:srgbClr val="66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300288" y="2759075"/>
              <a:ext cx="2576512" cy="517525"/>
            </a:xfrm>
            <a:prstGeom prst="line">
              <a:avLst/>
            </a:prstGeom>
            <a:ln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600200" y="3582983"/>
              <a:ext cx="3200400" cy="531817"/>
            </a:xfrm>
            <a:prstGeom prst="line">
              <a:avLst/>
            </a:prstGeom>
            <a:ln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385888" y="3582983"/>
              <a:ext cx="1509712" cy="531817"/>
            </a:xfrm>
            <a:prstGeom prst="line">
              <a:avLst/>
            </a:prstGeom>
            <a:ln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219200" y="2759075"/>
              <a:ext cx="1676400" cy="517525"/>
            </a:xfrm>
            <a:prstGeom prst="line">
              <a:avLst/>
            </a:prstGeom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2759075"/>
              <a:ext cx="0" cy="517525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81088" y="3582984"/>
              <a:ext cx="0" cy="53181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4314825"/>
            <a:ext cx="1901825" cy="127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8463" y="6248400"/>
            <a:ext cx="6843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Public Supply, Thermoelectric, and Irrigation = 90% of total use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36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+mn-lt"/>
              </a:rPr>
              <a:t>Water Withdrawals by Category by State</a:t>
            </a:r>
            <a:endParaRPr lang="en-US" sz="36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10600" cy="51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1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004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346592"/>
              </p:ext>
            </p:extLst>
          </p:nvPr>
        </p:nvGraphicFramePr>
        <p:xfrm>
          <a:off x="2451651" y="990600"/>
          <a:ext cx="643408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326360" y="304800"/>
            <a:ext cx="64865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0" dirty="0">
                <a:latin typeface="+mn-lt"/>
              </a:rPr>
              <a:t>Population and </a:t>
            </a:r>
            <a:r>
              <a:rPr lang="en-US" sz="3600" b="0" dirty="0" smtClean="0">
                <a:latin typeface="+mn-lt"/>
              </a:rPr>
              <a:t>Total Withdrawals</a:t>
            </a:r>
          </a:p>
          <a:p>
            <a:pPr algn="ctr"/>
            <a:r>
              <a:rPr lang="en-US" sz="3600" b="0" dirty="0" smtClean="0">
                <a:latin typeface="+mn-lt"/>
              </a:rPr>
              <a:t>1950-2010</a:t>
            </a:r>
            <a:endParaRPr lang="en-US" sz="36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Billion gallons per day, BGD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Trends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6250" y="12954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Total water withdrawals in 2010 were 355 billion gallons per day or 13% less than in 2005, the largest percent decline reported since 1950.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Total population in 2010  was 313 million or 4% more than in 2005.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Thermoelectric withdrawals declined 20%, the largest decline since 1950 and accounted for 75% of total declines.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Irrigation withdrawals declined almost 10% and accounted for 20% of total declines.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Public supply withdrawals declined 5% for first time since 1950.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All categories of use declined in water withdrawals, except for mining and aquaculture, which saw increases of 40% and 7%, respectively.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10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642098" y="4285740"/>
            <a:ext cx="2362200" cy="18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80198" y="1066800"/>
            <a:ext cx="2362200" cy="18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72"/>
          <p:cNvSpPr>
            <a:spLocks noGrp="1" noChangeArrowheads="1"/>
          </p:cNvSpPr>
          <p:nvPr>
            <p:ph type="title"/>
          </p:nvPr>
        </p:nvSpPr>
        <p:spPr>
          <a:xfrm>
            <a:off x="379409" y="152400"/>
            <a:ext cx="8686800" cy="725487"/>
          </a:xfrm>
          <a:noFill/>
        </p:spPr>
        <p:txBody>
          <a:bodyPr/>
          <a:lstStyle/>
          <a:p>
            <a:r>
              <a:rPr lang="en-US" sz="3600" dirty="0" smtClean="0">
                <a:latin typeface="+mn-lt"/>
              </a:rPr>
              <a:t>Water withdrawals by category, 2015</a:t>
            </a:r>
            <a:br>
              <a:rPr lang="en-US" sz="36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5-year priorities)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98463" y="1047750"/>
            <a:ext cx="8643935" cy="5321300"/>
            <a:chOff x="251" y="394"/>
            <a:chExt cx="5445" cy="3352"/>
          </a:xfrm>
        </p:grpSpPr>
        <p:sp>
          <p:nvSpPr>
            <p:cNvPr id="7172" name="Rectangle 20"/>
            <p:cNvSpPr>
              <a:spLocks noChangeArrowheads="1"/>
            </p:cNvSpPr>
            <p:nvPr/>
          </p:nvSpPr>
          <p:spPr bwMode="auto">
            <a:xfrm>
              <a:off x="4312" y="2437"/>
              <a:ext cx="138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 smtClean="0">
                  <a:latin typeface="+mn-lt"/>
                </a:rPr>
                <a:t>Irrigation include Consumptive Use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7173" name="Rectangle 17"/>
            <p:cNvSpPr>
              <a:spLocks noChangeArrowheads="1"/>
            </p:cNvSpPr>
            <p:nvPr/>
          </p:nvSpPr>
          <p:spPr bwMode="auto">
            <a:xfrm>
              <a:off x="251" y="3554"/>
              <a:ext cx="43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Mining</a:t>
              </a:r>
            </a:p>
          </p:txBody>
        </p:sp>
        <p:sp>
          <p:nvSpPr>
            <p:cNvPr id="7174" name="Rectangle 14"/>
            <p:cNvSpPr>
              <a:spLocks noChangeArrowheads="1"/>
            </p:cNvSpPr>
            <p:nvPr/>
          </p:nvSpPr>
          <p:spPr bwMode="auto">
            <a:xfrm>
              <a:off x="2880" y="3552"/>
              <a:ext cx="1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Self-Supplied Industrial</a:t>
              </a:r>
            </a:p>
          </p:txBody>
        </p:sp>
        <p:sp>
          <p:nvSpPr>
            <p:cNvPr id="7175" name="Rectangle 18"/>
            <p:cNvSpPr>
              <a:spLocks noChangeArrowheads="1"/>
            </p:cNvSpPr>
            <p:nvPr/>
          </p:nvSpPr>
          <p:spPr bwMode="auto">
            <a:xfrm>
              <a:off x="1581" y="3554"/>
              <a:ext cx="71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5720" tIns="44450" rIns="45720" bIns="44450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FAFD00"/>
                </a:buClr>
                <a:buSzPct val="125000"/>
              </a:pPr>
              <a:r>
                <a:rPr lang="en-US" sz="1400" dirty="0">
                  <a:latin typeface="+mn-lt"/>
                </a:rPr>
                <a:t>Aquaculture</a:t>
              </a:r>
            </a:p>
          </p:txBody>
        </p:sp>
        <p:grpSp>
          <p:nvGrpSpPr>
            <p:cNvPr id="3" name="Group 76"/>
            <p:cNvGrpSpPr>
              <a:grpSpLocks/>
            </p:cNvGrpSpPr>
            <p:nvPr/>
          </p:nvGrpSpPr>
          <p:grpSpPr bwMode="auto">
            <a:xfrm>
              <a:off x="251" y="394"/>
              <a:ext cx="5445" cy="3124"/>
              <a:chOff x="251" y="394"/>
              <a:chExt cx="5445" cy="3124"/>
            </a:xfrm>
          </p:grpSpPr>
          <p:pic>
            <p:nvPicPr>
              <p:cNvPr id="7179" name="Picture 48" descr="centerpivot125dpi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" y="2761"/>
                <a:ext cx="1198" cy="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1" name="Picture 53" descr="NRCSNM02011_sheep125dpi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" y="762"/>
                <a:ext cx="119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4" name="Rectangle 15"/>
              <p:cNvSpPr>
                <a:spLocks noChangeArrowheads="1"/>
              </p:cNvSpPr>
              <p:nvPr/>
            </p:nvSpPr>
            <p:spPr bwMode="auto">
              <a:xfrm>
                <a:off x="251" y="542"/>
                <a:ext cx="62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Livestock</a:t>
                </a:r>
              </a:p>
            </p:txBody>
          </p:sp>
          <p:sp>
            <p:nvSpPr>
              <p:cNvPr id="7186" name="Rectangle 13"/>
              <p:cNvSpPr>
                <a:spLocks noChangeArrowheads="1"/>
              </p:cNvSpPr>
              <p:nvPr/>
            </p:nvSpPr>
            <p:spPr bwMode="auto">
              <a:xfrm>
                <a:off x="2948" y="542"/>
                <a:ext cx="1147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Public Supply</a:t>
                </a:r>
              </a:p>
            </p:txBody>
          </p:sp>
          <p:sp>
            <p:nvSpPr>
              <p:cNvPr id="7188" name="Rectangle 12"/>
              <p:cNvSpPr>
                <a:spLocks noChangeArrowheads="1"/>
              </p:cNvSpPr>
              <p:nvPr/>
            </p:nvSpPr>
            <p:spPr bwMode="auto">
              <a:xfrm>
                <a:off x="4256" y="394"/>
                <a:ext cx="14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Thermoelectric </a:t>
                </a:r>
                <a:r>
                  <a:rPr lang="en-US" sz="1400" dirty="0" smtClean="0">
                    <a:latin typeface="+mn-lt"/>
                  </a:rPr>
                  <a:t>Power include Consumptive Use</a:t>
                </a:r>
                <a:endParaRPr lang="en-US" sz="1400" dirty="0">
                  <a:latin typeface="+mn-lt"/>
                </a:endParaRPr>
              </a:p>
            </p:txBody>
          </p:sp>
          <p:pic>
            <p:nvPicPr>
              <p:cNvPr id="7189" name="Picture 59" descr="shiport4125dpi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" y="762"/>
                <a:ext cx="119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1" name="Picture 60" descr="union_camp125dpi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0" y="2762"/>
                <a:ext cx="119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3" name="Picture 61" descr="MS-fish_BCF10125dpi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" y="2765"/>
                <a:ext cx="1203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95" name="Rectangle 19"/>
              <p:cNvSpPr>
                <a:spLocks noChangeArrowheads="1"/>
              </p:cNvSpPr>
              <p:nvPr/>
            </p:nvSpPr>
            <p:spPr bwMode="auto">
              <a:xfrm>
                <a:off x="1488" y="528"/>
                <a:ext cx="13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45720" tIns="44450" rIns="45720" bIns="44450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rgbClr val="FAFD00"/>
                  </a:buClr>
                  <a:buSzPct val="125000"/>
                </a:pPr>
                <a:r>
                  <a:rPr lang="en-US" sz="1400" dirty="0">
                    <a:latin typeface="+mn-lt"/>
                  </a:rPr>
                  <a:t>Self-Supplied Domestic</a:t>
                </a:r>
              </a:p>
            </p:txBody>
          </p:sp>
          <p:pic>
            <p:nvPicPr>
              <p:cNvPr id="7196" name="Picture 62" descr="bed_well125dpi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3" y="762"/>
                <a:ext cx="1198" cy="7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74" descr="river04125dpi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214" t="5052" r="5214" b="6569"/>
              <a:stretch>
                <a:fillRect/>
              </a:stretch>
            </p:blipFill>
            <p:spPr bwMode="auto">
              <a:xfrm>
                <a:off x="2880" y="765"/>
                <a:ext cx="1255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4806440"/>
            <a:ext cx="1901825" cy="1270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715000" y="4112627"/>
            <a:ext cx="838198" cy="30697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775" y="3774073"/>
            <a:ext cx="809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Correspond with USDA Agriculture Census, 2017 survey questionnaire about source of irrigation deliveries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895577" y="2952750"/>
            <a:ext cx="746521" cy="28044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775" y="3233194"/>
            <a:ext cx="665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Continued collaboration with US Dept. of Energy, 2013, EIA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Compilation 2015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sz="2400" dirty="0" smtClean="0"/>
              <a:t>Irrigation Consumptive Use</a:t>
            </a:r>
            <a:endParaRPr lang="en-US" sz="2400" dirty="0"/>
          </a:p>
        </p:txBody>
      </p:sp>
      <p:pic>
        <p:nvPicPr>
          <p:cNvPr id="5" name="Picture 7" descr="simple water budget - no labels.bmp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609600" y="2385620"/>
            <a:ext cx="3876675" cy="2541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53493" y="2209800"/>
            <a:ext cx="3657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i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Precipitation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+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Flow in</a:t>
            </a:r>
          </a:p>
          <a:p>
            <a:pPr algn="ctr"/>
            <a:r>
              <a:rPr lang="fr-FR" sz="3200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=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Evapotranspiration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+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Storage Change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+</a:t>
            </a:r>
            <a: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fr-FR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fr-FR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Flow out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65" y="5635447"/>
            <a:ext cx="815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Evapotranspiration from crops and golf course = irrigation consumptive use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794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27508</TotalTime>
  <Words>1007</Words>
  <Application>Microsoft Macintosh PowerPoint</Application>
  <PresentationFormat>On-screen Show (4:3)</PresentationFormat>
  <Paragraphs>128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Water Use</vt:lpstr>
      <vt:lpstr>Water Use</vt:lpstr>
      <vt:lpstr>Water withdrawals by category, 2010</vt:lpstr>
      <vt:lpstr>Water Withdrawals by Category by State</vt:lpstr>
      <vt:lpstr>PowerPoint Presentation</vt:lpstr>
      <vt:lpstr>Trends</vt:lpstr>
      <vt:lpstr>Water withdrawals by category, 2015 (5-year priorities)</vt:lpstr>
      <vt:lpstr>Compilation 2015</vt:lpstr>
      <vt:lpstr>PowerPoint Presentation</vt:lpstr>
      <vt:lpstr>Thermoelectric, 2015</vt:lpstr>
      <vt:lpstr>Unconventional Oil and Gas Topical Study</vt:lpstr>
      <vt:lpstr>Unconventional Oil and Gas Topical Study Objectives</vt:lpstr>
      <vt:lpstr>Unconventional Oil and Gas Topical Study</vt:lpstr>
      <vt:lpstr>State Grant Program</vt:lpstr>
      <vt:lpstr>State Grant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USGS Global Change Science</dc:title>
  <dc:creator>Lee</dc:creator>
  <cp:lastModifiedBy>Sonya Jones</cp:lastModifiedBy>
  <cp:revision>672</cp:revision>
  <cp:lastPrinted>2015-05-29T12:15:32Z</cp:lastPrinted>
  <dcterms:created xsi:type="dcterms:W3CDTF">2009-05-05T01:20:03Z</dcterms:created>
  <dcterms:modified xsi:type="dcterms:W3CDTF">2015-06-23T01:39:57Z</dcterms:modified>
</cp:coreProperties>
</file>