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57"/>
  </p:notesMasterIdLst>
  <p:sldIdLst>
    <p:sldId id="256" r:id="rId2"/>
    <p:sldId id="516" r:id="rId3"/>
    <p:sldId id="498" r:id="rId4"/>
    <p:sldId id="500" r:id="rId5"/>
    <p:sldId id="501" r:id="rId6"/>
    <p:sldId id="502" r:id="rId7"/>
    <p:sldId id="503" r:id="rId8"/>
    <p:sldId id="411" r:id="rId9"/>
    <p:sldId id="507" r:id="rId10"/>
    <p:sldId id="508" r:id="rId11"/>
    <p:sldId id="509" r:id="rId12"/>
    <p:sldId id="391" r:id="rId13"/>
    <p:sldId id="426" r:id="rId14"/>
    <p:sldId id="417" r:id="rId15"/>
    <p:sldId id="404" r:id="rId16"/>
    <p:sldId id="414" r:id="rId17"/>
    <p:sldId id="421" r:id="rId18"/>
    <p:sldId id="436" r:id="rId19"/>
    <p:sldId id="397" r:id="rId20"/>
    <p:sldId id="432" r:id="rId21"/>
    <p:sldId id="441" r:id="rId22"/>
    <p:sldId id="492" r:id="rId23"/>
    <p:sldId id="439" r:id="rId24"/>
    <p:sldId id="422" r:id="rId25"/>
    <p:sldId id="419" r:id="rId26"/>
    <p:sldId id="444" r:id="rId27"/>
    <p:sldId id="443" r:id="rId28"/>
    <p:sldId id="442" r:id="rId29"/>
    <p:sldId id="428" r:id="rId30"/>
    <p:sldId id="449" r:id="rId31"/>
    <p:sldId id="446" r:id="rId32"/>
    <p:sldId id="423" r:id="rId33"/>
    <p:sldId id="456" r:id="rId34"/>
    <p:sldId id="483" r:id="rId35"/>
    <p:sldId id="496" r:id="rId36"/>
    <p:sldId id="430" r:id="rId37"/>
    <p:sldId id="429" r:id="rId38"/>
    <p:sldId id="515" r:id="rId39"/>
    <p:sldId id="435" r:id="rId40"/>
    <p:sldId id="482" r:id="rId41"/>
    <p:sldId id="455" r:id="rId42"/>
    <p:sldId id="485" r:id="rId43"/>
    <p:sldId id="488" r:id="rId44"/>
    <p:sldId id="493" r:id="rId45"/>
    <p:sldId id="494" r:id="rId46"/>
    <p:sldId id="495" r:id="rId47"/>
    <p:sldId id="486" r:id="rId48"/>
    <p:sldId id="510" r:id="rId49"/>
    <p:sldId id="481" r:id="rId50"/>
    <p:sldId id="480" r:id="rId51"/>
    <p:sldId id="474" r:id="rId52"/>
    <p:sldId id="460" r:id="rId53"/>
    <p:sldId id="463" r:id="rId54"/>
    <p:sldId id="513" r:id="rId55"/>
    <p:sldId id="514" r:id="rId56"/>
  </p:sldIdLst>
  <p:sldSz cx="9144000" cy="6858000" type="screen4x3"/>
  <p:notesSz cx="7188200" cy="9448800"/>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14" autoAdjust="0"/>
    <p:restoredTop sz="96552" autoAdjust="0"/>
  </p:normalViewPr>
  <p:slideViewPr>
    <p:cSldViewPr>
      <p:cViewPr>
        <p:scale>
          <a:sx n="50" d="100"/>
          <a:sy n="50" d="100"/>
        </p:scale>
        <p:origin x="-878" y="-120"/>
      </p:cViewPr>
      <p:guideLst>
        <p:guide orient="horz" pos="2160"/>
        <p:guide pos="2880"/>
      </p:guideLst>
    </p:cSldViewPr>
  </p:slideViewPr>
  <p:outlineViewPr>
    <p:cViewPr>
      <p:scale>
        <a:sx n="33" d="100"/>
        <a:sy n="33" d="100"/>
      </p:scale>
      <p:origin x="0" y="25566"/>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2" d="100"/>
          <a:sy n="82" d="100"/>
        </p:scale>
        <p:origin x="-3132" y="-102"/>
      </p:cViewPr>
      <p:guideLst>
        <p:guide orient="horz" pos="2976"/>
        <p:guide pos="226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114675" cy="473075"/>
          </a:xfrm>
          <a:prstGeom prst="rect">
            <a:avLst/>
          </a:prstGeom>
          <a:noFill/>
          <a:ln>
            <a:noFill/>
          </a:ln>
          <a:effectLst/>
          <a:extLst/>
        </p:spPr>
        <p:txBody>
          <a:bodyPr vert="horz" wrap="square" lIns="95061" tIns="47531" rIns="95061" bIns="47531"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3315" name="Rectangle 3"/>
          <p:cNvSpPr>
            <a:spLocks noGrp="1" noChangeArrowheads="1"/>
          </p:cNvSpPr>
          <p:nvPr>
            <p:ph type="dt" idx="1"/>
          </p:nvPr>
        </p:nvSpPr>
        <p:spPr bwMode="auto">
          <a:xfrm>
            <a:off x="4071938" y="0"/>
            <a:ext cx="3114675" cy="473075"/>
          </a:xfrm>
          <a:prstGeom prst="rect">
            <a:avLst/>
          </a:prstGeom>
          <a:noFill/>
          <a:ln>
            <a:noFill/>
          </a:ln>
          <a:effectLst/>
          <a:extLst/>
        </p:spPr>
        <p:txBody>
          <a:bodyPr vert="horz" wrap="square" lIns="95061" tIns="47531" rIns="95061" bIns="47531"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6804" name="Rectangle 4"/>
          <p:cNvSpPr>
            <a:spLocks noGrp="1" noRot="1" noChangeAspect="1" noChangeArrowheads="1" noTextEdit="1"/>
          </p:cNvSpPr>
          <p:nvPr>
            <p:ph type="sldImg" idx="2"/>
          </p:nvPr>
        </p:nvSpPr>
        <p:spPr bwMode="auto">
          <a:xfrm>
            <a:off x="1231900" y="708025"/>
            <a:ext cx="4724400" cy="35433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719138" y="4487863"/>
            <a:ext cx="5749925" cy="4252912"/>
          </a:xfrm>
          <a:prstGeom prst="rect">
            <a:avLst/>
          </a:prstGeom>
          <a:noFill/>
          <a:ln>
            <a:noFill/>
          </a:ln>
          <a:effectLst/>
          <a:extLst/>
        </p:spPr>
        <p:txBody>
          <a:bodyPr vert="horz" wrap="square" lIns="95061" tIns="47531" rIns="95061" bIns="475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974138"/>
            <a:ext cx="3114675" cy="473075"/>
          </a:xfrm>
          <a:prstGeom prst="rect">
            <a:avLst/>
          </a:prstGeom>
          <a:noFill/>
          <a:ln>
            <a:noFill/>
          </a:ln>
          <a:effectLst/>
          <a:extLst/>
        </p:spPr>
        <p:txBody>
          <a:bodyPr vert="horz" wrap="square" lIns="95061" tIns="47531" rIns="95061" bIns="47531"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3319" name="Rectangle 7"/>
          <p:cNvSpPr>
            <a:spLocks noGrp="1" noChangeArrowheads="1"/>
          </p:cNvSpPr>
          <p:nvPr>
            <p:ph type="sldNum" sz="quarter" idx="5"/>
          </p:nvPr>
        </p:nvSpPr>
        <p:spPr bwMode="auto">
          <a:xfrm>
            <a:off x="4071938" y="8974138"/>
            <a:ext cx="3114675" cy="473075"/>
          </a:xfrm>
          <a:prstGeom prst="rect">
            <a:avLst/>
          </a:prstGeom>
          <a:noFill/>
          <a:ln>
            <a:noFill/>
          </a:ln>
          <a:effectLst/>
          <a:extLst/>
        </p:spPr>
        <p:txBody>
          <a:bodyPr vert="horz" wrap="square" lIns="95061" tIns="47531" rIns="95061" bIns="47531" numCol="1" anchor="b" anchorCtr="0" compatLnSpc="1">
            <a:prstTxWarp prst="textNoShape">
              <a:avLst/>
            </a:prstTxWarp>
          </a:bodyPr>
          <a:lstStyle>
            <a:lvl1pPr algn="r" eaLnBrk="1" hangingPunct="1">
              <a:defRPr sz="1200">
                <a:latin typeface="Arial" charset="0"/>
              </a:defRPr>
            </a:lvl1pPr>
          </a:lstStyle>
          <a:p>
            <a:pPr>
              <a:defRPr/>
            </a:pPr>
            <a:fld id="{D4197BF4-BFBE-482F-8B96-ABB3A6E1F270}" type="slidenum">
              <a:rPr lang="en-US"/>
              <a:pPr>
                <a:defRPr/>
              </a:pPr>
              <a:t>‹#›</a:t>
            </a:fld>
            <a:endParaRPr lang="en-US"/>
          </a:p>
        </p:txBody>
      </p:sp>
    </p:spTree>
    <p:extLst>
      <p:ext uri="{BB962C8B-B14F-4D97-AF65-F5344CB8AC3E}">
        <p14:creationId xmlns:p14="http://schemas.microsoft.com/office/powerpoint/2010/main" val="38422285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miter lim="800000"/>
            <a:headEnd/>
            <a:tailEnd/>
          </a:ln>
        </p:spPr>
        <p:txBody>
          <a:bodyPr/>
          <a:lstStyle/>
          <a:p>
            <a:fld id="{C7C69634-8204-40CA-998F-BF55D4049D30}" type="slidenum">
              <a:rPr lang="en-US" smtClean="0"/>
              <a:pPr/>
              <a:t>1</a:t>
            </a:fld>
            <a:endParaRPr lang="en-US"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11</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miter lim="800000"/>
            <a:headEnd/>
            <a:tailEnd/>
          </a:ln>
        </p:spPr>
        <p:txBody>
          <a:bodyPr/>
          <a:lstStyle/>
          <a:p>
            <a:fld id="{3D5DBCF3-6E78-44C9-836F-7675A58EC412}" type="slidenum">
              <a:rPr lang="en-US" smtClean="0"/>
              <a:pPr/>
              <a:t>12</a:t>
            </a:fld>
            <a:endParaRPr lang="en-US"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a:ln>
            <a:miter lim="800000"/>
            <a:headEnd/>
            <a:tailEnd/>
          </a:ln>
        </p:spPr>
        <p:txBody>
          <a:bodyPr/>
          <a:lstStyle/>
          <a:p>
            <a:fld id="{64A68245-95D2-440E-886F-0795F8531300}" type="slidenum">
              <a:rPr lang="en-US" smtClean="0"/>
              <a:pPr/>
              <a:t>13</a:t>
            </a:fld>
            <a:endParaRPr lang="en-US" smtClean="0"/>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7"/>
          <p:cNvSpPr>
            <a:spLocks noGrp="1" noChangeArrowheads="1"/>
          </p:cNvSpPr>
          <p:nvPr>
            <p:ph type="sldNum" sz="quarter" idx="5"/>
          </p:nvPr>
        </p:nvSpPr>
        <p:spPr>
          <a:noFill/>
          <a:ln>
            <a:miter lim="800000"/>
            <a:headEnd/>
            <a:tailEnd/>
          </a:ln>
        </p:spPr>
        <p:txBody>
          <a:bodyPr/>
          <a:lstStyle/>
          <a:p>
            <a:fld id="{10927BA3-F9A0-45BE-BF0D-369B5FC6D067}" type="slidenum">
              <a:rPr lang="en-US" smtClean="0"/>
              <a:pPr/>
              <a:t>14</a:t>
            </a:fld>
            <a:endParaRPr lang="en-US" smtClean="0"/>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a:ln>
            <a:miter lim="800000"/>
            <a:headEnd/>
            <a:tailEnd/>
          </a:ln>
        </p:spPr>
        <p:txBody>
          <a:bodyPr/>
          <a:lstStyle/>
          <a:p>
            <a:fld id="{A85DE704-4D17-4AB0-8A68-C434830B8B5D}" type="slidenum">
              <a:rPr lang="en-US" smtClean="0"/>
              <a:pPr/>
              <a:t>15</a:t>
            </a:fld>
            <a:endParaRPr lang="en-US" smtClean="0"/>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miter lim="800000"/>
            <a:headEnd/>
            <a:tailEnd/>
          </a:ln>
        </p:spPr>
        <p:txBody>
          <a:bodyPr/>
          <a:lstStyle/>
          <a:p>
            <a:fld id="{C94C9A43-61A2-4135-A898-06A1F5E6FFCC}" type="slidenum">
              <a:rPr lang="en-US" smtClean="0"/>
              <a:pPr/>
              <a:t>16</a:t>
            </a:fld>
            <a:endParaRPr lang="en-US" smtClean="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miter lim="800000"/>
            <a:headEnd/>
            <a:tailEnd/>
          </a:ln>
        </p:spPr>
        <p:txBody>
          <a:bodyPr/>
          <a:lstStyle/>
          <a:p>
            <a:fld id="{B948FF87-E18A-4C61-8369-0131FE7643AD}" type="slidenum">
              <a:rPr lang="en-US" smtClean="0"/>
              <a:pPr/>
              <a:t>17</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miter lim="800000"/>
            <a:headEnd/>
            <a:tailEnd/>
          </a:ln>
        </p:spPr>
        <p:txBody>
          <a:bodyPr/>
          <a:lstStyle/>
          <a:p>
            <a:fld id="{70B43D17-7957-4280-8502-52062836E180}" type="slidenum">
              <a:rPr lang="en-US" smtClean="0"/>
              <a:pPr/>
              <a:t>18</a:t>
            </a:fld>
            <a:endParaRPr lang="en-US" smtClean="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miter lim="800000"/>
            <a:headEnd/>
            <a:tailEnd/>
          </a:ln>
        </p:spPr>
        <p:txBody>
          <a:bodyPr/>
          <a:lstStyle/>
          <a:p>
            <a:fld id="{375D8989-8BC0-414D-A3F0-C081813BDAF7}" type="slidenum">
              <a:rPr lang="en-US" smtClean="0"/>
              <a:pPr/>
              <a:t>19</a:t>
            </a:fld>
            <a:endParaRPr lang="en-US" smtClean="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miter lim="800000"/>
            <a:headEnd/>
            <a:tailEnd/>
          </a:ln>
        </p:spPr>
        <p:txBody>
          <a:bodyPr/>
          <a:lstStyle/>
          <a:p>
            <a:fld id="{042BF01F-0E80-4E16-9459-83B56A7C8986}" type="slidenum">
              <a:rPr lang="en-US" smtClean="0"/>
              <a:pPr/>
              <a:t>20</a:t>
            </a:fld>
            <a:endParaRPr lang="en-US"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3</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miter lim="800000"/>
            <a:headEnd/>
            <a:tailEnd/>
          </a:ln>
        </p:spPr>
        <p:txBody>
          <a:bodyPr/>
          <a:lstStyle/>
          <a:p>
            <a:fld id="{40581DE9-5593-4099-90E2-124C33081C34}" type="slidenum">
              <a:rPr lang="en-US" smtClean="0"/>
              <a:pPr/>
              <a:t>21</a:t>
            </a:fld>
            <a:endParaRPr lang="en-US" smtClean="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miter lim="800000"/>
            <a:headEnd/>
            <a:tailEnd/>
          </a:ln>
        </p:spPr>
        <p:txBody>
          <a:bodyPr/>
          <a:lstStyle/>
          <a:p>
            <a:fld id="{B86C2709-EED3-483C-9E40-748DE5E832A0}" type="slidenum">
              <a:rPr lang="en-US" smtClean="0"/>
              <a:pPr/>
              <a:t>23</a:t>
            </a:fld>
            <a:endParaRPr lang="en-US" smtClean="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miter lim="800000"/>
            <a:headEnd/>
            <a:tailEnd/>
          </a:ln>
        </p:spPr>
        <p:txBody>
          <a:bodyPr/>
          <a:lstStyle/>
          <a:p>
            <a:fld id="{9F7B8C78-1FEE-4EE8-8317-78037CE27C95}" type="slidenum">
              <a:rPr lang="en-US" smtClean="0"/>
              <a:pPr/>
              <a:t>24</a:t>
            </a:fld>
            <a:endParaRPr lang="en-US" smtClean="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miter lim="800000"/>
            <a:headEnd/>
            <a:tailEnd/>
          </a:ln>
        </p:spPr>
        <p:txBody>
          <a:bodyPr/>
          <a:lstStyle/>
          <a:p>
            <a:fld id="{7FFC1C27-67EE-4C0E-A5A1-A73F5E60ED60}" type="slidenum">
              <a:rPr lang="en-US" smtClean="0"/>
              <a:pPr/>
              <a:t>25</a:t>
            </a:fld>
            <a:endParaRPr lang="en-US" smtClean="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pPr eaLnBrk="1" hangingPunct="1"/>
            <a:r>
              <a:rPr lang="en-US" dirty="0" smtClean="0"/>
              <a:t>Here, two fouling correction entries are indicated on the bottom plot via vertical red bars with associated set “1” entry labels and remarks entered for each correction. The effect of the fouling correction can be visualized both on the top plot as the difference between the edited and computed unit values, as well as on the bottom plot with the change in the unit value data correction applied. Note that in this case the correction was “zeroed” out with a second cleaning correction.  Had the correction instead been ended with an end date, only one correction entry would show and the unit data correction wouldn’t show on the plot at all after that end date.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miter lim="800000"/>
            <a:headEnd/>
            <a:tailEnd/>
          </a:ln>
        </p:spPr>
        <p:txBody>
          <a:bodyPr/>
          <a:lstStyle/>
          <a:p>
            <a:fld id="{80D5385D-5F7E-4A3C-8281-0E6D185038F5}" type="slidenum">
              <a:rPr lang="en-US" smtClean="0"/>
              <a:pPr/>
              <a:t>26</a:t>
            </a:fld>
            <a:endParaRPr lang="en-US" smtClean="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miter lim="800000"/>
            <a:headEnd/>
            <a:tailEnd/>
          </a:ln>
        </p:spPr>
        <p:txBody>
          <a:bodyPr/>
          <a:lstStyle/>
          <a:p>
            <a:fld id="{DB5604AD-4F17-4661-B481-56B14AEDC954}" type="slidenum">
              <a:rPr lang="en-US" smtClean="0"/>
              <a:pPr/>
              <a:t>27</a:t>
            </a:fld>
            <a:endParaRPr lang="en-US" smtClean="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miter lim="800000"/>
            <a:headEnd/>
            <a:tailEnd/>
          </a:ln>
        </p:spPr>
        <p:txBody>
          <a:bodyPr/>
          <a:lstStyle/>
          <a:p>
            <a:fld id="{C830636F-63FE-46EC-BEDF-600EB17BE73E}" type="slidenum">
              <a:rPr lang="en-US" smtClean="0"/>
              <a:pPr/>
              <a:t>28</a:t>
            </a:fld>
            <a:endParaRPr lang="en-US" smtClean="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miter lim="800000"/>
            <a:headEnd/>
            <a:tailEnd/>
          </a:ln>
        </p:spPr>
        <p:txBody>
          <a:bodyPr/>
          <a:lstStyle/>
          <a:p>
            <a:fld id="{1868C32B-66ED-4391-90C6-69BB53DED09F}" type="slidenum">
              <a:rPr lang="en-US" smtClean="0"/>
              <a:pPr/>
              <a:t>29</a:t>
            </a:fld>
            <a:endParaRPr lang="en-US" smtClean="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miter lim="800000"/>
            <a:headEnd/>
            <a:tailEnd/>
          </a:ln>
        </p:spPr>
        <p:txBody>
          <a:bodyPr/>
          <a:lstStyle/>
          <a:p>
            <a:fld id="{F6AAF151-5870-450C-A340-BFB1E9C8D976}" type="slidenum">
              <a:rPr lang="en-US" smtClean="0"/>
              <a:pPr/>
              <a:t>30</a:t>
            </a:fld>
            <a:endParaRPr lang="en-US" smtClean="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miter lim="800000"/>
            <a:headEnd/>
            <a:tailEnd/>
          </a:ln>
        </p:spPr>
        <p:txBody>
          <a:bodyPr/>
          <a:lstStyle/>
          <a:p>
            <a:fld id="{42CAE376-CE67-4827-B6D5-96258FCC6522}" type="slidenum">
              <a:rPr lang="en-US" smtClean="0"/>
              <a:pPr/>
              <a:t>31</a:t>
            </a:fld>
            <a:endParaRPr lang="en-US" smtClean="0"/>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4</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miter lim="800000"/>
            <a:headEnd/>
            <a:tailEnd/>
          </a:ln>
        </p:spPr>
        <p:txBody>
          <a:bodyPr/>
          <a:lstStyle/>
          <a:p>
            <a:fld id="{3AB2EC0D-671F-4297-8CAA-DFEB3A97F4DF}" type="slidenum">
              <a:rPr lang="en-US" smtClean="0"/>
              <a:pPr/>
              <a:t>32</a:t>
            </a:fld>
            <a:endParaRPr lang="en-US" smtClean="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miter lim="800000"/>
            <a:headEnd/>
            <a:tailEnd/>
          </a:ln>
        </p:spPr>
        <p:txBody>
          <a:bodyPr/>
          <a:lstStyle/>
          <a:p>
            <a:fld id="{577DFE19-D484-424D-A31E-6D22FDB8DDC3}" type="slidenum">
              <a:rPr lang="en-US" smtClean="0"/>
              <a:pPr/>
              <a:t>33</a:t>
            </a:fld>
            <a:endParaRPr lang="en-US" smtClean="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miter lim="800000"/>
            <a:headEnd/>
            <a:tailEnd/>
          </a:ln>
        </p:spPr>
        <p:txBody>
          <a:bodyPr/>
          <a:lstStyle/>
          <a:p>
            <a:fld id="{4E7FE92C-078E-41C5-919E-D2B2FFA3B5E4}" type="slidenum">
              <a:rPr lang="en-US" smtClean="0"/>
              <a:pPr/>
              <a:t>34</a:t>
            </a:fld>
            <a:endParaRPr lang="en-US" smtClean="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ln>
            <a:miter lim="800000"/>
            <a:headEnd/>
            <a:tailEnd/>
          </a:ln>
        </p:spPr>
        <p:txBody>
          <a:bodyPr/>
          <a:lstStyle/>
          <a:p>
            <a:fld id="{24A9F2B2-6FDE-4CF6-BF35-F85C2376150C}" type="slidenum">
              <a:rPr lang="en-US" smtClean="0"/>
              <a:pPr/>
              <a:t>35</a:t>
            </a:fld>
            <a:endParaRPr lang="en-US" smtClean="0"/>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miter lim="800000"/>
            <a:headEnd/>
            <a:tailEnd/>
          </a:ln>
        </p:spPr>
        <p:txBody>
          <a:bodyPr/>
          <a:lstStyle/>
          <a:p>
            <a:fld id="{80AD2B23-6F7E-42B7-9CF5-841C10EA614A}" type="slidenum">
              <a:rPr lang="en-US" smtClean="0"/>
              <a:pPr/>
              <a:t>36</a:t>
            </a:fld>
            <a:endParaRPr lang="en-US" smtClean="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pPr eaLnBrk="1" hangingPunct="1"/>
            <a:r>
              <a:rPr lang="en-US" smtClean="0"/>
              <a:t>General summary and comments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miter lim="800000"/>
            <a:headEnd/>
            <a:tailEnd/>
          </a:ln>
        </p:spPr>
        <p:txBody>
          <a:bodyPr/>
          <a:lstStyle/>
          <a:p>
            <a:fld id="{D191D30C-6EEE-4A2A-AFBA-CE696E3B6646}" type="slidenum">
              <a:rPr lang="en-US" smtClean="0"/>
              <a:pPr/>
              <a:t>37</a:t>
            </a:fld>
            <a:endParaRPr lang="en-US" smtClean="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p:spPr>
        <p:txBody>
          <a:bodyPr/>
          <a:lstStyle/>
          <a:p>
            <a:pPr eaLnBrk="1" hangingPunct="1"/>
            <a:r>
              <a:rPr lang="en-US" dirty="0" smtClean="0"/>
              <a:t>Entering corrections with the same values as check readings and calibration standards makes this a fairly easy comparison…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miter lim="800000"/>
            <a:headEnd/>
            <a:tailEnd/>
          </a:ln>
        </p:spPr>
        <p:txBody>
          <a:bodyPr/>
          <a:lstStyle/>
          <a:p>
            <a:fld id="{D191D30C-6EEE-4A2A-AFBA-CE696E3B6646}" type="slidenum">
              <a:rPr lang="en-US" smtClean="0"/>
              <a:pPr/>
              <a:t>38</a:t>
            </a:fld>
            <a:endParaRPr lang="en-US" smtClean="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p:spPr>
        <p:txBody>
          <a:bodyPr/>
          <a:lstStyle/>
          <a:p>
            <a:pPr eaLnBrk="1" hangingPunct="1"/>
            <a:r>
              <a:rPr lang="en-US" dirty="0" smtClean="0"/>
              <a:t>This</a:t>
            </a:r>
            <a:r>
              <a:rPr lang="en-US" baseline="0" dirty="0" smtClean="0"/>
              <a:t> is not included yet, but will be shortly with the new release. Note that Stewart Rounds wrote and maintains the script that produces this and Stewart will be covering this output in more detail in his talk.</a:t>
            </a:r>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miter lim="800000"/>
            <a:headEnd/>
            <a:tailEnd/>
          </a:ln>
        </p:spPr>
        <p:txBody>
          <a:bodyPr/>
          <a:lstStyle/>
          <a:p>
            <a:fld id="{E6AC5551-77B5-4138-9AED-1CF48A2368BC}" type="slidenum">
              <a:rPr lang="en-US" smtClean="0"/>
              <a:pPr/>
              <a:t>39</a:t>
            </a:fld>
            <a:endParaRPr lang="en-US" smtClean="0"/>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ln>
            <a:miter lim="800000"/>
            <a:headEnd/>
            <a:tailEnd/>
          </a:ln>
        </p:spPr>
        <p:txBody>
          <a:bodyPr/>
          <a:lstStyle/>
          <a:p>
            <a:fld id="{F0174DA4-CE5B-4241-8CB4-91E34EB10D87}" type="slidenum">
              <a:rPr lang="en-US" smtClean="0"/>
              <a:pPr/>
              <a:t>40</a:t>
            </a:fld>
            <a:endParaRPr lang="en-US" smtClean="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miter lim="800000"/>
            <a:headEnd/>
            <a:tailEnd/>
          </a:ln>
        </p:spPr>
        <p:txBody>
          <a:bodyPr/>
          <a:lstStyle/>
          <a:p>
            <a:fld id="{26BCC03D-6984-47B7-B7E3-4A05F3607E27}" type="slidenum">
              <a:rPr lang="en-US" smtClean="0"/>
              <a:pPr/>
              <a:t>41</a:t>
            </a:fld>
            <a:endParaRPr lang="en-US" smtClean="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5</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miter lim="800000"/>
            <a:headEnd/>
            <a:tailEnd/>
          </a:ln>
        </p:spPr>
        <p:txBody>
          <a:bodyPr/>
          <a:lstStyle/>
          <a:p>
            <a:fld id="{A9D5E544-A583-47B4-8D89-B2D44B268E71}" type="slidenum">
              <a:rPr lang="en-US" smtClean="0"/>
              <a:pPr/>
              <a:t>42</a:t>
            </a:fld>
            <a:endParaRPr lang="en-US" smtClean="0"/>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miter lim="800000"/>
            <a:headEnd/>
            <a:tailEnd/>
          </a:ln>
        </p:spPr>
        <p:txBody>
          <a:bodyPr/>
          <a:lstStyle/>
          <a:p>
            <a:fld id="{9EA9F868-622D-4002-8C77-E60E6BD5F172}" type="slidenum">
              <a:rPr lang="en-US" smtClean="0"/>
              <a:pPr/>
              <a:t>43</a:t>
            </a:fld>
            <a:endParaRPr lang="en-US" smtClean="0"/>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miter lim="800000"/>
            <a:headEnd/>
            <a:tailEnd/>
          </a:ln>
        </p:spPr>
        <p:txBody>
          <a:bodyPr/>
          <a:lstStyle/>
          <a:p>
            <a:fld id="{8A06F6C2-25C1-446A-80C5-D93F8E3B7B5F}" type="slidenum">
              <a:rPr lang="en-US" smtClean="0"/>
              <a:pPr/>
              <a:t>44</a:t>
            </a:fld>
            <a:endParaRPr lang="en-US" smtClean="0"/>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ln>
            <a:miter lim="800000"/>
            <a:headEnd/>
            <a:tailEnd/>
          </a:ln>
        </p:spPr>
        <p:txBody>
          <a:bodyPr/>
          <a:lstStyle/>
          <a:p>
            <a:fld id="{918A539D-162A-4D59-8F16-B473E3E921E1}" type="slidenum">
              <a:rPr lang="en-US" smtClean="0"/>
              <a:pPr/>
              <a:t>45</a:t>
            </a:fld>
            <a:endParaRPr lang="en-US" smtClean="0"/>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p:spPr>
        <p:txBody>
          <a:bodyPr/>
          <a:lstStyle/>
          <a:p>
            <a:pPr eaLnBrk="1" hangingPunct="1"/>
            <a:r>
              <a:rPr lang="en-US" smtClean="0"/>
              <a:t>If no reference station, you might think about plotting raw or measured values for the parameter – can sometimes be useful…</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a:ln>
            <a:miter lim="800000"/>
            <a:headEnd/>
            <a:tailEnd/>
          </a:ln>
        </p:spPr>
        <p:txBody>
          <a:bodyPr/>
          <a:lstStyle/>
          <a:p>
            <a:fld id="{0AB23897-5544-44CE-BEED-57A296939E22}" type="slidenum">
              <a:rPr lang="en-US" smtClean="0"/>
              <a:pPr/>
              <a:t>46</a:t>
            </a:fld>
            <a:endParaRPr lang="en-US" smtClean="0"/>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p:spPr>
        <p:txBody>
          <a:bodyPr/>
          <a:lstStyle/>
          <a:p>
            <a:pPr eaLnBrk="1" hangingPunct="1"/>
            <a:r>
              <a:rPr lang="en-US" smtClean="0"/>
              <a:t>If no reference station, you might think about plotting raw or measured values for the parameter – can sometimes be useful…</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a:ln>
            <a:miter lim="800000"/>
            <a:headEnd/>
            <a:tailEnd/>
          </a:ln>
        </p:spPr>
        <p:txBody>
          <a:bodyPr/>
          <a:lstStyle/>
          <a:p>
            <a:fld id="{3E35CB02-FFFE-455B-BB41-222F762D7150}" type="slidenum">
              <a:rPr lang="en-US" smtClean="0"/>
              <a:pPr/>
              <a:t>47</a:t>
            </a:fld>
            <a:endParaRPr lang="en-US" smtClean="0"/>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p:spPr>
        <p:txBody>
          <a:bodyPr/>
          <a:lstStyle/>
          <a:p>
            <a:pPr eaLnBrk="1" hangingPunct="1"/>
            <a:r>
              <a:rPr lang="en-US" dirty="0" smtClean="0"/>
              <a:t>Water-year retrievals are output into a </a:t>
            </a:r>
            <a:r>
              <a:rPr lang="en-US" dirty="0" err="1" smtClean="0"/>
              <a:t>QWMon</a:t>
            </a:r>
            <a:r>
              <a:rPr lang="en-US" dirty="0" smtClean="0"/>
              <a:t>/</a:t>
            </a:r>
            <a:r>
              <a:rPr lang="en-US" dirty="0" err="1" smtClean="0"/>
              <a:t>wateryear</a:t>
            </a:r>
            <a:r>
              <a:rPr lang="en-US" dirty="0" smtClean="0"/>
              <a:t> directory – other period retrievals are put into a </a:t>
            </a:r>
            <a:r>
              <a:rPr lang="en-US" dirty="0" err="1" smtClean="0"/>
              <a:t>QWMon</a:t>
            </a:r>
            <a:r>
              <a:rPr lang="en-US" dirty="0" smtClean="0"/>
              <a:t>/</a:t>
            </a:r>
            <a:r>
              <a:rPr lang="en-US" dirty="0" err="1" smtClean="0"/>
              <a:t>date_to_date</a:t>
            </a:r>
            <a:r>
              <a:rPr lang="en-US" dirty="0" smtClean="0"/>
              <a:t> directory. Water year handy for archival – period handy for continuous records work, especially periods crossing water year boundaries.  Choice is yours… Functionality is a little different from </a:t>
            </a:r>
            <a:r>
              <a:rPr lang="en-US" dirty="0" err="1" smtClean="0"/>
              <a:t>swreview</a:t>
            </a:r>
            <a:r>
              <a:rPr lang="en-US" dirty="0" smtClean="0"/>
              <a:t>. Partly because this one isn’t automated and partly because it’s best to look at more than just the current period with discharge records to get a better idea about shift/rating trends, etc…</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default tools in Adobe Reader that are likely showing in your toolbars are a very small subset of the total number of tools available.  Right-click anywhere on the toolbar to bring up the list of available tools.  Many of the Zoom tools can be extremely useful for records work so you can easily zoom in and navigate around plots with ease.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Rot="1" noChangeAspect="1" noChangeArrowheads="1" noTextEdit="1"/>
          </p:cNvSpPr>
          <p:nvPr>
            <p:ph type="sldImg"/>
          </p:nvPr>
        </p:nvSpPr>
        <p:spPr>
          <a:ln/>
        </p:spPr>
      </p:sp>
      <p:sp>
        <p:nvSpPr>
          <p:cNvPr id="194562" name="Rectangle 3"/>
          <p:cNvSpPr>
            <a:spLocks noGrp="1" noChangeArrowheads="1"/>
          </p:cNvSpPr>
          <p:nvPr>
            <p:ph type="body" idx="1"/>
          </p:nvPr>
        </p:nvSpPr>
        <p:spPr>
          <a:noFill/>
        </p:spPr>
        <p:txBody>
          <a:bodyPr/>
          <a:lstStyle/>
          <a:p>
            <a:r>
              <a:rPr lang="en-US" dirty="0" smtClean="0"/>
              <a:t>Note that Windows has a lot of</a:t>
            </a:r>
            <a:r>
              <a:rPr lang="en-US" baseline="0" dirty="0" smtClean="0"/>
              <a:t> display settings/customizations, etc… to help make it easier to find what you want to – previews, thumbnails, etc…</a:t>
            </a:r>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Rot="1" noChangeAspect="1" noChangeArrowheads="1" noTextEdit="1"/>
          </p:cNvSpPr>
          <p:nvPr>
            <p:ph type="sldImg"/>
          </p:nvPr>
        </p:nvSpPr>
        <p:spPr>
          <a:ln/>
        </p:spPr>
      </p:sp>
      <p:sp>
        <p:nvSpPr>
          <p:cNvPr id="196610"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a:spLocks noGrp="1" noChangeArrowheads="1"/>
          </p:cNvSpPr>
          <p:nvPr>
            <p:ph type="sldNum" sz="quarter" idx="5"/>
          </p:nvPr>
        </p:nvSpPr>
        <p:spPr>
          <a:noFill/>
          <a:ln>
            <a:miter lim="800000"/>
            <a:headEnd/>
            <a:tailEnd/>
          </a:ln>
        </p:spPr>
        <p:txBody>
          <a:bodyPr/>
          <a:lstStyle/>
          <a:p>
            <a:fld id="{FC197C69-7E89-4E97-AF45-29D0C2EB1AE5}" type="slidenum">
              <a:rPr lang="en-US" smtClean="0"/>
              <a:pPr/>
              <a:t>51</a:t>
            </a:fld>
            <a:endParaRPr lang="en-US" smtClean="0"/>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6</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a:ln>
            <a:miter lim="800000"/>
            <a:headEnd/>
            <a:tailEnd/>
          </a:ln>
        </p:spPr>
        <p:txBody>
          <a:bodyPr/>
          <a:lstStyle/>
          <a:p>
            <a:fld id="{1A6570CA-169B-48A6-9580-D3C4421543FC}" type="slidenum">
              <a:rPr lang="en-US" smtClean="0"/>
              <a:pPr/>
              <a:t>52</a:t>
            </a:fld>
            <a:endParaRPr lang="en-US" smtClean="0"/>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p:cNvSpPr>
            <a:spLocks noGrp="1" noChangeArrowheads="1"/>
          </p:cNvSpPr>
          <p:nvPr>
            <p:ph type="sldNum" sz="quarter" idx="5"/>
          </p:nvPr>
        </p:nvSpPr>
        <p:spPr>
          <a:noFill/>
          <a:ln>
            <a:miter lim="800000"/>
            <a:headEnd/>
            <a:tailEnd/>
          </a:ln>
        </p:spPr>
        <p:txBody>
          <a:bodyPr/>
          <a:lstStyle/>
          <a:p>
            <a:fld id="{2135EB11-33F6-4F0F-9834-3E0B51FAE48B}" type="slidenum">
              <a:rPr lang="en-US" smtClean="0"/>
              <a:pPr/>
              <a:t>53</a:t>
            </a:fld>
            <a:endParaRPr lang="en-US" smtClean="0"/>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31363-B844-449A-9E13-4F7DA5A7F350}" type="slidenum">
              <a:rPr lang="en-US"/>
              <a:pPr/>
              <a:t>54</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3300">
                <a:solidFill>
                  <a:schemeClr val="tx1"/>
                </a:solidFill>
                <a:latin typeface="Arial" charset="0"/>
              </a:defRPr>
            </a:lvl1pPr>
            <a:lvl2pPr marL="772371" indent="-297066">
              <a:defRPr sz="3300">
                <a:solidFill>
                  <a:schemeClr val="tx1"/>
                </a:solidFill>
                <a:latin typeface="Arial" charset="0"/>
              </a:defRPr>
            </a:lvl2pPr>
            <a:lvl3pPr marL="1188263" indent="-237653">
              <a:defRPr sz="3300">
                <a:solidFill>
                  <a:schemeClr val="tx1"/>
                </a:solidFill>
                <a:latin typeface="Arial" charset="0"/>
              </a:defRPr>
            </a:lvl3pPr>
            <a:lvl4pPr marL="1663568" indent="-237653">
              <a:defRPr sz="3300">
                <a:solidFill>
                  <a:schemeClr val="tx1"/>
                </a:solidFill>
                <a:latin typeface="Arial" charset="0"/>
              </a:defRPr>
            </a:lvl4pPr>
            <a:lvl5pPr marL="2138873" indent="-237653">
              <a:defRPr sz="3300">
                <a:solidFill>
                  <a:schemeClr val="tx1"/>
                </a:solidFill>
                <a:latin typeface="Arial" charset="0"/>
              </a:defRPr>
            </a:lvl5pPr>
            <a:lvl6pPr marL="2614178" indent="-237653" eaLnBrk="0" fontAlgn="base" hangingPunct="0">
              <a:spcBef>
                <a:spcPct val="0"/>
              </a:spcBef>
              <a:spcAft>
                <a:spcPct val="0"/>
              </a:spcAft>
              <a:defRPr sz="3300">
                <a:solidFill>
                  <a:schemeClr val="tx1"/>
                </a:solidFill>
                <a:latin typeface="Arial" charset="0"/>
              </a:defRPr>
            </a:lvl6pPr>
            <a:lvl7pPr marL="3089483" indent="-237653" eaLnBrk="0" fontAlgn="base" hangingPunct="0">
              <a:spcBef>
                <a:spcPct val="0"/>
              </a:spcBef>
              <a:spcAft>
                <a:spcPct val="0"/>
              </a:spcAft>
              <a:defRPr sz="3300">
                <a:solidFill>
                  <a:schemeClr val="tx1"/>
                </a:solidFill>
                <a:latin typeface="Arial" charset="0"/>
              </a:defRPr>
            </a:lvl7pPr>
            <a:lvl8pPr marL="3564788" indent="-237653" eaLnBrk="0" fontAlgn="base" hangingPunct="0">
              <a:spcBef>
                <a:spcPct val="0"/>
              </a:spcBef>
              <a:spcAft>
                <a:spcPct val="0"/>
              </a:spcAft>
              <a:defRPr sz="3300">
                <a:solidFill>
                  <a:schemeClr val="tx1"/>
                </a:solidFill>
                <a:latin typeface="Arial" charset="0"/>
              </a:defRPr>
            </a:lvl8pPr>
            <a:lvl9pPr marL="4040094" indent="-237653" eaLnBrk="0" fontAlgn="base" hangingPunct="0">
              <a:spcBef>
                <a:spcPct val="0"/>
              </a:spcBef>
              <a:spcAft>
                <a:spcPct val="0"/>
              </a:spcAft>
              <a:defRPr sz="3300">
                <a:solidFill>
                  <a:schemeClr val="tx1"/>
                </a:solidFill>
                <a:latin typeface="Arial" charset="0"/>
              </a:defRPr>
            </a:lvl9pPr>
          </a:lstStyle>
          <a:p>
            <a:fld id="{142E9F31-77CE-44D5-B8D7-7F11D563B9E9}" type="slidenum">
              <a:rPr lang="en-US" sz="1200"/>
              <a:pPr/>
              <a:t>55</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7</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dirty="0" smtClean="0"/>
              <a:t>More on output options later….</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miter lim="800000"/>
            <a:headEnd/>
            <a:tailEnd/>
          </a:ln>
        </p:spPr>
        <p:txBody>
          <a:bodyPr/>
          <a:lstStyle/>
          <a:p>
            <a:fld id="{18DB8F66-8FD0-430A-B822-FD8C3CDD3ACF}" type="slidenum">
              <a:rPr lang="en-US" smtClean="0"/>
              <a:pPr/>
              <a:t>8</a:t>
            </a:fld>
            <a:endParaRPr lang="en-US" smtClean="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9</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10</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vmlDrawing" Target="../drawings/vmlDrawing8.vml"/><Relationship Id="rId4" Type="http://schemas.openxmlformats.org/officeDocument/2006/relationships/image" Target="../media/image1.w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vmlDrawing" Target="../drawings/vmlDrawing9.vml"/><Relationship Id="rId4" Type="http://schemas.openxmlformats.org/officeDocument/2006/relationships/image" Target="../media/image1.w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vmlDrawing" Target="../drawings/vmlDrawing10.vml"/><Relationship Id="rId4" Type="http://schemas.openxmlformats.org/officeDocument/2006/relationships/image" Target="../media/image1.w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vmlDrawing" Target="../drawings/vmlDrawing11.vml"/><Relationship Id="rId4" Type="http://schemas.openxmlformats.org/officeDocument/2006/relationships/image" Target="../media/image1.w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w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w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4" Type="http://schemas.openxmlformats.org/officeDocument/2006/relationships/image" Target="../media/image1.w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 Id="rId4" Type="http://schemas.openxmlformats.org/officeDocument/2006/relationships/image" Target="../media/image1.w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 Id="rId4" Type="http://schemas.openxmlformats.org/officeDocument/2006/relationships/image" Target="../media/image1.w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 Id="rId4" Type="http://schemas.openxmlformats.org/officeDocument/2006/relationships/image" Target="../media/image1.w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 Id="rId4" Type="http://schemas.openxmlformats.org/officeDocument/2006/relationships/image" Target="../media/image1.w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p:spPr>
            <p:txBody>
              <a:bodyPr/>
              <a:lstStyle/>
              <a:p>
                <a:pPr eaLnBrk="0" hangingPunct="0">
                  <a:defRPr/>
                </a:pPr>
                <a:endParaRPr lang="en-US"/>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p:spPr>
            <p:txBody>
              <a:bodyPr/>
              <a:lstStyle/>
              <a:p>
                <a:pPr eaLnBrk="0" hangingPunct="0">
                  <a:defRPr/>
                </a:pPr>
                <a:endParaRPr lang="en-US"/>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p:spPr>
            <p:txBody>
              <a:bodyPr/>
              <a:lstStyle/>
              <a:p>
                <a:pPr eaLnBrk="0" hangingPunct="0">
                  <a:defRPr/>
                </a:pPr>
                <a:endParaRPr lang="en-US"/>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p:spPr>
            <p:txBody>
              <a:bodyPr/>
              <a:lstStyle/>
              <a:p>
                <a:pPr eaLnBrk="0" hangingPunct="0">
                  <a:defRPr/>
                </a:pPr>
                <a:endParaRPr lang="en-US"/>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p:spPr>
            <p:txBody>
              <a:bodyPr/>
              <a:lstStyle/>
              <a:p>
                <a:pPr eaLnBrk="0" hangingPunct="0">
                  <a:defRPr/>
                </a:pPr>
                <a:endParaRPr lang="en-US"/>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eaLnBrk="0" hangingPunct="0">
                <a:defRPr/>
              </a:pPr>
              <a:endParaRPr lang="en-US"/>
            </a:p>
          </p:txBody>
        </p:sp>
        <p:sp>
          <p:nvSpPr>
            <p:cNvPr id="7" name="Freeform 10"/>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p:spPr>
          <p:txBody>
            <a:bodyPr/>
            <a:lstStyle/>
            <a:p>
              <a:pPr eaLnBrk="0" hangingPunct="0">
                <a:defRPr/>
              </a:pPr>
              <a:endParaRPr lang="en-US"/>
            </a:p>
          </p:txBody>
        </p:sp>
      </p:grpSp>
      <p:sp>
        <p:nvSpPr>
          <p:cNvPr id="182283" name="Rectangle 11"/>
          <p:cNvSpPr>
            <a:spLocks noGrp="1" noChangeArrowheads="1"/>
          </p:cNvSpPr>
          <p:nvPr>
            <p:ph type="ctrTitle" sz="quarter"/>
          </p:nvPr>
        </p:nvSpPr>
        <p:spPr>
          <a:xfrm>
            <a:off x="685800" y="1736725"/>
            <a:ext cx="7772400" cy="1920875"/>
          </a:xfrm>
        </p:spPr>
        <p:txBody>
          <a:bodyPr/>
          <a:lstStyle>
            <a:lvl1pPr>
              <a:defRPr/>
            </a:lvl1pPr>
          </a:lstStyle>
          <a:p>
            <a:pPr lvl="0"/>
            <a:r>
              <a:rPr lang="en-US" noProof="0" smtClean="0"/>
              <a:t>Click to edit Master title style</a:t>
            </a:r>
          </a:p>
        </p:txBody>
      </p:sp>
      <p:sp>
        <p:nvSpPr>
          <p:cNvPr id="18228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F26408EE-84C4-42F0-9028-0495249FB27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51DB592-BCEA-47C1-A92C-5A942FFBD0B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graphicFrame>
        <p:nvGraphicFramePr>
          <p:cNvPr id="7" name="Object 6" descr="USGS"/>
          <p:cNvGraphicFramePr>
            <a:graphicFrameLocks noGrp="1"/>
          </p:cNvGraphicFramePr>
          <p:nvPr userDrawn="1">
            <p:extLst>
              <p:ext uri="{D42A27DB-BD31-4B8C-83A1-F6EECF244321}">
                <p14:modId xmlns:p14="http://schemas.microsoft.com/office/powerpoint/2010/main" val="3312415984"/>
              </p:ext>
            </p:extLst>
          </p:nvPr>
        </p:nvGraphicFramePr>
        <p:xfrm>
          <a:off x="0" y="6248400"/>
          <a:ext cx="1565275" cy="609600"/>
        </p:xfrm>
        <a:graphic>
          <a:graphicData uri="http://schemas.openxmlformats.org/presentationml/2006/ole">
            <mc:AlternateContent xmlns:mc="http://schemas.openxmlformats.org/markup-compatibility/2006">
              <mc:Choice xmlns:v="urn:schemas-microsoft-com:vml" Requires="v">
                <p:oleObj spid="_x0000_s189467" name="CorelDRAW" r:id="rId3" imgW="1315070" imgH="511747" progId="">
                  <p:embed/>
                </p:oleObj>
              </mc:Choice>
              <mc:Fallback>
                <p:oleObj name="CorelDRAW" r:id="rId3" imgW="1315070" imgH="511747" progId="">
                  <p:embed/>
                  <p:pic>
                    <p:nvPicPr>
                      <p:cNvPr id="0" name="Object 2" descr="USGS"/>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48400"/>
                        <a:ext cx="15652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79BCBF0-9747-4C1A-A296-FAF291FD7683}"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graphicFrame>
        <p:nvGraphicFramePr>
          <p:cNvPr id="7" name="Object 6" descr="USGS"/>
          <p:cNvGraphicFramePr>
            <a:graphicFrameLocks noGrp="1"/>
          </p:cNvGraphicFramePr>
          <p:nvPr userDrawn="1">
            <p:extLst>
              <p:ext uri="{D42A27DB-BD31-4B8C-83A1-F6EECF244321}">
                <p14:modId xmlns:p14="http://schemas.microsoft.com/office/powerpoint/2010/main" val="3312415984"/>
              </p:ext>
            </p:extLst>
          </p:nvPr>
        </p:nvGraphicFramePr>
        <p:xfrm>
          <a:off x="0" y="6248400"/>
          <a:ext cx="1565275" cy="609600"/>
        </p:xfrm>
        <a:graphic>
          <a:graphicData uri="http://schemas.openxmlformats.org/presentationml/2006/ole">
            <mc:AlternateContent xmlns:mc="http://schemas.openxmlformats.org/markup-compatibility/2006">
              <mc:Choice xmlns:v="urn:schemas-microsoft-com:vml" Requires="v">
                <p:oleObj spid="_x0000_s188444" name="CorelDRAW" r:id="rId3" imgW="1315070" imgH="511747" progId="">
                  <p:embed/>
                </p:oleObj>
              </mc:Choice>
              <mc:Fallback>
                <p:oleObj name="CorelDRAW" r:id="rId3" imgW="1315070" imgH="511747" progId="">
                  <p:embed/>
                  <p:pic>
                    <p:nvPicPr>
                      <p:cNvPr id="0" name="Object 2" descr="USGS"/>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48400"/>
                        <a:ext cx="15652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F351D45-FCF7-41CC-A69A-313236320B6D}"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graphicFrame>
        <p:nvGraphicFramePr>
          <p:cNvPr id="8" name="Object 7" descr="USGS"/>
          <p:cNvGraphicFramePr>
            <a:graphicFrameLocks noGrp="1"/>
          </p:cNvGraphicFramePr>
          <p:nvPr userDrawn="1">
            <p:extLst>
              <p:ext uri="{D42A27DB-BD31-4B8C-83A1-F6EECF244321}">
                <p14:modId xmlns:p14="http://schemas.microsoft.com/office/powerpoint/2010/main" val="3312415984"/>
              </p:ext>
            </p:extLst>
          </p:nvPr>
        </p:nvGraphicFramePr>
        <p:xfrm>
          <a:off x="0" y="6248400"/>
          <a:ext cx="1565275" cy="609600"/>
        </p:xfrm>
        <a:graphic>
          <a:graphicData uri="http://schemas.openxmlformats.org/presentationml/2006/ole">
            <mc:AlternateContent xmlns:mc="http://schemas.openxmlformats.org/markup-compatibility/2006">
              <mc:Choice xmlns:v="urn:schemas-microsoft-com:vml" Requires="v">
                <p:oleObj spid="_x0000_s186398" name="CorelDRAW" r:id="rId3" imgW="1315070" imgH="511747" progId="">
                  <p:embed/>
                </p:oleObj>
              </mc:Choice>
              <mc:Fallback>
                <p:oleObj name="CorelDRAW" r:id="rId3" imgW="1315070" imgH="511747" progId="">
                  <p:embed/>
                  <p:pic>
                    <p:nvPicPr>
                      <p:cNvPr id="0" name="Object 2" descr="USGS"/>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48400"/>
                        <a:ext cx="15652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9A5AEEE9-49E8-4CBC-8FF5-CDBD5237EE93}"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graphicFrame>
        <p:nvGraphicFramePr>
          <p:cNvPr id="6" name="Object 5" descr="USGS"/>
          <p:cNvGraphicFramePr>
            <a:graphicFrameLocks noGrp="1"/>
          </p:cNvGraphicFramePr>
          <p:nvPr userDrawn="1">
            <p:extLst>
              <p:ext uri="{D42A27DB-BD31-4B8C-83A1-F6EECF244321}">
                <p14:modId xmlns:p14="http://schemas.microsoft.com/office/powerpoint/2010/main" val="3312415984"/>
              </p:ext>
            </p:extLst>
          </p:nvPr>
        </p:nvGraphicFramePr>
        <p:xfrm>
          <a:off x="0" y="6248400"/>
          <a:ext cx="1565275" cy="609600"/>
        </p:xfrm>
        <a:graphic>
          <a:graphicData uri="http://schemas.openxmlformats.org/presentationml/2006/ole">
            <mc:AlternateContent xmlns:mc="http://schemas.openxmlformats.org/markup-compatibility/2006">
              <mc:Choice xmlns:v="urn:schemas-microsoft-com:vml" Requires="v">
                <p:oleObj spid="_x0000_s187421" name="CorelDRAW" r:id="rId3" imgW="1315070" imgH="511747" progId="">
                  <p:embed/>
                </p:oleObj>
              </mc:Choice>
              <mc:Fallback>
                <p:oleObj name="CorelDRAW" r:id="rId3" imgW="1315070" imgH="511747" progId="">
                  <p:embed/>
                  <p:pic>
                    <p:nvPicPr>
                      <p:cNvPr id="0" name="Object 2" descr="USGS"/>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48400"/>
                        <a:ext cx="15652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FC703D8-8CBC-4C3A-B57D-B01191E5ACAC}"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graphicFrame>
        <p:nvGraphicFramePr>
          <p:cNvPr id="7" name="Object 6" descr="USGS"/>
          <p:cNvGraphicFramePr>
            <a:graphicFrameLocks noGrp="1"/>
          </p:cNvGraphicFramePr>
          <p:nvPr userDrawn="1">
            <p:extLst>
              <p:ext uri="{D42A27DB-BD31-4B8C-83A1-F6EECF244321}">
                <p14:modId xmlns:p14="http://schemas.microsoft.com/office/powerpoint/2010/main" val="3312415984"/>
              </p:ext>
            </p:extLst>
          </p:nvPr>
        </p:nvGraphicFramePr>
        <p:xfrm>
          <a:off x="0" y="6248400"/>
          <a:ext cx="1565275" cy="609600"/>
        </p:xfrm>
        <a:graphic>
          <a:graphicData uri="http://schemas.openxmlformats.org/presentationml/2006/ole">
            <mc:AlternateContent xmlns:mc="http://schemas.openxmlformats.org/markup-compatibility/2006">
              <mc:Choice xmlns:v="urn:schemas-microsoft-com:vml" Requires="v">
                <p:oleObj spid="_x0000_s196630" name="CorelDRAW" r:id="rId3" imgW="1315070" imgH="511747" progId="">
                  <p:embed/>
                </p:oleObj>
              </mc:Choice>
              <mc:Fallback>
                <p:oleObj name="CorelDRAW" r:id="rId3" imgW="1315070" imgH="511747" progId="">
                  <p:embed/>
                  <p:pic>
                    <p:nvPicPr>
                      <p:cNvPr id="0" name="Object 2" descr="USGS"/>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48400"/>
                        <a:ext cx="15652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17FBF85-8F7D-43A3-BA29-15F22E8351F7}"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E1EB2F4-1926-43A2-BF3F-4714A3BF00BE}"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graphicFrame>
        <p:nvGraphicFramePr>
          <p:cNvPr id="8" name="Object 7" descr="USGS"/>
          <p:cNvGraphicFramePr>
            <a:graphicFrameLocks noGrp="1"/>
          </p:cNvGraphicFramePr>
          <p:nvPr userDrawn="1">
            <p:extLst>
              <p:ext uri="{D42A27DB-BD31-4B8C-83A1-F6EECF244321}">
                <p14:modId xmlns:p14="http://schemas.microsoft.com/office/powerpoint/2010/main" val="3312415984"/>
              </p:ext>
            </p:extLst>
          </p:nvPr>
        </p:nvGraphicFramePr>
        <p:xfrm>
          <a:off x="0" y="6248400"/>
          <a:ext cx="1565275" cy="609600"/>
        </p:xfrm>
        <a:graphic>
          <a:graphicData uri="http://schemas.openxmlformats.org/presentationml/2006/ole">
            <mc:AlternateContent xmlns:mc="http://schemas.openxmlformats.org/markup-compatibility/2006">
              <mc:Choice xmlns:v="urn:schemas-microsoft-com:vml" Requires="v">
                <p:oleObj spid="_x0000_s195606" name="CorelDRAW" r:id="rId3" imgW="1315070" imgH="511747" progId="">
                  <p:embed/>
                </p:oleObj>
              </mc:Choice>
              <mc:Fallback>
                <p:oleObj name="CorelDRAW" r:id="rId3" imgW="1315070" imgH="511747" progId="">
                  <p:embed/>
                  <p:pic>
                    <p:nvPicPr>
                      <p:cNvPr id="0" name="Object 2" descr="USGS"/>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48400"/>
                        <a:ext cx="15652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5A077964-58C9-4CB2-8717-52BAAA830623}"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graphicFrame>
        <p:nvGraphicFramePr>
          <p:cNvPr id="10" name="Object 9" descr="USGS"/>
          <p:cNvGraphicFramePr>
            <a:graphicFrameLocks noGrp="1"/>
          </p:cNvGraphicFramePr>
          <p:nvPr userDrawn="1">
            <p:extLst>
              <p:ext uri="{D42A27DB-BD31-4B8C-83A1-F6EECF244321}">
                <p14:modId xmlns:p14="http://schemas.microsoft.com/office/powerpoint/2010/main" val="3312415984"/>
              </p:ext>
            </p:extLst>
          </p:nvPr>
        </p:nvGraphicFramePr>
        <p:xfrm>
          <a:off x="0" y="6248400"/>
          <a:ext cx="1565275" cy="609600"/>
        </p:xfrm>
        <a:graphic>
          <a:graphicData uri="http://schemas.openxmlformats.org/presentationml/2006/ole">
            <mc:AlternateContent xmlns:mc="http://schemas.openxmlformats.org/markup-compatibility/2006">
              <mc:Choice xmlns:v="urn:schemas-microsoft-com:vml" Requires="v">
                <p:oleObj spid="_x0000_s194582" name="CorelDRAW" r:id="rId3" imgW="1315070" imgH="511747" progId="">
                  <p:embed/>
                </p:oleObj>
              </mc:Choice>
              <mc:Fallback>
                <p:oleObj name="CorelDRAW" r:id="rId3" imgW="1315070" imgH="511747" progId="">
                  <p:embed/>
                  <p:pic>
                    <p:nvPicPr>
                      <p:cNvPr id="0" name="Object 2" descr="USGS"/>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48400"/>
                        <a:ext cx="15652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7BC1AC4A-4364-4449-A46D-9A41580B3CBE}"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graphicFrame>
        <p:nvGraphicFramePr>
          <p:cNvPr id="6" name="Object 5" descr="USGS"/>
          <p:cNvGraphicFramePr>
            <a:graphicFrameLocks noGrp="1"/>
          </p:cNvGraphicFramePr>
          <p:nvPr userDrawn="1">
            <p:extLst>
              <p:ext uri="{D42A27DB-BD31-4B8C-83A1-F6EECF244321}">
                <p14:modId xmlns:p14="http://schemas.microsoft.com/office/powerpoint/2010/main" val="3312415984"/>
              </p:ext>
            </p:extLst>
          </p:nvPr>
        </p:nvGraphicFramePr>
        <p:xfrm>
          <a:off x="0" y="6248400"/>
          <a:ext cx="1565275" cy="609600"/>
        </p:xfrm>
        <a:graphic>
          <a:graphicData uri="http://schemas.openxmlformats.org/presentationml/2006/ole">
            <mc:AlternateContent xmlns:mc="http://schemas.openxmlformats.org/markup-compatibility/2006">
              <mc:Choice xmlns:v="urn:schemas-microsoft-com:vml" Requires="v">
                <p:oleObj spid="_x0000_s193558" name="CorelDRAW" r:id="rId3" imgW="1315070" imgH="511747" progId="">
                  <p:embed/>
                </p:oleObj>
              </mc:Choice>
              <mc:Fallback>
                <p:oleObj name="CorelDRAW" r:id="rId3" imgW="1315070" imgH="511747" progId="">
                  <p:embed/>
                  <p:pic>
                    <p:nvPicPr>
                      <p:cNvPr id="0" name="Object 2" descr="USGS"/>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48400"/>
                        <a:ext cx="15652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7D0D3103-ED56-42AC-94F8-9A79EC4FFAA2}"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graphicFrame>
        <p:nvGraphicFramePr>
          <p:cNvPr id="5" name="Object 4" descr="USGS"/>
          <p:cNvGraphicFramePr>
            <a:graphicFrameLocks noGrp="1"/>
          </p:cNvGraphicFramePr>
          <p:nvPr userDrawn="1">
            <p:extLst>
              <p:ext uri="{D42A27DB-BD31-4B8C-83A1-F6EECF244321}">
                <p14:modId xmlns:p14="http://schemas.microsoft.com/office/powerpoint/2010/main" val="3312415984"/>
              </p:ext>
            </p:extLst>
          </p:nvPr>
        </p:nvGraphicFramePr>
        <p:xfrm>
          <a:off x="0" y="6248400"/>
          <a:ext cx="1565275" cy="609600"/>
        </p:xfrm>
        <a:graphic>
          <a:graphicData uri="http://schemas.openxmlformats.org/presentationml/2006/ole">
            <mc:AlternateContent xmlns:mc="http://schemas.openxmlformats.org/markup-compatibility/2006">
              <mc:Choice xmlns:v="urn:schemas-microsoft-com:vml" Requires="v">
                <p:oleObj spid="_x0000_s192534" name="CorelDRAW" r:id="rId3" imgW="1315070" imgH="511747" progId="">
                  <p:embed/>
                </p:oleObj>
              </mc:Choice>
              <mc:Fallback>
                <p:oleObj name="CorelDRAW" r:id="rId3" imgW="1315070" imgH="511747" progId="">
                  <p:embed/>
                  <p:pic>
                    <p:nvPicPr>
                      <p:cNvPr id="0" name="Object 2" descr="USGS"/>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48400"/>
                        <a:ext cx="15652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29125C9-A03C-4343-A63D-6AD6E47E0062}"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graphicFrame>
        <p:nvGraphicFramePr>
          <p:cNvPr id="8" name="Object 7" descr="USGS"/>
          <p:cNvGraphicFramePr>
            <a:graphicFrameLocks noGrp="1"/>
          </p:cNvGraphicFramePr>
          <p:nvPr userDrawn="1">
            <p:extLst>
              <p:ext uri="{D42A27DB-BD31-4B8C-83A1-F6EECF244321}">
                <p14:modId xmlns:p14="http://schemas.microsoft.com/office/powerpoint/2010/main" val="3312415984"/>
              </p:ext>
            </p:extLst>
          </p:nvPr>
        </p:nvGraphicFramePr>
        <p:xfrm>
          <a:off x="0" y="6248400"/>
          <a:ext cx="1565275" cy="609600"/>
        </p:xfrm>
        <a:graphic>
          <a:graphicData uri="http://schemas.openxmlformats.org/presentationml/2006/ole">
            <mc:AlternateContent xmlns:mc="http://schemas.openxmlformats.org/markup-compatibility/2006">
              <mc:Choice xmlns:v="urn:schemas-microsoft-com:vml" Requires="v">
                <p:oleObj spid="_x0000_s191511" name="CorelDRAW" r:id="rId3" imgW="1315070" imgH="511747" progId="">
                  <p:embed/>
                </p:oleObj>
              </mc:Choice>
              <mc:Fallback>
                <p:oleObj name="CorelDRAW" r:id="rId3" imgW="1315070" imgH="511747" progId="">
                  <p:embed/>
                  <p:pic>
                    <p:nvPicPr>
                      <p:cNvPr id="0" name="Object 2" descr="USGS"/>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48400"/>
                        <a:ext cx="15652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34DAF8C-4F18-486A-9C78-FE4E9489C1FB}"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graphicFrame>
        <p:nvGraphicFramePr>
          <p:cNvPr id="8" name="Object 7" descr="USGS"/>
          <p:cNvGraphicFramePr>
            <a:graphicFrameLocks noGrp="1"/>
          </p:cNvGraphicFramePr>
          <p:nvPr userDrawn="1">
            <p:extLst>
              <p:ext uri="{D42A27DB-BD31-4B8C-83A1-F6EECF244321}">
                <p14:modId xmlns:p14="http://schemas.microsoft.com/office/powerpoint/2010/main" val="3312415984"/>
              </p:ext>
            </p:extLst>
          </p:nvPr>
        </p:nvGraphicFramePr>
        <p:xfrm>
          <a:off x="0" y="6248400"/>
          <a:ext cx="1565275" cy="609600"/>
        </p:xfrm>
        <a:graphic>
          <a:graphicData uri="http://schemas.openxmlformats.org/presentationml/2006/ole">
            <mc:AlternateContent xmlns:mc="http://schemas.openxmlformats.org/markup-compatibility/2006">
              <mc:Choice xmlns:v="urn:schemas-microsoft-com:vml" Requires="v">
                <p:oleObj spid="_x0000_s190490" name="CorelDRAW" r:id="rId3" imgW="1315070" imgH="511747" progId="">
                  <p:embed/>
                </p:oleObj>
              </mc:Choice>
              <mc:Fallback>
                <p:oleObj name="CorelDRAW" r:id="rId3" imgW="1315070" imgH="511747" progId="">
                  <p:embed/>
                  <p:pic>
                    <p:nvPicPr>
                      <p:cNvPr id="0" name="Object 2" descr="USGS"/>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48400"/>
                        <a:ext cx="15652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dt" sz="half" idx="2"/>
          </p:nvPr>
        </p:nvSpPr>
        <p:spPr bwMode="auto">
          <a:xfrm>
            <a:off x="457200" y="625157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81251" name="Rectangle 3"/>
          <p:cNvSpPr>
            <a:spLocks noGrp="1" noChangeArrowheads="1"/>
          </p:cNvSpPr>
          <p:nvPr>
            <p:ph type="sldNum" sz="quarter" idx="4"/>
          </p:nvPr>
        </p:nvSpPr>
        <p:spPr bwMode="auto">
          <a:xfrm>
            <a:off x="6553200" y="6248400"/>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5EE46F86-ADF1-4865-B0EF-E9555EF3B769}"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81254"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p:spPr>
            <p:txBody>
              <a:bodyPr/>
              <a:lstStyle/>
              <a:p>
                <a:pPr eaLnBrk="0" hangingPunct="0">
                  <a:defRPr/>
                </a:pPr>
                <a:endParaRPr lang="en-US"/>
              </a:p>
            </p:txBody>
          </p:sp>
          <p:sp>
            <p:nvSpPr>
              <p:cNvPr id="181255"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p:spPr>
            <p:txBody>
              <a:bodyPr/>
              <a:lstStyle/>
              <a:p>
                <a:pPr eaLnBrk="0" hangingPunct="0">
                  <a:defRPr/>
                </a:pPr>
                <a:endParaRPr lang="en-US"/>
              </a:p>
            </p:txBody>
          </p:sp>
          <p:sp>
            <p:nvSpPr>
              <p:cNvPr id="181256"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p:spPr>
            <p:txBody>
              <a:bodyPr/>
              <a:lstStyle/>
              <a:p>
                <a:pPr eaLnBrk="0" hangingPunct="0">
                  <a:defRPr/>
                </a:pPr>
                <a:endParaRPr lang="en-US"/>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p:spPr>
            <p:txBody>
              <a:bodyPr/>
              <a:lstStyle/>
              <a:p>
                <a:pPr eaLnBrk="0" hangingPunct="0">
                  <a:defRPr/>
                </a:pPr>
                <a:endParaRPr lang="en-US"/>
              </a:p>
            </p:txBody>
          </p:sp>
          <p:sp>
            <p:nvSpPr>
              <p:cNvPr id="181258"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p:spPr>
            <p:txBody>
              <a:bodyPr/>
              <a:lstStyle/>
              <a:p>
                <a:pPr eaLnBrk="0" hangingPunct="0">
                  <a:defRPr/>
                </a:pPr>
                <a:endParaRPr lang="en-US"/>
              </a:p>
            </p:txBody>
          </p:sp>
        </p:grpSp>
        <p:sp>
          <p:nvSpPr>
            <p:cNvPr id="181259"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eaLnBrk="0" hangingPunct="0">
                <a:defRPr/>
              </a:pPr>
              <a:endParaRPr lang="en-US"/>
            </a:p>
          </p:txBody>
        </p:sp>
        <p:sp>
          <p:nvSpPr>
            <p:cNvPr id="1034" name="Freeform 12"/>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p:spPr>
          <p:txBody>
            <a:bodyPr/>
            <a:lstStyle/>
            <a:p>
              <a:pPr eaLnBrk="0" hangingPunct="0">
                <a:defRPr/>
              </a:pPr>
              <a:endParaRPr lang="en-US"/>
            </a:p>
          </p:txBody>
        </p:sp>
      </p:grpSp>
      <p:sp>
        <p:nvSpPr>
          <p:cNvPr id="181261" name="Rectangle 13"/>
          <p:cNvSpPr>
            <a:spLocks noGrp="1" noRot="1" noChangeArrowheads="1"/>
          </p:cNvSpPr>
          <p:nvPr>
            <p:ph type="title"/>
          </p:nvPr>
        </p:nvSpPr>
        <p:spPr bwMode="auto">
          <a:xfrm>
            <a:off x="457200" y="274638"/>
            <a:ext cx="82296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1262" name="Rectangle 14"/>
          <p:cNvSpPr>
            <a:spLocks noGrp="1" noChangeArrowheads="1"/>
          </p:cNvSpPr>
          <p:nvPr>
            <p:ph type="ftr" sz="quarter" idx="3"/>
          </p:nvPr>
        </p:nvSpPr>
        <p:spPr bwMode="auto">
          <a:xfrm>
            <a:off x="3124200" y="6248400"/>
            <a:ext cx="2895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181263" name="Rectangle 15"/>
          <p:cNvSpPr>
            <a:spLocks noGrp="1" noChangeArrowheads="1"/>
          </p:cNvSpPr>
          <p:nvPr>
            <p:ph type="body" idx="1"/>
          </p:nvPr>
        </p:nvSpPr>
        <p:spPr bwMode="auto">
          <a:xfrm>
            <a:off x="457200" y="1600200"/>
            <a:ext cx="8229600" cy="452596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20"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1.wmf"/><Relationship Id="rId4" Type="http://schemas.openxmlformats.org/officeDocument/2006/relationships/oleObject" Target="../embeddings/oleObject12.bin"/></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hyperlink" Target="http://water.usgs.gov/usgs/owq/wqmreview/" TargetMode="Externa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hyperlink" Target="http://water.usgs.gov/usgs/owq/wqmreview/" TargetMode="Externa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hyperlink" Target="http://water.usgs.gov/usgs/owq/wqmreview/" TargetMode="Externa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hyperlink" Target="http://water.usgs.gov/usgs/owq/wqmreview/" TargetMode="Externa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hyperlink" Target="http://water.usgs.gov/usgs/owq/wqmreview/" TargetMode="External"/><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hyperlink" Target="http://water.usgs.gov/usgs/owq/wqmreview/" TargetMode="Externa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hyperlink" Target="http://water.usgs.gov/usgs/owq/wqmreview/"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hyperlink" Target="http://water.usgs.gov/usgs/owq/wqmreview/" TargetMode="Externa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water.usgs.gov/usgs/owq/wqmreview/"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hyperlink" Target="http://water.usgs.gov/usgs/owq/wqmreview/" TargetMode="External"/><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microsoft.com/office/2007/relationships/hdphoto" Target="../media/hdphoto6.wdp"/><Relationship Id="rId5" Type="http://schemas.openxmlformats.org/officeDocument/2006/relationships/image" Target="../media/image44.pn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37.xml"/><Relationship Id="rId7"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hyperlink" Target="http://water.usgs.gov/usgs/owq/wqmreview/" TargetMode="External"/><Relationship Id="rId5" Type="http://schemas.openxmlformats.org/officeDocument/2006/relationships/image" Target="../media/image21.jpe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hyperlink" Target="http://water.usgs.gov/usgs/owq/wqmreview/" TargetMode="External"/><Relationship Id="rId4" Type="http://schemas.microsoft.com/office/2007/relationships/hdphoto" Target="../media/hdphoto7.wdp"/></Relationships>
</file>

<file path=ppt/slides/_rels/slide4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39.xml"/><Relationship Id="rId7"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hyperlink" Target="http://water.usgs.gov/usgs/owq/wqmreview/" TargetMode="External"/><Relationship Id="rId5" Type="http://schemas.openxmlformats.org/officeDocument/2006/relationships/image" Target="../media/image51.png"/><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hyperlink" Target="http://water.usgs.gov/usgs/owq/wqmreview/" TargetMode="External"/><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hyperlink" Target="http://water.usgs.gov/usgs/owq/wqmreview/"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hyperlink" Target="http://water.usgs.gov/usgs/owq/wqmreview/"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hyperlink" Target="http://water.usgs.gov/usgs/owq/wqmreview/"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hyperlink" Target="http://water.usgs.gov/usgs/owq/wqmreview/"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4.xml"/><Relationship Id="rId5" Type="http://schemas.openxmlformats.org/officeDocument/2006/relationships/hyperlink" Target="http://water.usgs.gov/usgs/owq/wqmreview/" TargetMode="External"/><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water.usgs.gov/usgs/owq/wqmreview/" TargetMode="External"/><Relationship Id="rId4" Type="http://schemas.openxmlformats.org/officeDocument/2006/relationships/image" Target="../media/image57.jpeg"/></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8.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water.usgs.gov/usgs/owq/wqmreview/"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water.usgs.gov/usgs/owq/wqmreview/" TargetMode="External"/><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hyperlink" Target="http://water.usgs.gov/usgs/owq/wqmreview/" TargetMode="External"/><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hyperlink" Target="mailto:Scripts@usgs.gov" TargetMode="External"/><Relationship Id="rId2" Type="http://schemas.openxmlformats.org/officeDocument/2006/relationships/notesSlide" Target="../notesSlides/notesSlide52.xml"/><Relationship Id="rId1" Type="http://schemas.openxmlformats.org/officeDocument/2006/relationships/slideLayout" Target="../slideLayouts/slideLayout12.xml"/><Relationship Id="rId6" Type="http://schemas.openxmlformats.org/officeDocument/2006/relationships/hyperlink" Target="http://water.usgs.gov/usgs/owq/wqmreview/" TargetMode="External"/><Relationship Id="rId5" Type="http://schemas.openxmlformats.org/officeDocument/2006/relationships/image" Target="../media/image61.gif"/><Relationship Id="rId4" Type="http://schemas.openxmlformats.org/officeDocument/2006/relationships/hyperlink" Target="mailto:walker@usgs.gov"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notesSlide" Target="../notesSlides/notesSlide5.xml"/><Relationship Id="rId7"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11.png"/><Relationship Id="rId5" Type="http://schemas.openxmlformats.org/officeDocument/2006/relationships/image" Target="../media/image1.wmf"/><Relationship Id="rId4" Type="http://schemas.openxmlformats.org/officeDocument/2006/relationships/oleObject" Target="../embeddings/oleObject13.bin"/><Relationship Id="rId9"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water.usgs.gov/usgs/owq/wqmreview/"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water.usgs.gov/usgs/owq/wqmrevie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6" name="Rectangle 15"/>
          <p:cNvSpPr>
            <a:spLocks noGrp="1" noChangeArrowheads="1"/>
          </p:cNvSpPr>
          <p:nvPr>
            <p:ph type="sldNum" sz="quarter" idx="12"/>
          </p:nvPr>
        </p:nvSpPr>
        <p:spPr>
          <a:noFill/>
          <a:ln>
            <a:miter lim="800000"/>
            <a:headEnd/>
            <a:tailEnd/>
          </a:ln>
        </p:spPr>
        <p:txBody>
          <a:bodyPr/>
          <a:lstStyle/>
          <a:p>
            <a:fld id="{34ACD0A8-4D04-427B-BAB0-74C7ED2A53F3}" type="slidenum">
              <a:rPr lang="en-US" smtClean="0"/>
              <a:pPr/>
              <a:t>1</a:t>
            </a:fld>
            <a:endParaRPr lang="en-US" smtClean="0"/>
          </a:p>
        </p:txBody>
      </p:sp>
      <p:sp>
        <p:nvSpPr>
          <p:cNvPr id="2050" name="Rectangle 2"/>
          <p:cNvSpPr>
            <a:spLocks noGrp="1" noChangeArrowheads="1"/>
          </p:cNvSpPr>
          <p:nvPr>
            <p:ph type="ctrTitle"/>
          </p:nvPr>
        </p:nvSpPr>
        <p:spPr>
          <a:xfrm>
            <a:off x="0" y="1524000"/>
            <a:ext cx="9144000" cy="3048000"/>
          </a:xfrm>
        </p:spPr>
        <p:txBody>
          <a:bodyPr/>
          <a:lstStyle/>
          <a:p>
            <a:pPr algn="r" eaLnBrk="1" hangingPunct="1">
              <a:defRPr/>
            </a:pPr>
            <a:r>
              <a:rPr lang="en-US" dirty="0">
                <a:solidFill>
                  <a:srgbClr val="FFC000"/>
                </a:solidFill>
              </a:rPr>
              <a:t>Electronic Continuous </a:t>
            </a:r>
            <a:r>
              <a:rPr lang="en-US" dirty="0" smtClean="0">
                <a:solidFill>
                  <a:srgbClr val="FFC000"/>
                </a:solidFill>
              </a:rPr>
              <a:t>WQ </a:t>
            </a:r>
            <a:r>
              <a:rPr lang="en-US" dirty="0">
                <a:solidFill>
                  <a:srgbClr val="FFC000"/>
                </a:solidFill>
              </a:rPr>
              <a:t>Records</a:t>
            </a:r>
            <a:r>
              <a:rPr lang="en-US" sz="5400" dirty="0">
                <a:solidFill>
                  <a:srgbClr val="FFC000"/>
                </a:solidFill>
              </a:rPr>
              <a:t/>
            </a:r>
            <a:br>
              <a:rPr lang="en-US" sz="5400" dirty="0">
                <a:solidFill>
                  <a:srgbClr val="FFC000"/>
                </a:solidFill>
              </a:rPr>
            </a:br>
            <a:r>
              <a:rPr lang="en-US" dirty="0" err="1">
                <a:solidFill>
                  <a:srgbClr val="FFC000"/>
                </a:solidFill>
              </a:rPr>
              <a:t>Auto_Review</a:t>
            </a:r>
            <a:r>
              <a:rPr lang="en-US" dirty="0">
                <a:solidFill>
                  <a:srgbClr val="FFC000"/>
                </a:solidFill>
              </a:rPr>
              <a:t> - </a:t>
            </a:r>
            <a:r>
              <a:rPr lang="en-US" dirty="0" err="1" smtClean="0">
                <a:solidFill>
                  <a:srgbClr val="FFC000"/>
                </a:solidFill>
              </a:rPr>
              <a:t>wqmreview</a:t>
            </a:r>
            <a:endParaRPr lang="en-US" dirty="0" smtClean="0">
              <a:solidFill>
                <a:srgbClr val="FFC000"/>
              </a:solidFill>
            </a:endParaRPr>
          </a:p>
        </p:txBody>
      </p:sp>
      <p:sp>
        <p:nvSpPr>
          <p:cNvPr id="3208" name="Text Box 4"/>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graphicFrame>
        <p:nvGraphicFramePr>
          <p:cNvPr id="3205" name="Object 133" descr="USGS" title="USGS"/>
          <p:cNvGraphicFramePr>
            <a:graphicFrameLocks/>
          </p:cNvGraphicFramePr>
          <p:nvPr>
            <p:extLst>
              <p:ext uri="{D42A27DB-BD31-4B8C-83A1-F6EECF244321}">
                <p14:modId xmlns:p14="http://schemas.microsoft.com/office/powerpoint/2010/main" val="1254682415"/>
              </p:ext>
            </p:extLst>
          </p:nvPr>
        </p:nvGraphicFramePr>
        <p:xfrm>
          <a:off x="-7938" y="5715000"/>
          <a:ext cx="2590801" cy="1088136"/>
        </p:xfrm>
        <a:graphic>
          <a:graphicData uri="http://schemas.openxmlformats.org/presentationml/2006/ole">
            <mc:AlternateContent xmlns:mc="http://schemas.openxmlformats.org/markup-compatibility/2006">
              <mc:Choice xmlns:v="urn:schemas-microsoft-com:vml" Requires="v">
                <p:oleObj spid="_x0000_s3264" name="CorelDRAW" r:id="rId4" imgW="914400" imgH="914400" progId="">
                  <p:embed/>
                </p:oleObj>
              </mc:Choice>
              <mc:Fallback>
                <p:oleObj name="CorelDRAW" r:id="rId4" imgW="914400" imgH="914400" progId="">
                  <p:embed/>
                  <p:pic>
                    <p:nvPicPr>
                      <p:cNvPr id="0" name="Picture 13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 y="5715000"/>
                        <a:ext cx="2590801" cy="10881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Rectangle 6"/>
          <p:cNvSpPr>
            <a:spLocks noGrp="1" noChangeArrowheads="1"/>
          </p:cNvSpPr>
          <p:nvPr>
            <p:ph type="subTitle" idx="1"/>
          </p:nvPr>
        </p:nvSpPr>
        <p:spPr>
          <a:xfrm>
            <a:off x="1219200" y="3810000"/>
            <a:ext cx="7924800" cy="838200"/>
          </a:xfrm>
        </p:spPr>
        <p:txBody>
          <a:bodyPr/>
          <a:lstStyle/>
          <a:p>
            <a:pPr algn="r" eaLnBrk="1" hangingPunct="1">
              <a:defRPr/>
            </a:pPr>
            <a:r>
              <a:rPr lang="en-US" dirty="0" smtClean="0"/>
              <a:t> Wade Walker, November 7, 2013</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10</a:t>
            </a:fld>
            <a:endParaRPr lang="en-US"/>
          </a:p>
        </p:txBody>
      </p:sp>
      <p:sp>
        <p:nvSpPr>
          <p:cNvPr id="9218" name="Rectangle 2"/>
          <p:cNvSpPr>
            <a:spLocks noGrp="1" noRot="1" noChangeArrowheads="1"/>
          </p:cNvSpPr>
          <p:nvPr>
            <p:ph type="title"/>
          </p:nvPr>
        </p:nvSpPr>
        <p:spPr>
          <a:xfrm>
            <a:off x="457200" y="381000"/>
            <a:ext cx="8229600" cy="1143000"/>
          </a:xfrm>
        </p:spPr>
        <p:txBody>
          <a:bodyPr/>
          <a:lstStyle/>
          <a:p>
            <a:r>
              <a:rPr lang="en-US" dirty="0" smtClean="0">
                <a:solidFill>
                  <a:srgbClr val="FFC000"/>
                </a:solidFill>
              </a:rPr>
              <a:t>What can </a:t>
            </a:r>
            <a:r>
              <a:rPr lang="en-US" dirty="0" err="1" smtClean="0">
                <a:solidFill>
                  <a:srgbClr val="FFC000"/>
                </a:solidFill>
              </a:rPr>
              <a:t>wqmreview</a:t>
            </a:r>
            <a:r>
              <a:rPr lang="en-US" dirty="0" smtClean="0">
                <a:solidFill>
                  <a:srgbClr val="FFC000"/>
                </a:solidFill>
              </a:rPr>
              <a:t> do for you?</a:t>
            </a:r>
            <a:endParaRPr lang="en-US" dirty="0">
              <a:solidFill>
                <a:srgbClr val="FFC000"/>
              </a:solidFill>
            </a:endParaRPr>
          </a:p>
        </p:txBody>
      </p:sp>
      <p:sp>
        <p:nvSpPr>
          <p:cNvPr id="9219" name="Rectangle 3"/>
          <p:cNvSpPr>
            <a:spLocks noGrp="1" noChangeArrowheads="1"/>
          </p:cNvSpPr>
          <p:nvPr>
            <p:ph type="body" sz="half" idx="1"/>
          </p:nvPr>
        </p:nvSpPr>
        <p:spPr>
          <a:xfrm>
            <a:off x="76200" y="1371600"/>
            <a:ext cx="9067800" cy="4419600"/>
          </a:xfrm>
        </p:spPr>
        <p:txBody>
          <a:bodyPr>
            <a:normAutofit fontScale="77500" lnSpcReduction="20000"/>
          </a:bodyPr>
          <a:lstStyle/>
          <a:p>
            <a:r>
              <a:rPr lang="en-US" sz="3600" dirty="0" smtClean="0">
                <a:solidFill>
                  <a:srgbClr val="FFC000"/>
                </a:solidFill>
                <a:effectLst/>
              </a:rPr>
              <a:t>Quickly produce a base electronic record packet for your continuous WQ-monitor stations including the following output:</a:t>
            </a:r>
          </a:p>
          <a:p>
            <a:r>
              <a:rPr lang="en-US" sz="3600" dirty="0" smtClean="0">
                <a:solidFill>
                  <a:srgbClr val="FFC000"/>
                </a:solidFill>
                <a:effectLst/>
              </a:rPr>
              <a:t>Unit Value Hydrograph Plots (graphical primaries…)</a:t>
            </a:r>
          </a:p>
          <a:p>
            <a:pPr lvl="1"/>
            <a:r>
              <a:rPr lang="en-US" dirty="0" smtClean="0">
                <a:solidFill>
                  <a:srgbClr val="FFC000"/>
                </a:solidFill>
                <a:effectLst/>
              </a:rPr>
              <a:t>Computed vs. Edited UV data</a:t>
            </a:r>
          </a:p>
          <a:p>
            <a:pPr lvl="1"/>
            <a:r>
              <a:rPr lang="en-US" dirty="0">
                <a:solidFill>
                  <a:srgbClr val="FFC000"/>
                </a:solidFill>
                <a:effectLst/>
              </a:rPr>
              <a:t>Sum of UV Data Corrections from sets 1, 2, 3 on a separate axis (unit corrections, not </a:t>
            </a:r>
            <a:r>
              <a:rPr lang="en-US" dirty="0" smtClean="0">
                <a:solidFill>
                  <a:srgbClr val="FFC000"/>
                </a:solidFill>
                <a:effectLst/>
              </a:rPr>
              <a:t>%)</a:t>
            </a:r>
          </a:p>
          <a:p>
            <a:pPr lvl="1"/>
            <a:r>
              <a:rPr lang="en-US" dirty="0" smtClean="0">
                <a:solidFill>
                  <a:srgbClr val="FFC000"/>
                </a:solidFill>
                <a:effectLst/>
              </a:rPr>
              <a:t>Daily value statistics (currently limited to no more than 3 stats…)</a:t>
            </a:r>
          </a:p>
          <a:p>
            <a:pPr lvl="1"/>
            <a:r>
              <a:rPr lang="en-US" dirty="0" smtClean="0">
                <a:solidFill>
                  <a:srgbClr val="FFC000"/>
                </a:solidFill>
                <a:effectLst/>
              </a:rPr>
              <a:t>Site Visit  field meter check readings</a:t>
            </a:r>
          </a:p>
          <a:p>
            <a:pPr lvl="1"/>
            <a:r>
              <a:rPr lang="en-US" dirty="0" smtClean="0">
                <a:solidFill>
                  <a:srgbClr val="FFC000"/>
                </a:solidFill>
                <a:effectLst/>
              </a:rPr>
              <a:t>Reference data</a:t>
            </a:r>
          </a:p>
          <a:p>
            <a:pPr lvl="2"/>
            <a:r>
              <a:rPr lang="en-US" dirty="0" smtClean="0">
                <a:solidFill>
                  <a:srgbClr val="FFC000"/>
                </a:solidFill>
                <a:effectLst/>
              </a:rPr>
              <a:t>Unit or Daily values from any station and any DD</a:t>
            </a:r>
          </a:p>
          <a:p>
            <a:pPr lvl="2"/>
            <a:r>
              <a:rPr lang="en-US" dirty="0" smtClean="0">
                <a:solidFill>
                  <a:srgbClr val="FFC000"/>
                </a:solidFill>
                <a:effectLst/>
              </a:rPr>
              <a:t>Discharge/flow from base station or any other nearby station...</a:t>
            </a:r>
          </a:p>
          <a:p>
            <a:pPr marL="914400" lvl="2" indent="0">
              <a:buNone/>
            </a:pPr>
            <a:endParaRPr lang="en-US" dirty="0" smtClean="0">
              <a:solidFill>
                <a:srgbClr val="FFC000"/>
              </a:solidFill>
              <a:effectLst/>
            </a:endParaRPr>
          </a:p>
          <a:p>
            <a:pPr marL="914400" lvl="2" indent="0">
              <a:buNone/>
            </a:pPr>
            <a:endParaRPr lang="en-US" dirty="0" smtClean="0">
              <a:solidFill>
                <a:srgbClr val="FFC000"/>
              </a:solidFill>
              <a:effectLst/>
            </a:endParaRPr>
          </a:p>
          <a:p>
            <a:pPr lvl="1"/>
            <a:endParaRPr lang="en-US" dirty="0" smtClean="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pic>
        <p:nvPicPr>
          <p:cNvPr id="175116"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5867400"/>
            <a:ext cx="1206857" cy="932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118"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5867400"/>
            <a:ext cx="1206857" cy="932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119"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6400" y="5867400"/>
            <a:ext cx="1206857" cy="932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120"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6600" y="5867400"/>
            <a:ext cx="1206857" cy="932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127" name="Picture 23" descr="Input - Process- Output&#10;Source: http://www.exhibitsalive.com/modules/_images/IPOBLK.JPG" title="Input - Process- Outpu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4200" y="2286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bwMode="auto">
          <a:xfrm>
            <a:off x="4495800" y="1524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pic>
        <p:nvPicPr>
          <p:cNvPr id="175107" name="Picture 3" descr="Screenshot: graphs" title="Screenshot: graph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3600" y="5692286"/>
            <a:ext cx="1508572" cy="11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108" name="Picture 4" descr="Screenshot: graphs" title="Screenshot: graph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33800" y="5692286"/>
            <a:ext cx="1508572" cy="11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109" name="Picture 5" descr="Screenshot: graphs" title="Screenshot: graph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34000" y="5692286"/>
            <a:ext cx="1508572" cy="11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111" name="Picture 7" descr="Screenshot: graphs" title="Screenshot: graph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34200" y="5692286"/>
            <a:ext cx="1508572" cy="11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2"/>
          </p:nvPr>
        </p:nvSpPr>
        <p:spPr/>
        <p:txBody>
          <a:bodyPr/>
          <a:lstStyle/>
          <a:p>
            <a:endParaRPr lang="en-US" dirty="0"/>
          </a:p>
        </p:txBody>
      </p:sp>
    </p:spTree>
    <p:extLst>
      <p:ext uri="{BB962C8B-B14F-4D97-AF65-F5344CB8AC3E}">
        <p14:creationId xmlns:p14="http://schemas.microsoft.com/office/powerpoint/2010/main" val="97325152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11</a:t>
            </a:fld>
            <a:endParaRPr lang="en-US"/>
          </a:p>
        </p:txBody>
      </p:sp>
      <p:sp>
        <p:nvSpPr>
          <p:cNvPr id="9218" name="Rectangle 2"/>
          <p:cNvSpPr>
            <a:spLocks noGrp="1" noRot="1" noChangeArrowheads="1"/>
          </p:cNvSpPr>
          <p:nvPr>
            <p:ph type="title"/>
          </p:nvPr>
        </p:nvSpPr>
        <p:spPr>
          <a:xfrm>
            <a:off x="457200" y="304800"/>
            <a:ext cx="8229600" cy="1143000"/>
          </a:xfrm>
        </p:spPr>
        <p:txBody>
          <a:bodyPr/>
          <a:lstStyle/>
          <a:p>
            <a:r>
              <a:rPr lang="en-US" dirty="0" smtClean="0">
                <a:solidFill>
                  <a:srgbClr val="FFC000"/>
                </a:solidFill>
              </a:rPr>
              <a:t>What can </a:t>
            </a:r>
            <a:r>
              <a:rPr lang="en-US" dirty="0" err="1" smtClean="0">
                <a:solidFill>
                  <a:srgbClr val="FFC000"/>
                </a:solidFill>
              </a:rPr>
              <a:t>wqmreview</a:t>
            </a:r>
            <a:r>
              <a:rPr lang="en-US" dirty="0" smtClean="0">
                <a:solidFill>
                  <a:srgbClr val="FFC000"/>
                </a:solidFill>
              </a:rPr>
              <a:t> do for you?</a:t>
            </a:r>
            <a:endParaRPr lang="en-US" dirty="0">
              <a:solidFill>
                <a:srgbClr val="FFC000"/>
              </a:solidFill>
            </a:endParaRPr>
          </a:p>
        </p:txBody>
      </p:sp>
      <p:sp>
        <p:nvSpPr>
          <p:cNvPr id="9219" name="Rectangle 3"/>
          <p:cNvSpPr>
            <a:spLocks noGrp="1" noChangeArrowheads="1"/>
          </p:cNvSpPr>
          <p:nvPr>
            <p:ph type="body" sz="half" idx="1"/>
          </p:nvPr>
        </p:nvSpPr>
        <p:spPr>
          <a:xfrm>
            <a:off x="609600" y="1371600"/>
            <a:ext cx="8074025" cy="4267200"/>
          </a:xfrm>
        </p:spPr>
        <p:txBody>
          <a:bodyPr>
            <a:normAutofit fontScale="92500" lnSpcReduction="20000"/>
          </a:bodyPr>
          <a:lstStyle/>
          <a:p>
            <a:r>
              <a:rPr lang="en-US" sz="3600" dirty="0" smtClean="0">
                <a:solidFill>
                  <a:srgbClr val="FFC000"/>
                </a:solidFill>
                <a:effectLst/>
              </a:rPr>
              <a:t>UV hydrographs also contain:</a:t>
            </a:r>
          </a:p>
          <a:p>
            <a:pPr lvl="1"/>
            <a:r>
              <a:rPr lang="en-US" dirty="0" smtClean="0">
                <a:solidFill>
                  <a:srgbClr val="FFC000"/>
                </a:solidFill>
                <a:effectLst/>
              </a:rPr>
              <a:t>Data aging via color coded bars.</a:t>
            </a:r>
          </a:p>
          <a:p>
            <a:pPr lvl="1"/>
            <a:r>
              <a:rPr lang="en-US" dirty="0" smtClean="0">
                <a:solidFill>
                  <a:srgbClr val="FFC000"/>
                </a:solidFill>
                <a:effectLst/>
              </a:rPr>
              <a:t>Date the plots were generated and user that generated them.</a:t>
            </a:r>
          </a:p>
          <a:p>
            <a:pPr lvl="1"/>
            <a:r>
              <a:rPr lang="en-US" dirty="0" smtClean="0">
                <a:solidFill>
                  <a:srgbClr val="FFC000"/>
                </a:solidFill>
                <a:effectLst/>
              </a:rPr>
              <a:t>Optional QWDATA field measurements for that parameter.</a:t>
            </a:r>
          </a:p>
          <a:p>
            <a:pPr lvl="1"/>
            <a:r>
              <a:rPr lang="en-US" dirty="0" smtClean="0">
                <a:solidFill>
                  <a:srgbClr val="FFC000"/>
                </a:solidFill>
                <a:effectLst/>
              </a:rPr>
              <a:t>Data correction entry indicators </a:t>
            </a:r>
          </a:p>
          <a:p>
            <a:pPr lvl="2"/>
            <a:r>
              <a:rPr lang="en-US" dirty="0" smtClean="0">
                <a:solidFill>
                  <a:srgbClr val="FFC000"/>
                </a:solidFill>
                <a:effectLst/>
              </a:rPr>
              <a:t>ADAPS data correction remarks can also optionally be included.</a:t>
            </a:r>
          </a:p>
          <a:p>
            <a:pPr lvl="1">
              <a:defRPr/>
            </a:pPr>
            <a:r>
              <a:rPr lang="en-US" dirty="0" smtClean="0">
                <a:solidFill>
                  <a:srgbClr val="FFC000"/>
                </a:solidFill>
                <a:effectLst/>
              </a:rPr>
              <a:t>Full “Key or Legend” to interpret the plots</a:t>
            </a:r>
            <a:r>
              <a:rPr lang="en-US" dirty="0">
                <a:solidFill>
                  <a:srgbClr val="FFC000"/>
                </a:solidFill>
                <a:effectLst/>
              </a:rPr>
              <a:t>. </a:t>
            </a:r>
          </a:p>
          <a:p>
            <a:pPr lvl="1"/>
            <a:r>
              <a:rPr lang="en-US" dirty="0" smtClean="0">
                <a:solidFill>
                  <a:srgbClr val="FFC000"/>
                </a:solidFill>
                <a:effectLst/>
              </a:rPr>
              <a:t>Can plot monthly or one large plot of the entire period.</a:t>
            </a:r>
          </a:p>
          <a:p>
            <a:pPr lvl="1"/>
            <a:endParaRPr lang="en-US" dirty="0" smtClean="0">
              <a:solidFill>
                <a:srgbClr val="FFC000"/>
              </a:solidFill>
              <a:effectLst/>
            </a:endParaRPr>
          </a:p>
          <a:p>
            <a:pPr marL="0" indent="0">
              <a:buNone/>
            </a:pPr>
            <a:endParaRPr lang="en-US" sz="3600" dirty="0">
              <a:solidFill>
                <a:srgbClr val="FFC000"/>
              </a:solidFill>
              <a:effectLst/>
            </a:endParaRPr>
          </a:p>
          <a:p>
            <a:endParaRPr lang="en-US" sz="3600" dirty="0" smtClean="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pic>
        <p:nvPicPr>
          <p:cNvPr id="29809" name="Picture 113" descr="Screenshot: graphs" title="Screenshot: grap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685800" y="5486400"/>
            <a:ext cx="787270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3" descr="Input - Process- Output&#10;Source: http://www.exhibitsalive.com/modules/_images/IPOBLK.JPG" title="Input - Process- Outpu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1524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bwMode="auto">
          <a:xfrm>
            <a:off x="4724400" y="762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4146096" y="6519446"/>
            <a:ext cx="4114800" cy="338554"/>
          </a:xfrm>
          <a:prstGeom prst="rect">
            <a:avLst/>
          </a:prstGeom>
          <a:noFill/>
          <a:ln>
            <a:solidFill>
              <a:schemeClr val="bg2"/>
            </a:solidFill>
          </a:ln>
        </p:spPr>
        <p:txBody>
          <a:bodyPr wrap="square" rtlCol="0">
            <a:spAutoFit/>
          </a:bodyPr>
          <a:lstStyle/>
          <a:p>
            <a:r>
              <a:rPr lang="en-US" sz="1600" dirty="0">
                <a:hlinkClick r:id="rId5"/>
              </a:rPr>
              <a:t>http://water.usgs.gov/usgs/owq/wqmreview/</a:t>
            </a:r>
            <a:endParaRPr lang="en-US" sz="1600" dirty="0">
              <a:solidFill>
                <a:schemeClr val="bg2"/>
              </a:solidFill>
            </a:endParaRPr>
          </a:p>
        </p:txBody>
      </p:sp>
      <p:sp>
        <p:nvSpPr>
          <p:cNvPr id="2" name="Content Placeholder 1"/>
          <p:cNvSpPr>
            <a:spLocks noGrp="1"/>
          </p:cNvSpPr>
          <p:nvPr>
            <p:ph sz="half" idx="2"/>
          </p:nvPr>
        </p:nvSpPr>
        <p:spPr/>
        <p:txBody>
          <a:bodyPr/>
          <a:lstStyle/>
          <a:p>
            <a:endParaRPr lang="en-US"/>
          </a:p>
        </p:txBody>
      </p:sp>
    </p:spTree>
    <p:extLst>
      <p:ext uri="{BB962C8B-B14F-4D97-AF65-F5344CB8AC3E}">
        <p14:creationId xmlns:p14="http://schemas.microsoft.com/office/powerpoint/2010/main" val="212678662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3" name="Rectangle 15"/>
          <p:cNvSpPr>
            <a:spLocks noGrp="1" noChangeArrowheads="1"/>
          </p:cNvSpPr>
          <p:nvPr>
            <p:ph type="sldNum" sz="quarter" idx="12"/>
          </p:nvPr>
        </p:nvSpPr>
        <p:spPr>
          <a:noFill/>
          <a:ln>
            <a:miter lim="800000"/>
            <a:headEnd/>
            <a:tailEnd/>
          </a:ln>
        </p:spPr>
        <p:txBody>
          <a:bodyPr/>
          <a:lstStyle/>
          <a:p>
            <a:fld id="{F87033DF-313E-47A3-A5D4-96119DEF474D}" type="slidenum">
              <a:rPr lang="en-US" smtClean="0"/>
              <a:pPr/>
              <a:t>12</a:t>
            </a:fld>
            <a:endParaRPr lang="en-US" smtClean="0"/>
          </a:p>
        </p:txBody>
      </p:sp>
      <p:sp>
        <p:nvSpPr>
          <p:cNvPr id="191490" name="Rectangle 2"/>
          <p:cNvSpPr>
            <a:spLocks noGrp="1" noChangeArrowheads="1"/>
          </p:cNvSpPr>
          <p:nvPr>
            <p:ph type="ctrTitle"/>
          </p:nvPr>
        </p:nvSpPr>
        <p:spPr>
          <a:xfrm>
            <a:off x="685800" y="1524000"/>
            <a:ext cx="7772400" cy="3200400"/>
          </a:xfrm>
        </p:spPr>
        <p:txBody>
          <a:bodyPr/>
          <a:lstStyle/>
          <a:p>
            <a:pPr eaLnBrk="1" hangingPunct="1">
              <a:defRPr/>
            </a:pPr>
            <a:r>
              <a:rPr lang="en-US" sz="4800" dirty="0" err="1" smtClean="0">
                <a:solidFill>
                  <a:srgbClr val="FFC000"/>
                </a:solidFill>
              </a:rPr>
              <a:t>WQMReview</a:t>
            </a:r>
            <a:r>
              <a:rPr lang="en-US" sz="4800" dirty="0" smtClean="0">
                <a:solidFill>
                  <a:srgbClr val="FFC000"/>
                </a:solidFill>
              </a:rPr>
              <a:t> Output:</a:t>
            </a:r>
            <a:br>
              <a:rPr lang="en-US" sz="4800" dirty="0" smtClean="0">
                <a:solidFill>
                  <a:srgbClr val="FFC000"/>
                </a:solidFill>
              </a:rPr>
            </a:br>
            <a:r>
              <a:rPr lang="en-US" sz="4800" dirty="0" smtClean="0">
                <a:solidFill>
                  <a:srgbClr val="FFC000"/>
                </a:solidFill>
              </a:rPr>
              <a:t>Plots</a:t>
            </a:r>
          </a:p>
        </p:txBody>
      </p:sp>
      <p:sp>
        <p:nvSpPr>
          <p:cNvPr id="8315"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6" name="Picture 23" descr="Input - Process- Output&#10;Source: http://www.exhibitsalive.com/modules/_images/IPOBLK.JPG" title="Input - Process- Outpu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1524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bwMode="auto">
          <a:xfrm>
            <a:off x="4724400" y="762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
        <p:nvSpPr>
          <p:cNvPr id="9" name="TextBox 8"/>
          <p:cNvSpPr txBox="1"/>
          <p:nvPr/>
        </p:nvSpPr>
        <p:spPr>
          <a:xfrm>
            <a:off x="4146096" y="6519446"/>
            <a:ext cx="4114800" cy="338554"/>
          </a:xfrm>
          <a:prstGeom prst="rect">
            <a:avLst/>
          </a:prstGeom>
          <a:noFill/>
          <a:ln>
            <a:solidFill>
              <a:schemeClr val="bg2"/>
            </a:solidFill>
          </a:ln>
        </p:spPr>
        <p:txBody>
          <a:bodyPr wrap="square" rtlCol="0">
            <a:spAutoFit/>
          </a:bodyPr>
          <a:lstStyle/>
          <a:p>
            <a:r>
              <a:rPr lang="en-US" sz="1600" dirty="0">
                <a:hlinkClick r:id="rId5"/>
              </a:rPr>
              <a:t>http://water.usgs.gov/usgs/owq/wqmreview/</a:t>
            </a:r>
            <a:endParaRPr lang="en-US" sz="1600" dirty="0">
              <a:solidFill>
                <a:schemeClr val="bg2"/>
              </a:solidFill>
            </a:endParaRPr>
          </a:p>
        </p:txBody>
      </p:sp>
      <p:graphicFrame>
        <p:nvGraphicFramePr>
          <p:cNvPr id="2" name="Object 1" descr="USGS"/>
          <p:cNvGraphicFramePr>
            <a:graphicFrameLocks noGrp="1"/>
          </p:cNvGraphicFramePr>
          <p:nvPr>
            <p:extLst>
              <p:ext uri="{D42A27DB-BD31-4B8C-83A1-F6EECF244321}">
                <p14:modId xmlns:p14="http://schemas.microsoft.com/office/powerpoint/2010/main" val="3312415984"/>
              </p:ext>
            </p:extLst>
          </p:nvPr>
        </p:nvGraphicFramePr>
        <p:xfrm>
          <a:off x="0" y="6248400"/>
          <a:ext cx="1565275" cy="609600"/>
        </p:xfrm>
        <a:graphic>
          <a:graphicData uri="http://schemas.openxmlformats.org/presentationml/2006/ole">
            <mc:AlternateContent xmlns:mc="http://schemas.openxmlformats.org/markup-compatibility/2006">
              <mc:Choice xmlns:v="urn:schemas-microsoft-com:vml" Requires="v">
                <p:oleObj spid="_x0000_s8375" name="CorelDRAW" r:id="rId6" imgW="1315070" imgH="511747" progId="">
                  <p:embed/>
                </p:oleObj>
              </mc:Choice>
              <mc:Fallback>
                <p:oleObj name="CorelDRAW" r:id="rId6" imgW="1315070" imgH="511747" progId="">
                  <p:embed/>
                  <p:pic>
                    <p:nvPicPr>
                      <p:cNvPr id="0" name="Object 2" descr="USGS"/>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248400"/>
                        <a:ext cx="15652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13" name="Rectangle 15"/>
          <p:cNvSpPr>
            <a:spLocks noGrp="1" noChangeArrowheads="1"/>
          </p:cNvSpPr>
          <p:nvPr>
            <p:ph type="sldNum" sz="quarter" idx="12"/>
          </p:nvPr>
        </p:nvSpPr>
        <p:spPr>
          <a:noFill/>
          <a:ln>
            <a:miter lim="800000"/>
            <a:headEnd/>
            <a:tailEnd/>
          </a:ln>
        </p:spPr>
        <p:txBody>
          <a:bodyPr/>
          <a:lstStyle/>
          <a:p>
            <a:fld id="{37F242D9-2BBC-4B51-8482-CA85341C1F34}" type="slidenum">
              <a:rPr lang="en-US" smtClean="0"/>
              <a:pPr/>
              <a:t>13</a:t>
            </a:fld>
            <a:endParaRPr lang="en-US" smtClean="0"/>
          </a:p>
        </p:txBody>
      </p:sp>
      <p:sp>
        <p:nvSpPr>
          <p:cNvPr id="191490" name="Rectangle 2"/>
          <p:cNvSpPr>
            <a:spLocks noGrp="1" noChangeArrowheads="1"/>
          </p:cNvSpPr>
          <p:nvPr>
            <p:ph type="ctrTitle"/>
          </p:nvPr>
        </p:nvSpPr>
        <p:spPr>
          <a:xfrm>
            <a:off x="685800" y="1524000"/>
            <a:ext cx="7772400" cy="3200400"/>
          </a:xfrm>
        </p:spPr>
        <p:txBody>
          <a:bodyPr/>
          <a:lstStyle/>
          <a:p>
            <a:pPr eaLnBrk="1" hangingPunct="1">
              <a:defRPr/>
            </a:pPr>
            <a:r>
              <a:rPr lang="en-US" sz="4800" dirty="0" smtClean="0">
                <a:solidFill>
                  <a:srgbClr val="FFC000"/>
                </a:solidFill>
              </a:rPr>
              <a:t>Water Temperature</a:t>
            </a:r>
          </a:p>
        </p:txBody>
      </p:sp>
      <p:sp>
        <p:nvSpPr>
          <p:cNvPr id="40015"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6" name="Picture 23" descr="Input - Process- Output&#10;Source: http://www.exhibitsalive.com/modules/_images/IPOBLK.JPG" title="Input - Process- Outpu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1524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bwMode="auto">
          <a:xfrm>
            <a:off x="4724400" y="762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
        <p:nvSpPr>
          <p:cNvPr id="9" name="TextBox 8"/>
          <p:cNvSpPr txBox="1"/>
          <p:nvPr/>
        </p:nvSpPr>
        <p:spPr>
          <a:xfrm>
            <a:off x="4146096" y="6519446"/>
            <a:ext cx="4114800" cy="338554"/>
          </a:xfrm>
          <a:prstGeom prst="rect">
            <a:avLst/>
          </a:prstGeom>
          <a:noFill/>
          <a:ln>
            <a:solidFill>
              <a:schemeClr val="bg2"/>
            </a:solidFill>
          </a:ln>
        </p:spPr>
        <p:txBody>
          <a:bodyPr wrap="square" rtlCol="0">
            <a:spAutoFit/>
          </a:bodyPr>
          <a:lstStyle/>
          <a:p>
            <a:r>
              <a:rPr lang="en-US" sz="1600" dirty="0">
                <a:hlinkClick r:id="rId5"/>
              </a:rPr>
              <a:t>http://water.usgs.gov/usgs/owq/wqmreview/</a:t>
            </a:r>
            <a:endParaRPr lang="en-US" sz="1600" dirty="0">
              <a:solidFill>
                <a:schemeClr val="bg2"/>
              </a:solidFill>
            </a:endParaRPr>
          </a:p>
        </p:txBody>
      </p:sp>
      <p:graphicFrame>
        <p:nvGraphicFramePr>
          <p:cNvPr id="2" name="Object 1" descr="USGS"/>
          <p:cNvGraphicFramePr>
            <a:graphicFrameLocks noGrp="1"/>
          </p:cNvGraphicFramePr>
          <p:nvPr>
            <p:extLst>
              <p:ext uri="{D42A27DB-BD31-4B8C-83A1-F6EECF244321}">
                <p14:modId xmlns:p14="http://schemas.microsoft.com/office/powerpoint/2010/main" val="3312415984"/>
              </p:ext>
            </p:extLst>
          </p:nvPr>
        </p:nvGraphicFramePr>
        <p:xfrm>
          <a:off x="0" y="6248400"/>
          <a:ext cx="1565275" cy="609600"/>
        </p:xfrm>
        <a:graphic>
          <a:graphicData uri="http://schemas.openxmlformats.org/presentationml/2006/ole">
            <mc:AlternateContent xmlns:mc="http://schemas.openxmlformats.org/markup-compatibility/2006">
              <mc:Choice xmlns:v="urn:schemas-microsoft-com:vml" Requires="v">
                <p:oleObj spid="_x0000_s40074" name="CorelDRAW" r:id="rId6" imgW="1315070" imgH="511747" progId="">
                  <p:embed/>
                </p:oleObj>
              </mc:Choice>
              <mc:Fallback>
                <p:oleObj name="CorelDRAW" r:id="rId6" imgW="1315070" imgH="511747" progId="">
                  <p:embed/>
                  <p:pic>
                    <p:nvPicPr>
                      <p:cNvPr id="0" name="Object 2" descr="USGS"/>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248400"/>
                        <a:ext cx="15652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5"/>
          <p:cNvSpPr>
            <a:spLocks noGrp="1" noChangeArrowheads="1"/>
          </p:cNvSpPr>
          <p:nvPr>
            <p:ph type="sldNum" sz="quarter" idx="12"/>
          </p:nvPr>
        </p:nvSpPr>
        <p:spPr>
          <a:noFill/>
          <a:ln>
            <a:miter lim="800000"/>
            <a:headEnd/>
            <a:tailEnd/>
          </a:ln>
        </p:spPr>
        <p:txBody>
          <a:bodyPr/>
          <a:lstStyle/>
          <a:p>
            <a:fld id="{3BDCE9CC-2520-44DE-9B5D-FDCCFC173EF2}" type="slidenum">
              <a:rPr lang="en-US" smtClean="0"/>
              <a:pPr/>
              <a:t>14</a:t>
            </a:fld>
            <a:endParaRPr lang="en-US" smtClean="0"/>
          </a:p>
        </p:txBody>
      </p:sp>
      <p:sp>
        <p:nvSpPr>
          <p:cNvPr id="65538"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67938" name="Picture 2" descr="Graph: Water temperature and gage height over time" title="Graph: Water temperature and gage height over 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199"/>
            <a:ext cx="8683882" cy="6705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5"/>
          <p:cNvSpPr>
            <a:spLocks noGrp="1" noChangeArrowheads="1"/>
          </p:cNvSpPr>
          <p:nvPr>
            <p:ph type="sldNum" sz="quarter" idx="12"/>
          </p:nvPr>
        </p:nvSpPr>
        <p:spPr>
          <a:noFill/>
          <a:ln>
            <a:miter lim="800000"/>
            <a:headEnd/>
            <a:tailEnd/>
          </a:ln>
        </p:spPr>
        <p:txBody>
          <a:bodyPr/>
          <a:lstStyle/>
          <a:p>
            <a:fld id="{4EA616BE-77F4-4B28-B9AE-D5D6CF28BF45}" type="slidenum">
              <a:rPr lang="en-US" smtClean="0"/>
              <a:pPr/>
              <a:t>15</a:t>
            </a:fld>
            <a:endParaRPr lang="en-US" smtClean="0"/>
          </a:p>
        </p:txBody>
      </p:sp>
      <p:sp>
        <p:nvSpPr>
          <p:cNvPr id="67586"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68962" name="Picture 2" descr="Graph: Water temperature and gage height over time" title="Graph: Water temperature and gage height over 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8686800" cy="670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15"/>
          <p:cNvSpPr>
            <a:spLocks noGrp="1" noChangeArrowheads="1"/>
          </p:cNvSpPr>
          <p:nvPr>
            <p:ph type="sldNum" sz="quarter" idx="12"/>
          </p:nvPr>
        </p:nvSpPr>
        <p:spPr>
          <a:noFill/>
          <a:ln>
            <a:miter lim="800000"/>
            <a:headEnd/>
            <a:tailEnd/>
          </a:ln>
        </p:spPr>
        <p:txBody>
          <a:bodyPr/>
          <a:lstStyle/>
          <a:p>
            <a:fld id="{710E484F-0193-4756-A378-38C6C9952133}" type="slidenum">
              <a:rPr lang="en-US" smtClean="0"/>
              <a:pPr/>
              <a:t>16</a:t>
            </a:fld>
            <a:endParaRPr lang="en-US" smtClean="0"/>
          </a:p>
        </p:txBody>
      </p:sp>
      <p:sp>
        <p:nvSpPr>
          <p:cNvPr id="169986"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69987" name="Picture 9" descr="Graph: Water temperature and gage height over time (closeup)" title="Graph: Water temperature and gage height over time (closeup)"/>
          <p:cNvPicPr>
            <a:picLocks noChangeAspect="1" noChangeArrowheads="1"/>
          </p:cNvPicPr>
          <p:nvPr/>
        </p:nvPicPr>
        <p:blipFill>
          <a:blip r:embed="rId3"/>
          <a:srcRect/>
          <a:stretch>
            <a:fillRect/>
          </a:stretch>
        </p:blipFill>
        <p:spPr bwMode="auto">
          <a:xfrm>
            <a:off x="98425" y="142875"/>
            <a:ext cx="8893175" cy="6534150"/>
          </a:xfrm>
          <a:prstGeom prst="rect">
            <a:avLst/>
          </a:prstGeom>
          <a:noFill/>
          <a:ln w="9525">
            <a:noFill/>
            <a:miter lim="800000"/>
            <a:headEnd/>
            <a:tailEnd/>
          </a:ln>
        </p:spPr>
      </p:pic>
      <p:sp>
        <p:nvSpPr>
          <p:cNvPr id="169988" name="TextBox 4"/>
          <p:cNvSpPr txBox="1">
            <a:spLocks noChangeArrowheads="1"/>
          </p:cNvSpPr>
          <p:nvPr/>
        </p:nvSpPr>
        <p:spPr bwMode="auto">
          <a:xfrm>
            <a:off x="3581400" y="4876800"/>
            <a:ext cx="3352800" cy="646113"/>
          </a:xfrm>
          <a:prstGeom prst="rect">
            <a:avLst/>
          </a:prstGeom>
          <a:solidFill>
            <a:schemeClr val="tx1"/>
          </a:solidFill>
          <a:ln w="9525">
            <a:solidFill>
              <a:schemeClr val="bg2"/>
            </a:solidFill>
            <a:miter lim="800000"/>
            <a:headEnd/>
            <a:tailEnd/>
          </a:ln>
        </p:spPr>
        <p:txBody>
          <a:bodyPr>
            <a:spAutoFit/>
          </a:bodyPr>
          <a:lstStyle/>
          <a:p>
            <a:pPr eaLnBrk="0" hangingPunct="0"/>
            <a:r>
              <a:rPr lang="en-US" sz="1200">
                <a:solidFill>
                  <a:schemeClr val="bg2"/>
                </a:solidFill>
              </a:rPr>
              <a:t>Set 1(fouling) and set 2(drift) corrections were entered at this time, both with remarks of “No correction needed”.</a:t>
            </a:r>
          </a:p>
        </p:txBody>
      </p:sp>
      <p:cxnSp>
        <p:nvCxnSpPr>
          <p:cNvPr id="169989" name="Straight Arrow Connector 6"/>
          <p:cNvCxnSpPr>
            <a:cxnSpLocks noChangeShapeType="1"/>
          </p:cNvCxnSpPr>
          <p:nvPr/>
        </p:nvCxnSpPr>
        <p:spPr bwMode="auto">
          <a:xfrm flipV="1">
            <a:off x="4267200" y="4343400"/>
            <a:ext cx="1524000" cy="609600"/>
          </a:xfrm>
          <a:prstGeom prst="straightConnector1">
            <a:avLst/>
          </a:prstGeom>
          <a:noFill/>
          <a:ln w="15875" algn="ctr">
            <a:solidFill>
              <a:srgbClr val="FF0000"/>
            </a:solidFill>
            <a:round/>
            <a:headEnd/>
            <a:tailEnd type="arrow" w="med" len="med"/>
          </a:ln>
        </p:spPr>
      </p:cxnSp>
      <p:cxnSp>
        <p:nvCxnSpPr>
          <p:cNvPr id="169990" name="Straight Arrow Connector 10"/>
          <p:cNvCxnSpPr>
            <a:cxnSpLocks noChangeShapeType="1"/>
          </p:cNvCxnSpPr>
          <p:nvPr/>
        </p:nvCxnSpPr>
        <p:spPr bwMode="auto">
          <a:xfrm rot="5400000" flipH="1" flipV="1">
            <a:off x="5372100" y="4457700"/>
            <a:ext cx="533400" cy="457200"/>
          </a:xfrm>
          <a:prstGeom prst="straightConnector1">
            <a:avLst/>
          </a:prstGeom>
          <a:noFill/>
          <a:ln w="19050" algn="ctr">
            <a:solidFill>
              <a:srgbClr val="FF0000"/>
            </a:solidFill>
            <a:round/>
            <a:headEnd/>
            <a:tailEnd type="arrow" w="med" len="med"/>
          </a:ln>
        </p:spPr>
      </p:cxnSp>
      <p:sp>
        <p:nvSpPr>
          <p:cNvPr id="169991" name="TextBox 20"/>
          <p:cNvSpPr txBox="1">
            <a:spLocks noChangeArrowheads="1"/>
          </p:cNvSpPr>
          <p:nvPr/>
        </p:nvSpPr>
        <p:spPr bwMode="auto">
          <a:xfrm>
            <a:off x="1219200" y="2743200"/>
            <a:ext cx="2895600" cy="830263"/>
          </a:xfrm>
          <a:prstGeom prst="rect">
            <a:avLst/>
          </a:prstGeom>
          <a:solidFill>
            <a:schemeClr val="tx1"/>
          </a:solidFill>
          <a:ln w="9525">
            <a:solidFill>
              <a:schemeClr val="bg2"/>
            </a:solidFill>
            <a:miter lim="800000"/>
            <a:headEnd/>
            <a:tailEnd/>
          </a:ln>
        </p:spPr>
        <p:txBody>
          <a:bodyPr>
            <a:spAutoFit/>
          </a:bodyPr>
          <a:lstStyle/>
          <a:p>
            <a:pPr eaLnBrk="0" hangingPunct="0"/>
            <a:r>
              <a:rPr lang="en-US" sz="1200">
                <a:solidFill>
                  <a:schemeClr val="bg2"/>
                </a:solidFill>
              </a:rPr>
              <a:t>Unit-value data correction applied during this period is 0.00. If a correction is “ended” or no UV data are present, no UV data correction will be shown.</a:t>
            </a:r>
          </a:p>
        </p:txBody>
      </p:sp>
      <p:cxnSp>
        <p:nvCxnSpPr>
          <p:cNvPr id="169992" name="Straight Arrow Connector 22"/>
          <p:cNvCxnSpPr>
            <a:cxnSpLocks noChangeShapeType="1"/>
          </p:cNvCxnSpPr>
          <p:nvPr/>
        </p:nvCxnSpPr>
        <p:spPr bwMode="auto">
          <a:xfrm>
            <a:off x="4114800" y="2895600"/>
            <a:ext cx="4572000" cy="1143000"/>
          </a:xfrm>
          <a:prstGeom prst="straightConnector1">
            <a:avLst/>
          </a:prstGeom>
          <a:noFill/>
          <a:ln w="19050" algn="ctr">
            <a:solidFill>
              <a:srgbClr val="FF0000"/>
            </a:solidFill>
            <a:round/>
            <a:headEnd/>
            <a:tailEnd type="arrow" w="med" len="med"/>
          </a:ln>
        </p:spPr>
      </p:cxnSp>
      <p:sp>
        <p:nvSpPr>
          <p:cNvPr id="169993" name="Left Brace 23"/>
          <p:cNvSpPr>
            <a:spLocks/>
          </p:cNvSpPr>
          <p:nvPr/>
        </p:nvSpPr>
        <p:spPr bwMode="auto">
          <a:xfrm rot="5400000">
            <a:off x="3810000" y="-76200"/>
            <a:ext cx="533400" cy="7848600"/>
          </a:xfrm>
          <a:prstGeom prst="leftBrace">
            <a:avLst>
              <a:gd name="adj1" fmla="val 45028"/>
              <a:gd name="adj2" fmla="val 67625"/>
            </a:avLst>
          </a:prstGeom>
          <a:noFill/>
          <a:ln w="12700" algn="ctr">
            <a:solidFill>
              <a:schemeClr val="bg2"/>
            </a:solidFill>
            <a:round/>
            <a:headEnd/>
            <a:tailEnd/>
          </a:ln>
        </p:spPr>
        <p:txBody>
          <a:bodyPr wrap="none"/>
          <a:lstStyle/>
          <a:p>
            <a:pPr eaLnBrk="0" hangingPunct="0"/>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5"/>
          <p:cNvSpPr>
            <a:spLocks noGrp="1" noChangeArrowheads="1"/>
          </p:cNvSpPr>
          <p:nvPr>
            <p:ph type="sldNum" sz="quarter" idx="12"/>
          </p:nvPr>
        </p:nvSpPr>
        <p:spPr>
          <a:noFill/>
          <a:ln>
            <a:miter lim="800000"/>
            <a:headEnd/>
            <a:tailEnd/>
          </a:ln>
        </p:spPr>
        <p:txBody>
          <a:bodyPr/>
          <a:lstStyle/>
          <a:p>
            <a:fld id="{2E9E23E7-464E-42EB-9A6B-86A7FD4BE949}" type="slidenum">
              <a:rPr lang="en-US" smtClean="0"/>
              <a:pPr/>
              <a:t>17</a:t>
            </a:fld>
            <a:endParaRPr lang="en-US" smtClean="0"/>
          </a:p>
        </p:txBody>
      </p:sp>
      <p:sp>
        <p:nvSpPr>
          <p:cNvPr id="71682"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64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2014"/>
            <a:ext cx="8689301" cy="6709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5"/>
          <p:cNvSpPr>
            <a:spLocks noGrp="1" noChangeArrowheads="1"/>
          </p:cNvSpPr>
          <p:nvPr>
            <p:ph type="sldNum" sz="quarter" idx="12"/>
          </p:nvPr>
        </p:nvSpPr>
        <p:spPr>
          <a:noFill/>
          <a:ln>
            <a:miter lim="800000"/>
            <a:headEnd/>
            <a:tailEnd/>
          </a:ln>
        </p:spPr>
        <p:txBody>
          <a:bodyPr/>
          <a:lstStyle/>
          <a:p>
            <a:fld id="{A9E6B6BD-74F3-433B-9323-B9F92538491B}" type="slidenum">
              <a:rPr lang="en-US" smtClean="0"/>
              <a:pPr/>
              <a:t>18</a:t>
            </a:fld>
            <a:endParaRPr lang="en-US" smtClean="0"/>
          </a:p>
        </p:txBody>
      </p:sp>
      <p:sp>
        <p:nvSpPr>
          <p:cNvPr id="73730"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73731" name="Picture 12" descr="Graph: Water temperature and gage height over time (closeup)" title="Graph: Water temperature and gage height over time (closeup)"/>
          <p:cNvPicPr>
            <a:picLocks noChangeAspect="1" noChangeArrowheads="1"/>
          </p:cNvPicPr>
          <p:nvPr/>
        </p:nvPicPr>
        <p:blipFill>
          <a:blip r:embed="rId3"/>
          <a:srcRect/>
          <a:stretch>
            <a:fillRect/>
          </a:stretch>
        </p:blipFill>
        <p:spPr bwMode="auto">
          <a:xfrm>
            <a:off x="76200" y="180975"/>
            <a:ext cx="8915400" cy="64944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79" name="Rectangle 15"/>
          <p:cNvSpPr>
            <a:spLocks noGrp="1" noChangeArrowheads="1"/>
          </p:cNvSpPr>
          <p:nvPr>
            <p:ph type="sldNum" sz="quarter" idx="12"/>
          </p:nvPr>
        </p:nvSpPr>
        <p:spPr>
          <a:noFill/>
          <a:ln>
            <a:miter lim="800000"/>
            <a:headEnd/>
            <a:tailEnd/>
          </a:ln>
        </p:spPr>
        <p:txBody>
          <a:bodyPr/>
          <a:lstStyle/>
          <a:p>
            <a:fld id="{1E3FA0B5-4100-49DA-8829-13699599C203}" type="slidenum">
              <a:rPr lang="en-US" smtClean="0"/>
              <a:pPr/>
              <a:t>19</a:t>
            </a:fld>
            <a:endParaRPr lang="en-US" smtClean="0"/>
          </a:p>
        </p:txBody>
      </p:sp>
      <p:sp>
        <p:nvSpPr>
          <p:cNvPr id="191490" name="Rectangle 2"/>
          <p:cNvSpPr>
            <a:spLocks noGrp="1" noChangeArrowheads="1"/>
          </p:cNvSpPr>
          <p:nvPr>
            <p:ph type="ctrTitle"/>
          </p:nvPr>
        </p:nvSpPr>
        <p:spPr>
          <a:xfrm>
            <a:off x="685800" y="1524000"/>
            <a:ext cx="7772400" cy="3200400"/>
          </a:xfrm>
        </p:spPr>
        <p:txBody>
          <a:bodyPr/>
          <a:lstStyle/>
          <a:p>
            <a:pPr eaLnBrk="1" hangingPunct="1"/>
            <a:r>
              <a:rPr lang="en-US" sz="4800" smtClean="0">
                <a:solidFill>
                  <a:srgbClr val="FFC000"/>
                </a:solidFill>
              </a:rPr>
              <a:t>GHT and Discharge on the bottom Plots:</a:t>
            </a:r>
            <a:br>
              <a:rPr lang="en-US" sz="4800" smtClean="0">
                <a:solidFill>
                  <a:srgbClr val="FFC000"/>
                </a:solidFill>
              </a:rPr>
            </a:br>
            <a:r>
              <a:rPr lang="en-US" sz="4800" smtClean="0">
                <a:solidFill>
                  <a:srgbClr val="FFC000"/>
                </a:solidFill>
              </a:rPr>
              <a:t> </a:t>
            </a:r>
            <a:br>
              <a:rPr lang="en-US" sz="4800" smtClean="0">
                <a:solidFill>
                  <a:srgbClr val="FFC000"/>
                </a:solidFill>
              </a:rPr>
            </a:br>
            <a:r>
              <a:rPr lang="en-US" sz="4800" smtClean="0">
                <a:solidFill>
                  <a:srgbClr val="FFC000"/>
                </a:solidFill>
              </a:rPr>
              <a:t>Log Vs Linear</a:t>
            </a:r>
          </a:p>
        </p:txBody>
      </p:sp>
      <p:sp>
        <p:nvSpPr>
          <p:cNvPr id="15481"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6" name="Picture 23" descr="Input - Process- Output&#10;Source: http://www.exhibitsalive.com/modules/_images/IPOBLK.JPG" title="Input - Process- Outpu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1524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bwMode="auto">
          <a:xfrm>
            <a:off x="4724400" y="762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
        <p:nvSpPr>
          <p:cNvPr id="8" name="TextBox 7"/>
          <p:cNvSpPr txBox="1"/>
          <p:nvPr/>
        </p:nvSpPr>
        <p:spPr>
          <a:xfrm>
            <a:off x="4114800" y="6498771"/>
            <a:ext cx="4114800" cy="338554"/>
          </a:xfrm>
          <a:prstGeom prst="rect">
            <a:avLst/>
          </a:prstGeom>
          <a:noFill/>
          <a:ln>
            <a:solidFill>
              <a:schemeClr val="bg2"/>
            </a:solidFill>
          </a:ln>
        </p:spPr>
        <p:txBody>
          <a:bodyPr wrap="square" rtlCol="0">
            <a:spAutoFit/>
          </a:bodyPr>
          <a:lstStyle/>
          <a:p>
            <a:r>
              <a:rPr lang="en-US" sz="1600" dirty="0">
                <a:hlinkClick r:id="rId5"/>
              </a:rPr>
              <a:t>http://water.usgs.gov/usgs/owq/wqmreview/</a:t>
            </a:r>
            <a:endParaRPr lang="en-US" sz="1600" dirty="0">
              <a:solidFill>
                <a:schemeClr val="bg2"/>
              </a:solidFill>
            </a:endParaRPr>
          </a:p>
        </p:txBody>
      </p:sp>
      <p:graphicFrame>
        <p:nvGraphicFramePr>
          <p:cNvPr id="2" name="Object 1" descr="USGS" title="USGS"/>
          <p:cNvGraphicFramePr>
            <a:graphicFrameLocks noGrp="1"/>
          </p:cNvGraphicFramePr>
          <p:nvPr>
            <p:extLst>
              <p:ext uri="{D42A27DB-BD31-4B8C-83A1-F6EECF244321}">
                <p14:modId xmlns:p14="http://schemas.microsoft.com/office/powerpoint/2010/main" val="380532029"/>
              </p:ext>
            </p:extLst>
          </p:nvPr>
        </p:nvGraphicFramePr>
        <p:xfrm>
          <a:off x="0" y="6248400"/>
          <a:ext cx="1565275" cy="609600"/>
        </p:xfrm>
        <a:graphic>
          <a:graphicData uri="http://schemas.openxmlformats.org/presentationml/2006/ole">
            <mc:AlternateContent xmlns:mc="http://schemas.openxmlformats.org/markup-compatibility/2006">
              <mc:Choice xmlns:v="urn:schemas-microsoft-com:vml" Requires="v">
                <p:oleObj spid="_x0000_s15540" name="CorelDRAW" r:id="rId6" imgW="1315070" imgH="511747" progId="">
                  <p:embed/>
                </p:oleObj>
              </mc:Choice>
              <mc:Fallback>
                <p:oleObj name="CorelDRAW" r:id="rId6" imgW="1315070" imgH="511747" progId="">
                  <p:embed/>
                  <p:pic>
                    <p:nvPicPr>
                      <p:cNvPr id="0" name="Object 2" descr="USGS"/>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248400"/>
                        <a:ext cx="15652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3200" dirty="0" smtClean="0"/>
              <a:t>Part of the Recommended Workflow</a:t>
            </a:r>
            <a:endParaRPr lang="en-US" sz="3200" dirty="0"/>
          </a:p>
        </p:txBody>
      </p:sp>
      <p:sp>
        <p:nvSpPr>
          <p:cNvPr id="5" name="Slide Number Placeholder 4"/>
          <p:cNvSpPr>
            <a:spLocks noGrp="1"/>
          </p:cNvSpPr>
          <p:nvPr>
            <p:ph type="sldNum" sz="quarter" idx="11"/>
          </p:nvPr>
        </p:nvSpPr>
        <p:spPr/>
        <p:txBody>
          <a:bodyPr/>
          <a:lstStyle/>
          <a:p>
            <a:pPr>
              <a:defRPr/>
            </a:pPr>
            <a:fld id="{DF351D45-FCF7-41CC-A69A-313236320B6D}" type="slidenum">
              <a:rPr lang="en-US" smtClean="0"/>
              <a:pPr>
                <a:defRPr/>
              </a:pPr>
              <a:t>2</a:t>
            </a:fld>
            <a:endParaRPr lang="en-US"/>
          </a:p>
        </p:txBody>
      </p:sp>
      <p:pic>
        <p:nvPicPr>
          <p:cNvPr id="6" name="Picture 5" descr="Figure: Continuous Water Quality Committee recommended path for working with continuous water-quality records." title="Figure: Continuous Water Quality Committee recommended path for working with continuous water-quality records."/>
          <p:cNvPicPr/>
          <p:nvPr/>
        </p:nvPicPr>
        <p:blipFill>
          <a:blip r:embed="rId2"/>
          <a:stretch>
            <a:fillRect/>
          </a:stretch>
        </p:blipFill>
        <p:spPr>
          <a:xfrm>
            <a:off x="1191653" y="914400"/>
            <a:ext cx="6760691" cy="5645466"/>
          </a:xfrm>
          <a:prstGeom prst="rect">
            <a:avLst/>
          </a:prstGeom>
        </p:spPr>
      </p:pic>
      <p:sp>
        <p:nvSpPr>
          <p:cNvPr id="7" name="Oval 6"/>
          <p:cNvSpPr/>
          <p:nvPr/>
        </p:nvSpPr>
        <p:spPr bwMode="auto">
          <a:xfrm>
            <a:off x="4267200" y="4800600"/>
            <a:ext cx="1600200" cy="8382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
        <p:nvSpPr>
          <p:cNvPr id="8" name="TextBox 7"/>
          <p:cNvSpPr txBox="1"/>
          <p:nvPr/>
        </p:nvSpPr>
        <p:spPr>
          <a:xfrm>
            <a:off x="4146096" y="6519446"/>
            <a:ext cx="4114800" cy="338554"/>
          </a:xfrm>
          <a:prstGeom prst="rect">
            <a:avLst/>
          </a:prstGeom>
          <a:noFill/>
          <a:ln>
            <a:solidFill>
              <a:schemeClr val="bg2"/>
            </a:solidFill>
          </a:ln>
        </p:spPr>
        <p:txBody>
          <a:bodyPr wrap="square" rtlCol="0">
            <a:spAutoFit/>
          </a:bodyPr>
          <a:lstStyle/>
          <a:p>
            <a:r>
              <a:rPr lang="en-US" sz="1600" dirty="0">
                <a:hlinkClick r:id="rId3"/>
              </a:rPr>
              <a:t>http://water.usgs.gov/usgs/owq/wqmreview/</a:t>
            </a:r>
            <a:endParaRPr lang="en-US" sz="1600" dirty="0">
              <a:solidFill>
                <a:schemeClr val="bg2"/>
              </a:solidFill>
            </a:endParaRPr>
          </a:p>
        </p:txBody>
      </p:sp>
    </p:spTree>
    <p:extLst>
      <p:ext uri="{BB962C8B-B14F-4D97-AF65-F5344CB8AC3E}">
        <p14:creationId xmlns:p14="http://schemas.microsoft.com/office/powerpoint/2010/main" val="24429524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5"/>
          <p:cNvSpPr>
            <a:spLocks noGrp="1" noChangeArrowheads="1"/>
          </p:cNvSpPr>
          <p:nvPr>
            <p:ph type="sldNum" sz="quarter" idx="12"/>
          </p:nvPr>
        </p:nvSpPr>
        <p:spPr>
          <a:noFill/>
          <a:ln>
            <a:miter lim="800000"/>
            <a:headEnd/>
            <a:tailEnd/>
          </a:ln>
        </p:spPr>
        <p:txBody>
          <a:bodyPr/>
          <a:lstStyle/>
          <a:p>
            <a:fld id="{14DA603E-9B76-4CEB-94AC-D58ADF505A43}" type="slidenum">
              <a:rPr lang="en-US" smtClean="0"/>
              <a:pPr/>
              <a:t>20</a:t>
            </a:fld>
            <a:endParaRPr lang="en-US" smtClean="0"/>
          </a:p>
        </p:txBody>
      </p:sp>
      <p:sp>
        <p:nvSpPr>
          <p:cNvPr id="78850"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78851" name="Picture 2" descr="Graph: Specific conductance and discharge over time &#10;Source: \\Igsbamesus004\swr\02298202\QWMon\2011-04-01_to_2011-04-30\SC\02298202.sc.uv_hydro.2011.04.jpg" title="Graph: Specific conductance and discharge over time"/>
          <p:cNvPicPr>
            <a:picLocks noChangeAspect="1" noChangeArrowheads="1"/>
          </p:cNvPicPr>
          <p:nvPr/>
        </p:nvPicPr>
        <p:blipFill>
          <a:blip r:embed="rId3"/>
          <a:srcRect/>
          <a:stretch>
            <a:fillRect/>
          </a:stretch>
        </p:blipFill>
        <p:spPr bwMode="auto">
          <a:xfrm>
            <a:off x="152400" y="152400"/>
            <a:ext cx="8534400" cy="6308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5"/>
          <p:cNvSpPr>
            <a:spLocks noGrp="1" noChangeArrowheads="1"/>
          </p:cNvSpPr>
          <p:nvPr>
            <p:ph type="sldNum" sz="quarter" idx="12"/>
          </p:nvPr>
        </p:nvSpPr>
        <p:spPr>
          <a:noFill/>
          <a:ln>
            <a:miter lim="800000"/>
            <a:headEnd/>
            <a:tailEnd/>
          </a:ln>
        </p:spPr>
        <p:txBody>
          <a:bodyPr/>
          <a:lstStyle/>
          <a:p>
            <a:fld id="{E87E69BF-70FB-42EE-82B7-219C578F6AAE}" type="slidenum">
              <a:rPr lang="en-US" smtClean="0"/>
              <a:pPr/>
              <a:t>21</a:t>
            </a:fld>
            <a:endParaRPr lang="en-US" smtClean="0"/>
          </a:p>
        </p:txBody>
      </p:sp>
      <p:sp>
        <p:nvSpPr>
          <p:cNvPr id="80898"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80899" name="Picture 2" descr="Graph: Specific conductance and discharge over time &#10;Source:  \\Igsbamesus004\swr\02300021\QWMon\2010-10-01_to_2010-11-30\SC\02300021.sc.uv_hydro.2010.10.jpg" title="Graph: Specific conductance and discharge over time "/>
          <p:cNvPicPr>
            <a:picLocks noChangeAspect="1" noChangeArrowheads="1"/>
          </p:cNvPicPr>
          <p:nvPr/>
        </p:nvPicPr>
        <p:blipFill>
          <a:blip r:embed="rId3"/>
          <a:srcRect/>
          <a:stretch>
            <a:fillRect/>
          </a:stretch>
        </p:blipFill>
        <p:spPr bwMode="auto">
          <a:xfrm>
            <a:off x="152400" y="152400"/>
            <a:ext cx="8658225" cy="6324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defRPr/>
            </a:pPr>
            <a:r>
              <a:rPr lang="en-US" dirty="0" smtClean="0">
                <a:solidFill>
                  <a:srgbClr val="FFC000"/>
                </a:solidFill>
              </a:rPr>
              <a:t>GHT and Discharge Plot:</a:t>
            </a:r>
            <a:endParaRPr lang="en-US" dirty="0">
              <a:solidFill>
                <a:srgbClr val="FFC000"/>
              </a:solidFill>
            </a:endParaRPr>
          </a:p>
        </p:txBody>
      </p:sp>
      <p:sp>
        <p:nvSpPr>
          <p:cNvPr id="3" name="Content Placeholder 2"/>
          <p:cNvSpPr>
            <a:spLocks noGrp="1"/>
          </p:cNvSpPr>
          <p:nvPr>
            <p:ph idx="1"/>
          </p:nvPr>
        </p:nvSpPr>
        <p:spPr>
          <a:xfrm>
            <a:off x="0" y="1143000"/>
            <a:ext cx="8229600" cy="5715000"/>
          </a:xfrm>
        </p:spPr>
        <p:txBody>
          <a:bodyPr>
            <a:normAutofit lnSpcReduction="10000"/>
          </a:bodyPr>
          <a:lstStyle/>
          <a:p>
            <a:pPr>
              <a:defRPr/>
            </a:pPr>
            <a:r>
              <a:rPr lang="en-US" dirty="0" smtClean="0">
                <a:solidFill>
                  <a:srgbClr val="FFC000"/>
                </a:solidFill>
              </a:rPr>
              <a:t>Secret Trick…</a:t>
            </a:r>
          </a:p>
          <a:p>
            <a:pPr lvl="1">
              <a:defRPr/>
            </a:pPr>
            <a:r>
              <a:rPr lang="en-US" dirty="0" smtClean="0">
                <a:solidFill>
                  <a:srgbClr val="FFC000"/>
                </a:solidFill>
              </a:rPr>
              <a:t>Can actually add any parameter to the bottom plot</a:t>
            </a:r>
          </a:p>
          <a:p>
            <a:pPr lvl="1">
              <a:defRPr/>
            </a:pPr>
            <a:r>
              <a:rPr lang="en-US" dirty="0" smtClean="0">
                <a:solidFill>
                  <a:srgbClr val="FFC000"/>
                </a:solidFill>
              </a:rPr>
              <a:t>Useful if users </a:t>
            </a:r>
            <a:br>
              <a:rPr lang="en-US" dirty="0" smtClean="0">
                <a:solidFill>
                  <a:srgbClr val="FFC000"/>
                </a:solidFill>
              </a:rPr>
            </a:br>
            <a:r>
              <a:rPr lang="en-US" dirty="0" smtClean="0">
                <a:solidFill>
                  <a:srgbClr val="FFC000"/>
                </a:solidFill>
              </a:rPr>
              <a:t>don’t have a </a:t>
            </a:r>
            <a:br>
              <a:rPr lang="en-US" dirty="0" smtClean="0">
                <a:solidFill>
                  <a:srgbClr val="FFC000"/>
                </a:solidFill>
              </a:rPr>
            </a:br>
            <a:r>
              <a:rPr lang="en-US" dirty="0" smtClean="0">
                <a:solidFill>
                  <a:srgbClr val="FFC000"/>
                </a:solidFill>
              </a:rPr>
              <a:t>discharge/gage </a:t>
            </a:r>
            <a:br>
              <a:rPr lang="en-US" dirty="0" smtClean="0">
                <a:solidFill>
                  <a:srgbClr val="FFC000"/>
                </a:solidFill>
              </a:rPr>
            </a:br>
            <a:r>
              <a:rPr lang="en-US" dirty="0" smtClean="0">
                <a:solidFill>
                  <a:srgbClr val="FFC000"/>
                </a:solidFill>
              </a:rPr>
              <a:t>height reference or </a:t>
            </a:r>
            <a:r>
              <a:rPr lang="en-US" dirty="0">
                <a:solidFill>
                  <a:srgbClr val="FFC000"/>
                </a:solidFill>
              </a:rPr>
              <a:t/>
            </a:r>
            <a:br>
              <a:rPr lang="en-US" dirty="0">
                <a:solidFill>
                  <a:srgbClr val="FFC000"/>
                </a:solidFill>
              </a:rPr>
            </a:br>
            <a:r>
              <a:rPr lang="en-US" dirty="0" smtClean="0">
                <a:solidFill>
                  <a:srgbClr val="FFC000"/>
                </a:solidFill>
              </a:rPr>
              <a:t>an additional </a:t>
            </a:r>
            <a:br>
              <a:rPr lang="en-US" dirty="0" smtClean="0">
                <a:solidFill>
                  <a:srgbClr val="FFC000"/>
                </a:solidFill>
              </a:rPr>
            </a:br>
            <a:r>
              <a:rPr lang="en-US" dirty="0" smtClean="0">
                <a:solidFill>
                  <a:srgbClr val="FFC000"/>
                </a:solidFill>
              </a:rPr>
              <a:t>reference besides </a:t>
            </a:r>
            <a:br>
              <a:rPr lang="en-US" dirty="0" smtClean="0">
                <a:solidFill>
                  <a:srgbClr val="FFC000"/>
                </a:solidFill>
              </a:rPr>
            </a:br>
            <a:r>
              <a:rPr lang="en-US" dirty="0" smtClean="0">
                <a:solidFill>
                  <a:srgbClr val="FFC000"/>
                </a:solidFill>
              </a:rPr>
              <a:t>discharge/gage </a:t>
            </a:r>
            <a:br>
              <a:rPr lang="en-US" dirty="0" smtClean="0">
                <a:solidFill>
                  <a:srgbClr val="FFC000"/>
                </a:solidFill>
              </a:rPr>
            </a:br>
            <a:r>
              <a:rPr lang="en-US" dirty="0" smtClean="0">
                <a:solidFill>
                  <a:srgbClr val="FFC000"/>
                </a:solidFill>
              </a:rPr>
              <a:t>height is desired. </a:t>
            </a:r>
            <a:br>
              <a:rPr lang="en-US" dirty="0" smtClean="0">
                <a:solidFill>
                  <a:srgbClr val="FFC000"/>
                </a:solidFill>
              </a:rPr>
            </a:br>
            <a:r>
              <a:rPr lang="en-US" dirty="0" smtClean="0">
                <a:solidFill>
                  <a:srgbClr val="FFC000"/>
                </a:solidFill>
              </a:rPr>
              <a:t>Script allows for it, </a:t>
            </a:r>
            <a:br>
              <a:rPr lang="en-US" dirty="0" smtClean="0">
                <a:solidFill>
                  <a:srgbClr val="FFC000"/>
                </a:solidFill>
              </a:rPr>
            </a:br>
            <a:r>
              <a:rPr lang="en-US" dirty="0" smtClean="0">
                <a:solidFill>
                  <a:srgbClr val="FFC000"/>
                </a:solidFill>
              </a:rPr>
              <a:t>but doesn’t point it</a:t>
            </a:r>
            <a:br>
              <a:rPr lang="en-US" dirty="0" smtClean="0">
                <a:solidFill>
                  <a:srgbClr val="FFC000"/>
                </a:solidFill>
              </a:rPr>
            </a:br>
            <a:r>
              <a:rPr lang="en-US" dirty="0" smtClean="0">
                <a:solidFill>
                  <a:srgbClr val="FFC000"/>
                </a:solidFill>
              </a:rPr>
              <a:t>out…</a:t>
            </a:r>
          </a:p>
        </p:txBody>
      </p:sp>
      <p:sp>
        <p:nvSpPr>
          <p:cNvPr id="82947" name="Slide Number Placeholder 3"/>
          <p:cNvSpPr>
            <a:spLocks noGrp="1"/>
          </p:cNvSpPr>
          <p:nvPr>
            <p:ph type="sldNum" sz="quarter" idx="11"/>
          </p:nvPr>
        </p:nvSpPr>
        <p:spPr>
          <a:noFill/>
          <a:ln>
            <a:miter lim="800000"/>
            <a:headEnd/>
            <a:tailEnd/>
          </a:ln>
        </p:spPr>
        <p:txBody>
          <a:bodyPr/>
          <a:lstStyle/>
          <a:p>
            <a:fld id="{92F3505E-EFBC-4253-B6D1-333370D69FB6}" type="slidenum">
              <a:rPr lang="en-US" smtClean="0"/>
              <a:pPr/>
              <a:t>22</a:t>
            </a:fld>
            <a:endParaRPr lang="en-US" smtClean="0"/>
          </a:p>
        </p:txBody>
      </p:sp>
      <p:pic>
        <p:nvPicPr>
          <p:cNvPr id="82948" name="Picture 1" descr="Graph: Specific conductance and other parameter over time &#10;Source: " title="Graph: Specific conductance and other parameter over time "/>
          <p:cNvPicPr>
            <a:picLocks noChangeAspect="1" noChangeArrowheads="1"/>
          </p:cNvPicPr>
          <p:nvPr/>
        </p:nvPicPr>
        <p:blipFill>
          <a:blip r:embed="rId2"/>
          <a:srcRect/>
          <a:stretch>
            <a:fillRect/>
          </a:stretch>
        </p:blipFill>
        <p:spPr bwMode="auto">
          <a:xfrm>
            <a:off x="3571875" y="2536825"/>
            <a:ext cx="5572125" cy="4321175"/>
          </a:xfrm>
          <a:prstGeom prst="rect">
            <a:avLst/>
          </a:prstGeom>
          <a:noFill/>
          <a:ln w="9525">
            <a:noFill/>
            <a:miter lim="800000"/>
            <a:headEnd/>
            <a:tailEnd/>
          </a:ln>
        </p:spPr>
      </p:pic>
      <p:sp>
        <p:nvSpPr>
          <p:cNvPr id="82949" name="Oval 5"/>
          <p:cNvSpPr>
            <a:spLocks noChangeArrowheads="1"/>
          </p:cNvSpPr>
          <p:nvPr/>
        </p:nvSpPr>
        <p:spPr bwMode="auto">
          <a:xfrm>
            <a:off x="3581400" y="5105400"/>
            <a:ext cx="304800" cy="1371600"/>
          </a:xfrm>
          <a:prstGeom prst="ellipse">
            <a:avLst/>
          </a:prstGeom>
          <a:noFill/>
          <a:ln w="25400" algn="ctr">
            <a:solidFill>
              <a:srgbClr val="FF0000"/>
            </a:solidFill>
            <a:round/>
            <a:headEnd/>
            <a:tailEnd/>
          </a:ln>
        </p:spPr>
        <p:txBody>
          <a:bodyPr wrap="none"/>
          <a:lstStyle/>
          <a:p>
            <a:pPr eaLnBrk="0" hangingPunct="0"/>
            <a:endParaRPr lang="en-US"/>
          </a:p>
        </p:txBody>
      </p:sp>
      <p:sp>
        <p:nvSpPr>
          <p:cNvPr id="82950" name="Oval 6"/>
          <p:cNvSpPr>
            <a:spLocks noChangeArrowheads="1"/>
          </p:cNvSpPr>
          <p:nvPr/>
        </p:nvSpPr>
        <p:spPr bwMode="auto">
          <a:xfrm>
            <a:off x="6629400" y="6477000"/>
            <a:ext cx="1371600" cy="228600"/>
          </a:xfrm>
          <a:prstGeom prst="ellipse">
            <a:avLst/>
          </a:prstGeom>
          <a:noFill/>
          <a:ln w="25400" algn="ctr">
            <a:solidFill>
              <a:srgbClr val="FF0000"/>
            </a:solidFill>
            <a:round/>
            <a:headEnd/>
            <a:tailEnd/>
          </a:ln>
        </p:spPr>
        <p:txBody>
          <a:bodyPr wrap="none"/>
          <a:lstStyle/>
          <a:p>
            <a:pPr eaLnBrk="0" hangingPunct="0"/>
            <a:endParaRPr lang="en-US"/>
          </a:p>
        </p:txBody>
      </p:sp>
      <p:pic>
        <p:nvPicPr>
          <p:cNvPr id="8" name="Picture 23" descr="Input - Process- Output&#10;Source: http://www.exhibitsalive.com/modules/_images/IPOBLK.JPG" title="Input - Process- Outpu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1524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bwMode="auto">
          <a:xfrm>
            <a:off x="4724400" y="762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95" name="Rectangle 15"/>
          <p:cNvSpPr>
            <a:spLocks noGrp="1" noChangeArrowheads="1"/>
          </p:cNvSpPr>
          <p:nvPr>
            <p:ph type="sldNum" sz="quarter" idx="12"/>
          </p:nvPr>
        </p:nvSpPr>
        <p:spPr>
          <a:noFill/>
          <a:ln>
            <a:miter lim="800000"/>
            <a:headEnd/>
            <a:tailEnd/>
          </a:ln>
        </p:spPr>
        <p:txBody>
          <a:bodyPr/>
          <a:lstStyle/>
          <a:p>
            <a:fld id="{DC61DBFA-F167-4363-9229-DA47BC038F22}" type="slidenum">
              <a:rPr lang="en-US" smtClean="0"/>
              <a:pPr/>
              <a:t>23</a:t>
            </a:fld>
            <a:endParaRPr lang="en-US" smtClean="0"/>
          </a:p>
        </p:txBody>
      </p:sp>
      <p:sp>
        <p:nvSpPr>
          <p:cNvPr id="191490" name="Rectangle 2"/>
          <p:cNvSpPr>
            <a:spLocks noGrp="1" noChangeArrowheads="1"/>
          </p:cNvSpPr>
          <p:nvPr>
            <p:ph type="ctrTitle"/>
          </p:nvPr>
        </p:nvSpPr>
        <p:spPr>
          <a:xfrm>
            <a:off x="685800" y="1524000"/>
            <a:ext cx="7772400" cy="3200400"/>
          </a:xfrm>
        </p:spPr>
        <p:txBody>
          <a:bodyPr/>
          <a:lstStyle/>
          <a:p>
            <a:pPr eaLnBrk="1" hangingPunct="1">
              <a:defRPr/>
            </a:pPr>
            <a:r>
              <a:rPr lang="en-US" sz="4800" dirty="0" smtClean="0">
                <a:solidFill>
                  <a:srgbClr val="FFC000"/>
                </a:solidFill>
              </a:rPr>
              <a:t>Specific Conductance</a:t>
            </a:r>
          </a:p>
        </p:txBody>
      </p:sp>
      <p:sp>
        <p:nvSpPr>
          <p:cNvPr id="48197"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6" name="Picture 23" descr="http://www.exhibitsalive.com/modules/_images/IPOBL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1524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bwMode="auto">
          <a:xfrm>
            <a:off x="4724400" y="762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
        <p:nvSpPr>
          <p:cNvPr id="8" name="TextBox 7"/>
          <p:cNvSpPr txBox="1"/>
          <p:nvPr/>
        </p:nvSpPr>
        <p:spPr>
          <a:xfrm>
            <a:off x="4038600" y="6467211"/>
            <a:ext cx="4114800" cy="338554"/>
          </a:xfrm>
          <a:prstGeom prst="rect">
            <a:avLst/>
          </a:prstGeom>
          <a:noFill/>
          <a:ln>
            <a:solidFill>
              <a:schemeClr val="bg2"/>
            </a:solidFill>
          </a:ln>
        </p:spPr>
        <p:txBody>
          <a:bodyPr wrap="square" rtlCol="0">
            <a:spAutoFit/>
          </a:bodyPr>
          <a:lstStyle/>
          <a:p>
            <a:r>
              <a:rPr lang="en-US" sz="1600" dirty="0">
                <a:hlinkClick r:id="rId5"/>
              </a:rPr>
              <a:t>http://water.usgs.gov/usgs/owq/wqmreview/</a:t>
            </a:r>
            <a:endParaRPr lang="en-US" sz="1600" dirty="0">
              <a:solidFill>
                <a:schemeClr val="bg2"/>
              </a:solidFill>
            </a:endParaRPr>
          </a:p>
        </p:txBody>
      </p:sp>
      <p:graphicFrame>
        <p:nvGraphicFramePr>
          <p:cNvPr id="2" name="Object 1" descr="USGS"/>
          <p:cNvGraphicFramePr>
            <a:graphicFrameLocks noGrp="1"/>
          </p:cNvGraphicFramePr>
          <p:nvPr>
            <p:extLst>
              <p:ext uri="{D42A27DB-BD31-4B8C-83A1-F6EECF244321}">
                <p14:modId xmlns:p14="http://schemas.microsoft.com/office/powerpoint/2010/main" val="3312415984"/>
              </p:ext>
            </p:extLst>
          </p:nvPr>
        </p:nvGraphicFramePr>
        <p:xfrm>
          <a:off x="0" y="6248400"/>
          <a:ext cx="1565275" cy="609600"/>
        </p:xfrm>
        <a:graphic>
          <a:graphicData uri="http://schemas.openxmlformats.org/presentationml/2006/ole">
            <mc:AlternateContent xmlns:mc="http://schemas.openxmlformats.org/markup-compatibility/2006">
              <mc:Choice xmlns:v="urn:schemas-microsoft-com:vml" Requires="v">
                <p:oleObj spid="_x0000_s48256" name="CorelDRAW" r:id="rId6" imgW="1315070" imgH="511747" progId="">
                  <p:embed/>
                </p:oleObj>
              </mc:Choice>
              <mc:Fallback>
                <p:oleObj name="CorelDRAW" r:id="rId6" imgW="1315070" imgH="511747" progId="">
                  <p:embed/>
                  <p:pic>
                    <p:nvPicPr>
                      <p:cNvPr id="0" name="Object 2" descr="USGS"/>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248400"/>
                        <a:ext cx="15652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5"/>
          <p:cNvSpPr>
            <a:spLocks noGrp="1" noChangeArrowheads="1"/>
          </p:cNvSpPr>
          <p:nvPr>
            <p:ph type="sldNum" sz="quarter" idx="12"/>
          </p:nvPr>
        </p:nvSpPr>
        <p:spPr>
          <a:noFill/>
          <a:ln>
            <a:miter lim="800000"/>
            <a:headEnd/>
            <a:tailEnd/>
          </a:ln>
        </p:spPr>
        <p:txBody>
          <a:bodyPr/>
          <a:lstStyle/>
          <a:p>
            <a:fld id="{448B7C30-E223-4B20-A358-5B0BFE5E07A0}" type="slidenum">
              <a:rPr lang="en-US" smtClean="0"/>
              <a:pPr/>
              <a:t>24</a:t>
            </a:fld>
            <a:endParaRPr lang="en-US" smtClean="0"/>
          </a:p>
        </p:txBody>
      </p:sp>
      <p:sp>
        <p:nvSpPr>
          <p:cNvPr id="87042"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87043" name="Picture 3" descr="Graph: Specific conductance and gage height over time &#10;Source: \\Igsbamesus004\swr\02300044\QWMon\2009-03-01_to_2009-04-30\SC\02300044.sc.uv_hydro.2009.03.jpg" title="Graph: Specific conductance and gage height over time "/>
          <p:cNvPicPr>
            <a:picLocks noChangeAspect="1" noChangeArrowheads="1"/>
          </p:cNvPicPr>
          <p:nvPr/>
        </p:nvPicPr>
        <p:blipFill>
          <a:blip r:embed="rId3"/>
          <a:srcRect/>
          <a:stretch>
            <a:fillRect/>
          </a:stretch>
        </p:blipFill>
        <p:spPr bwMode="auto">
          <a:xfrm>
            <a:off x="152400" y="152400"/>
            <a:ext cx="8763000" cy="655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5"/>
          <p:cNvSpPr>
            <a:spLocks noGrp="1" noChangeArrowheads="1"/>
          </p:cNvSpPr>
          <p:nvPr>
            <p:ph type="sldNum" sz="quarter" idx="12"/>
          </p:nvPr>
        </p:nvSpPr>
        <p:spPr>
          <a:noFill/>
          <a:ln>
            <a:miter lim="800000"/>
            <a:headEnd/>
            <a:tailEnd/>
          </a:ln>
        </p:spPr>
        <p:txBody>
          <a:bodyPr/>
          <a:lstStyle/>
          <a:p>
            <a:fld id="{F58FF511-8514-4310-8EC6-112B2A2E1781}" type="slidenum">
              <a:rPr lang="en-US" smtClean="0"/>
              <a:pPr/>
              <a:t>25</a:t>
            </a:fld>
            <a:endParaRPr lang="en-US" smtClean="0"/>
          </a:p>
        </p:txBody>
      </p:sp>
      <p:sp>
        <p:nvSpPr>
          <p:cNvPr id="89090"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89091" name="Picture 2" descr="Graph: Specific conductance and gage height over time (closeup)" title="Graph: Specific conductance and gage height over time (closeup)"/>
          <p:cNvPicPr>
            <a:picLocks noChangeAspect="1" noChangeArrowheads="1"/>
          </p:cNvPicPr>
          <p:nvPr/>
        </p:nvPicPr>
        <p:blipFill>
          <a:blip r:embed="rId3"/>
          <a:srcRect/>
          <a:stretch>
            <a:fillRect/>
          </a:stretch>
        </p:blipFill>
        <p:spPr bwMode="auto">
          <a:xfrm>
            <a:off x="152400" y="533400"/>
            <a:ext cx="8839200" cy="61420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08" name="Slide Number Placeholder 5"/>
          <p:cNvSpPr>
            <a:spLocks noGrp="1"/>
          </p:cNvSpPr>
          <p:nvPr>
            <p:ph type="sldNum" sz="quarter" idx="11"/>
          </p:nvPr>
        </p:nvSpPr>
        <p:spPr>
          <a:noFill/>
          <a:ln>
            <a:miter lim="800000"/>
            <a:headEnd/>
            <a:tailEnd/>
          </a:ln>
        </p:spPr>
        <p:txBody>
          <a:bodyPr/>
          <a:lstStyle/>
          <a:p>
            <a:fld id="{CE45A265-80CB-4DE8-B241-1819F45F6633}" type="slidenum">
              <a:rPr lang="en-US" smtClean="0"/>
              <a:pPr/>
              <a:t>26</a:t>
            </a:fld>
            <a:endParaRPr lang="en-US" smtClean="0"/>
          </a:p>
        </p:txBody>
      </p:sp>
      <p:sp>
        <p:nvSpPr>
          <p:cNvPr id="9218" name="Rectangle 2"/>
          <p:cNvSpPr>
            <a:spLocks noGrp="1" noRot="1" noChangeArrowheads="1"/>
          </p:cNvSpPr>
          <p:nvPr>
            <p:ph type="title"/>
          </p:nvPr>
        </p:nvSpPr>
        <p:spPr>
          <a:xfrm>
            <a:off x="457200" y="838200"/>
            <a:ext cx="8229600" cy="1219200"/>
          </a:xfrm>
        </p:spPr>
        <p:txBody>
          <a:bodyPr/>
          <a:lstStyle/>
          <a:p>
            <a:pPr>
              <a:defRPr/>
            </a:pPr>
            <a:r>
              <a:rPr lang="en-US" dirty="0" smtClean="0">
                <a:solidFill>
                  <a:srgbClr val="FFC000"/>
                </a:solidFill>
              </a:rPr>
              <a:t>Dissolved Oxygen</a:t>
            </a:r>
            <a:endParaRPr lang="en-US" dirty="0">
              <a:solidFill>
                <a:srgbClr val="FFC000"/>
              </a:solidFill>
            </a:endParaRPr>
          </a:p>
        </p:txBody>
      </p:sp>
      <p:sp>
        <p:nvSpPr>
          <p:cNvPr id="53310" name="Rectangle 3"/>
          <p:cNvSpPr>
            <a:spLocks noGrp="1" noChangeArrowheads="1"/>
          </p:cNvSpPr>
          <p:nvPr>
            <p:ph type="body" sz="half" idx="1"/>
          </p:nvPr>
        </p:nvSpPr>
        <p:spPr>
          <a:xfrm>
            <a:off x="152400" y="1855787"/>
            <a:ext cx="8915400" cy="4316413"/>
          </a:xfrm>
        </p:spPr>
        <p:txBody>
          <a:bodyPr/>
          <a:lstStyle/>
          <a:p>
            <a:r>
              <a:rPr lang="en-US" sz="3600" dirty="0" smtClean="0">
                <a:solidFill>
                  <a:srgbClr val="FFC000"/>
                </a:solidFill>
                <a:effectLst/>
              </a:rPr>
              <a:t>Automatically plots inverted water temperature on the right Y-Axis</a:t>
            </a:r>
          </a:p>
          <a:p>
            <a:pPr lvl="1"/>
            <a:r>
              <a:rPr lang="en-US" dirty="0" smtClean="0">
                <a:solidFill>
                  <a:srgbClr val="FFC000"/>
                </a:solidFill>
                <a:effectLst/>
              </a:rPr>
              <a:t>Usually available and often a good relationship</a:t>
            </a:r>
          </a:p>
          <a:p>
            <a:r>
              <a:rPr lang="en-US" sz="3600" dirty="0" smtClean="0">
                <a:solidFill>
                  <a:srgbClr val="FFC000"/>
                </a:solidFill>
                <a:effectLst/>
              </a:rPr>
              <a:t>Still can add a reference site to the top plot, but must be another DO parameter</a:t>
            </a:r>
          </a:p>
          <a:p>
            <a:pPr lvl="1"/>
            <a:r>
              <a:rPr lang="en-US" dirty="0" smtClean="0">
                <a:solidFill>
                  <a:srgbClr val="FFC000"/>
                </a:solidFill>
                <a:effectLst/>
              </a:rPr>
              <a:t>Creates 3 data sets with 2 axis </a:t>
            </a:r>
          </a:p>
          <a:p>
            <a:pPr lvl="1">
              <a:buFont typeface="Wingdings" pitchFamily="2" charset="2"/>
              <a:buNone/>
            </a:pPr>
            <a:endParaRPr lang="en-US" dirty="0" smtClean="0">
              <a:solidFill>
                <a:srgbClr val="FFC000"/>
              </a:solidFill>
              <a:effectLst/>
            </a:endParaRPr>
          </a:p>
          <a:p>
            <a:pPr lvl="1">
              <a:buFont typeface="Wingdings" pitchFamily="2" charset="2"/>
              <a:buNone/>
            </a:pPr>
            <a:endParaRPr lang="en-US" dirty="0" smtClean="0">
              <a:solidFill>
                <a:srgbClr val="FFC000"/>
              </a:solidFill>
              <a:effectLst/>
            </a:endParaRPr>
          </a:p>
          <a:p>
            <a:endParaRPr lang="en-US" sz="3600" dirty="0" smtClean="0">
              <a:solidFill>
                <a:srgbClr val="FFC000"/>
              </a:solidFill>
              <a:effectLst/>
            </a:endParaRPr>
          </a:p>
          <a:p>
            <a:endParaRPr lang="en-US" dirty="0" smtClean="0">
              <a:solidFill>
                <a:srgbClr val="FFC000"/>
              </a:solidFill>
              <a:effectLst/>
            </a:endParaRPr>
          </a:p>
          <a:p>
            <a:pPr lvl="1"/>
            <a:endParaRPr lang="en-US" dirty="0" smtClean="0">
              <a:solidFill>
                <a:srgbClr val="FFC000"/>
              </a:solidFill>
              <a:effectLst/>
            </a:endParaRPr>
          </a:p>
          <a:p>
            <a:pPr lvl="1"/>
            <a:endParaRPr lang="en-US" dirty="0" smtClean="0">
              <a:solidFill>
                <a:srgbClr val="FFC000"/>
              </a:solidFill>
              <a:effectLst/>
            </a:endParaRPr>
          </a:p>
        </p:txBody>
      </p:sp>
      <p:sp>
        <p:nvSpPr>
          <p:cNvPr id="53311" name="Text Box 4"/>
          <p:cNvSpPr txBox="1">
            <a:spLocks noChangeArrowheads="1"/>
          </p:cNvSpPr>
          <p:nvPr/>
        </p:nvSpPr>
        <p:spPr bwMode="auto">
          <a:xfrm>
            <a:off x="974725" y="6145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7" name="Picture 23" descr="Input - Process- Output&#10;Source: http://www.exhibitsalive.com/modules/_images/IPOBLK.JPG" title="Input - Process- Outpu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1524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bwMode="auto">
          <a:xfrm>
            <a:off x="4724400" y="762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
        <p:nvSpPr>
          <p:cNvPr id="9" name="TextBox 8"/>
          <p:cNvSpPr txBox="1"/>
          <p:nvPr/>
        </p:nvSpPr>
        <p:spPr>
          <a:xfrm>
            <a:off x="4038600" y="6488983"/>
            <a:ext cx="4114800" cy="338554"/>
          </a:xfrm>
          <a:prstGeom prst="rect">
            <a:avLst/>
          </a:prstGeom>
          <a:noFill/>
          <a:ln>
            <a:solidFill>
              <a:schemeClr val="bg2"/>
            </a:solidFill>
          </a:ln>
        </p:spPr>
        <p:txBody>
          <a:bodyPr wrap="square" rtlCol="0">
            <a:spAutoFit/>
          </a:bodyPr>
          <a:lstStyle/>
          <a:p>
            <a:r>
              <a:rPr lang="en-US" sz="1600" dirty="0">
                <a:hlinkClick r:id="rId4"/>
              </a:rPr>
              <a:t>http://water.usgs.gov/usgs/owq/wqmreview/</a:t>
            </a:r>
            <a:endParaRPr lang="en-US" sz="1600" dirty="0">
              <a:solidFill>
                <a:schemeClr val="bg2"/>
              </a:solidFill>
            </a:endParaRPr>
          </a:p>
        </p:txBody>
      </p:sp>
      <p:sp>
        <p:nvSpPr>
          <p:cNvPr id="2" name="Content Placeholder 1"/>
          <p:cNvSpPr>
            <a:spLocks noGrp="1"/>
          </p:cNvSpPr>
          <p:nvPr>
            <p:ph sz="half" idx="2"/>
          </p:nvPr>
        </p:nvSpPr>
        <p:spPr/>
        <p:txBody>
          <a:bodyPr/>
          <a:lstStyle/>
          <a:p>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5"/>
          <p:cNvSpPr>
            <a:spLocks noGrp="1" noChangeArrowheads="1"/>
          </p:cNvSpPr>
          <p:nvPr>
            <p:ph type="sldNum" sz="quarter" idx="12"/>
          </p:nvPr>
        </p:nvSpPr>
        <p:spPr>
          <a:noFill/>
          <a:ln>
            <a:miter lim="800000"/>
            <a:headEnd/>
            <a:tailEnd/>
          </a:ln>
        </p:spPr>
        <p:txBody>
          <a:bodyPr/>
          <a:lstStyle/>
          <a:p>
            <a:fld id="{AB8AA65A-6E42-48A1-B9E5-53431935D7CA}" type="slidenum">
              <a:rPr lang="en-US" smtClean="0"/>
              <a:pPr/>
              <a:t>27</a:t>
            </a:fld>
            <a:endParaRPr lang="en-US" smtClean="0"/>
          </a:p>
        </p:txBody>
      </p:sp>
      <p:sp>
        <p:nvSpPr>
          <p:cNvPr id="97282"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65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838784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5"/>
          <p:cNvSpPr>
            <a:spLocks noGrp="1" noChangeArrowheads="1"/>
          </p:cNvSpPr>
          <p:nvPr>
            <p:ph type="sldNum" sz="quarter" idx="12"/>
          </p:nvPr>
        </p:nvSpPr>
        <p:spPr>
          <a:noFill/>
          <a:ln>
            <a:miter lim="800000"/>
            <a:headEnd/>
            <a:tailEnd/>
          </a:ln>
        </p:spPr>
        <p:txBody>
          <a:bodyPr/>
          <a:lstStyle/>
          <a:p>
            <a:fld id="{77A62C1F-5BD9-4E9A-8EA8-C77B17FF218D}" type="slidenum">
              <a:rPr lang="en-US" smtClean="0"/>
              <a:pPr/>
              <a:t>28</a:t>
            </a:fld>
            <a:endParaRPr lang="en-US" smtClean="0"/>
          </a:p>
        </p:txBody>
      </p:sp>
      <p:sp>
        <p:nvSpPr>
          <p:cNvPr id="99330"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64866" name="Picture 2" descr="Graph: Dissolved oxygen and discharge over tim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1"/>
            <a:ext cx="8458199" cy="640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58" name="Rectangle 15"/>
          <p:cNvSpPr>
            <a:spLocks noGrp="1" noChangeArrowheads="1"/>
          </p:cNvSpPr>
          <p:nvPr>
            <p:ph type="sldNum" sz="quarter" idx="12"/>
          </p:nvPr>
        </p:nvSpPr>
        <p:spPr>
          <a:noFill/>
          <a:ln>
            <a:miter lim="800000"/>
            <a:headEnd/>
            <a:tailEnd/>
          </a:ln>
        </p:spPr>
        <p:txBody>
          <a:bodyPr/>
          <a:lstStyle/>
          <a:p>
            <a:fld id="{8BC2BF4E-F6E5-43D6-B026-4200495B11C0}" type="slidenum">
              <a:rPr lang="en-US" smtClean="0"/>
              <a:pPr/>
              <a:t>29</a:t>
            </a:fld>
            <a:endParaRPr lang="en-US" smtClean="0"/>
          </a:p>
        </p:txBody>
      </p:sp>
      <p:sp>
        <p:nvSpPr>
          <p:cNvPr id="191490" name="Rectangle 2"/>
          <p:cNvSpPr>
            <a:spLocks noGrp="1" noChangeArrowheads="1"/>
          </p:cNvSpPr>
          <p:nvPr>
            <p:ph type="ctrTitle"/>
          </p:nvPr>
        </p:nvSpPr>
        <p:spPr>
          <a:xfrm>
            <a:off x="685800" y="1524000"/>
            <a:ext cx="7772400" cy="3200400"/>
          </a:xfrm>
        </p:spPr>
        <p:txBody>
          <a:bodyPr/>
          <a:lstStyle/>
          <a:p>
            <a:pPr eaLnBrk="1" hangingPunct="1">
              <a:defRPr/>
            </a:pPr>
            <a:r>
              <a:rPr lang="en-US" sz="4800" dirty="0" smtClean="0">
                <a:solidFill>
                  <a:srgbClr val="FFC000"/>
                </a:solidFill>
              </a:rPr>
              <a:t>pH</a:t>
            </a:r>
          </a:p>
        </p:txBody>
      </p:sp>
      <p:sp>
        <p:nvSpPr>
          <p:cNvPr id="42060"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6" name="Picture 23" descr="Input - Process- Output&#10;Source: http://www.exhibitsalive.com/modules/_images/IPOBLK.JPG" title="Input - Process- Outpu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1524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bwMode="auto">
          <a:xfrm>
            <a:off x="4724400" y="762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
        <p:nvSpPr>
          <p:cNvPr id="8" name="TextBox 7"/>
          <p:cNvSpPr txBox="1"/>
          <p:nvPr/>
        </p:nvSpPr>
        <p:spPr>
          <a:xfrm>
            <a:off x="4038600" y="6493877"/>
            <a:ext cx="4114800" cy="338554"/>
          </a:xfrm>
          <a:prstGeom prst="rect">
            <a:avLst/>
          </a:prstGeom>
          <a:noFill/>
          <a:ln>
            <a:solidFill>
              <a:schemeClr val="bg2"/>
            </a:solidFill>
          </a:ln>
        </p:spPr>
        <p:txBody>
          <a:bodyPr wrap="square" rtlCol="0">
            <a:spAutoFit/>
          </a:bodyPr>
          <a:lstStyle/>
          <a:p>
            <a:r>
              <a:rPr lang="en-US" sz="1600" dirty="0">
                <a:hlinkClick r:id="rId5"/>
              </a:rPr>
              <a:t>http://water.usgs.gov/usgs/owq/wqmreview/</a:t>
            </a:r>
            <a:endParaRPr lang="en-US" sz="1600" dirty="0">
              <a:solidFill>
                <a:schemeClr val="bg2"/>
              </a:solidFill>
            </a:endParaRPr>
          </a:p>
        </p:txBody>
      </p:sp>
      <p:graphicFrame>
        <p:nvGraphicFramePr>
          <p:cNvPr id="2" name="Object 1" descr="USGS"/>
          <p:cNvGraphicFramePr>
            <a:graphicFrameLocks noGrp="1"/>
          </p:cNvGraphicFramePr>
          <p:nvPr>
            <p:extLst>
              <p:ext uri="{D42A27DB-BD31-4B8C-83A1-F6EECF244321}">
                <p14:modId xmlns:p14="http://schemas.microsoft.com/office/powerpoint/2010/main" val="3312415984"/>
              </p:ext>
            </p:extLst>
          </p:nvPr>
        </p:nvGraphicFramePr>
        <p:xfrm>
          <a:off x="0" y="6248400"/>
          <a:ext cx="1565275" cy="609600"/>
        </p:xfrm>
        <a:graphic>
          <a:graphicData uri="http://schemas.openxmlformats.org/presentationml/2006/ole">
            <mc:AlternateContent xmlns:mc="http://schemas.openxmlformats.org/markup-compatibility/2006">
              <mc:Choice xmlns:v="urn:schemas-microsoft-com:vml" Requires="v">
                <p:oleObj spid="_x0000_s42119" name="CorelDRAW" r:id="rId6" imgW="1315070" imgH="511747" progId="">
                  <p:embed/>
                </p:oleObj>
              </mc:Choice>
              <mc:Fallback>
                <p:oleObj name="CorelDRAW" r:id="rId6" imgW="1315070" imgH="511747" progId="">
                  <p:embed/>
                  <p:pic>
                    <p:nvPicPr>
                      <p:cNvPr id="0" name="Object 2" descr="USGS"/>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248400"/>
                        <a:ext cx="15652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3</a:t>
            </a:fld>
            <a:endParaRPr lang="en-US"/>
          </a:p>
        </p:txBody>
      </p:sp>
      <p:sp>
        <p:nvSpPr>
          <p:cNvPr id="9218" name="Rectangle 2"/>
          <p:cNvSpPr>
            <a:spLocks noGrp="1" noRot="1" noChangeArrowheads="1"/>
          </p:cNvSpPr>
          <p:nvPr>
            <p:ph type="title"/>
          </p:nvPr>
        </p:nvSpPr>
        <p:spPr>
          <a:xfrm>
            <a:off x="457200" y="0"/>
            <a:ext cx="8229600" cy="1066800"/>
          </a:xfrm>
        </p:spPr>
        <p:txBody>
          <a:bodyPr/>
          <a:lstStyle/>
          <a:p>
            <a:r>
              <a:rPr lang="en-US" dirty="0" smtClean="0">
                <a:solidFill>
                  <a:srgbClr val="FFC000"/>
                </a:solidFill>
              </a:rPr>
              <a:t>What is </a:t>
            </a:r>
            <a:r>
              <a:rPr lang="en-US" dirty="0" err="1" smtClean="0">
                <a:solidFill>
                  <a:srgbClr val="FFC000"/>
                </a:solidFill>
              </a:rPr>
              <a:t>Auto_Review</a:t>
            </a:r>
            <a:r>
              <a:rPr lang="en-US" dirty="0" smtClean="0">
                <a:solidFill>
                  <a:srgbClr val="FFC000"/>
                </a:solidFill>
              </a:rPr>
              <a:t>?</a:t>
            </a:r>
            <a:endParaRPr lang="en-US" dirty="0">
              <a:solidFill>
                <a:srgbClr val="FFC000"/>
              </a:solidFill>
            </a:endParaRPr>
          </a:p>
        </p:txBody>
      </p:sp>
      <p:sp>
        <p:nvSpPr>
          <p:cNvPr id="9219" name="Rectangle 3"/>
          <p:cNvSpPr>
            <a:spLocks noGrp="1" noChangeArrowheads="1"/>
          </p:cNvSpPr>
          <p:nvPr>
            <p:ph type="body" sz="half" idx="1"/>
          </p:nvPr>
        </p:nvSpPr>
        <p:spPr>
          <a:xfrm>
            <a:off x="76200" y="914400"/>
            <a:ext cx="9067800" cy="5181601"/>
          </a:xfrm>
        </p:spPr>
        <p:txBody>
          <a:bodyPr>
            <a:normAutofit/>
          </a:bodyPr>
          <a:lstStyle/>
          <a:p>
            <a:r>
              <a:rPr lang="en-US" sz="3600" dirty="0" smtClean="0">
                <a:solidFill>
                  <a:srgbClr val="FFC000"/>
                </a:solidFill>
                <a:effectLst/>
              </a:rPr>
              <a:t>A consolidation of programs that automates the production of time-series record packages.</a:t>
            </a:r>
          </a:p>
          <a:p>
            <a:pPr lvl="1"/>
            <a:r>
              <a:rPr lang="en-US" dirty="0" smtClean="0">
                <a:solidFill>
                  <a:srgbClr val="FFC000"/>
                </a:solidFill>
                <a:effectLst/>
              </a:rPr>
              <a:t>Started as individual WSC scripts that have slowly been absorbed and collaborated on to build a larger, more efficient electronic review package for the most common time-series parameters (GW, SW, and WQ parameters only at this point)</a:t>
            </a:r>
          </a:p>
          <a:p>
            <a:r>
              <a:rPr lang="en-US" dirty="0" err="1" smtClean="0">
                <a:solidFill>
                  <a:srgbClr val="FFC000"/>
                </a:solidFill>
                <a:effectLst/>
              </a:rPr>
              <a:t>Wqmreview</a:t>
            </a:r>
            <a:r>
              <a:rPr lang="en-US" dirty="0" smtClean="0">
                <a:solidFill>
                  <a:srgbClr val="FFC000"/>
                </a:solidFill>
                <a:effectLst/>
              </a:rPr>
              <a:t> added Dec. 2011</a:t>
            </a:r>
          </a:p>
          <a:p>
            <a:pPr marL="457200" lvl="1" indent="0">
              <a:buNone/>
            </a:pPr>
            <a:endParaRPr lang="en-US" dirty="0" smtClean="0">
              <a:solidFill>
                <a:srgbClr val="FFC000"/>
              </a:solidFill>
              <a:effectLst/>
            </a:endParaRPr>
          </a:p>
          <a:p>
            <a:endParaRPr lang="en-US" sz="3600" dirty="0" smtClean="0">
              <a:solidFill>
                <a:srgbClr val="FFC000"/>
              </a:solidFill>
              <a:effectLst/>
            </a:endParaRPr>
          </a:p>
          <a:p>
            <a:endParaRPr lang="en-US" dirty="0" smtClean="0">
              <a:solidFill>
                <a:srgbClr val="FFC000"/>
              </a:solidFill>
              <a:effectLst/>
            </a:endParaRPr>
          </a:p>
          <a:p>
            <a:pPr lvl="1"/>
            <a:endParaRPr lang="en-US" dirty="0" smtClean="0">
              <a:solidFill>
                <a:srgbClr val="FFC000"/>
              </a:solidFill>
              <a:effectLst/>
            </a:endParaRPr>
          </a:p>
          <a:p>
            <a:pPr lvl="1"/>
            <a:endParaRPr lang="en-US" dirty="0" smtClean="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pic>
        <p:nvPicPr>
          <p:cNvPr id="8" name="Picture 18" descr="Image: Question Mark Source: http://joyerickson.files.wordpress.com/2011/03/question-mark.jpg" title="Image: Ques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762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Image: Question Mark Source: http://joyerickson.files.wordpress.com/2011/03/question-mark.jpg" title="Image: Question Mark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762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146096" y="6519446"/>
            <a:ext cx="4114800" cy="338554"/>
          </a:xfrm>
          <a:prstGeom prst="rect">
            <a:avLst/>
          </a:prstGeom>
          <a:noFill/>
          <a:ln>
            <a:solidFill>
              <a:schemeClr val="bg2"/>
            </a:solidFill>
          </a:ln>
        </p:spPr>
        <p:txBody>
          <a:bodyPr wrap="square" rtlCol="0">
            <a:spAutoFit/>
          </a:bodyPr>
          <a:lstStyle/>
          <a:p>
            <a:r>
              <a:rPr lang="en-US" sz="1600" dirty="0">
                <a:hlinkClick r:id="rId4"/>
              </a:rPr>
              <a:t>http://water.usgs.gov/usgs/owq/wqmreview/</a:t>
            </a:r>
            <a:endParaRPr lang="en-US" sz="1600" dirty="0">
              <a:solidFill>
                <a:schemeClr val="bg2"/>
              </a:solidFill>
            </a:endParaRPr>
          </a:p>
        </p:txBody>
      </p:sp>
    </p:spTree>
    <p:extLst>
      <p:ext uri="{BB962C8B-B14F-4D97-AF65-F5344CB8AC3E}">
        <p14:creationId xmlns:p14="http://schemas.microsoft.com/office/powerpoint/2010/main" val="97200010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5"/>
          <p:cNvSpPr>
            <a:spLocks noGrp="1" noChangeArrowheads="1"/>
          </p:cNvSpPr>
          <p:nvPr>
            <p:ph type="sldNum" sz="quarter" idx="12"/>
          </p:nvPr>
        </p:nvSpPr>
        <p:spPr>
          <a:noFill/>
          <a:ln>
            <a:miter lim="800000"/>
            <a:headEnd/>
            <a:tailEnd/>
          </a:ln>
        </p:spPr>
        <p:txBody>
          <a:bodyPr/>
          <a:lstStyle/>
          <a:p>
            <a:fld id="{E8742B19-39E6-43CB-BC7D-D41F89E69DA5}" type="slidenum">
              <a:rPr lang="en-US" smtClean="0"/>
              <a:pPr/>
              <a:t>30</a:t>
            </a:fld>
            <a:endParaRPr lang="en-US" smtClean="0"/>
          </a:p>
        </p:txBody>
      </p:sp>
      <p:sp>
        <p:nvSpPr>
          <p:cNvPr id="113666"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13667" name="Picture 1" descr="Graph: pH and discharge over time " title="Graph: pH and discharge over time "/>
          <p:cNvPicPr>
            <a:picLocks noChangeAspect="1" noChangeArrowheads="1"/>
          </p:cNvPicPr>
          <p:nvPr/>
        </p:nvPicPr>
        <p:blipFill>
          <a:blip r:embed="rId3"/>
          <a:srcRect/>
          <a:stretch>
            <a:fillRect/>
          </a:stretch>
        </p:blipFill>
        <p:spPr bwMode="auto">
          <a:xfrm>
            <a:off x="228600" y="58738"/>
            <a:ext cx="8693150" cy="670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15"/>
          <p:cNvSpPr>
            <a:spLocks noGrp="1" noChangeArrowheads="1"/>
          </p:cNvSpPr>
          <p:nvPr>
            <p:ph type="sldNum" sz="quarter" idx="12"/>
          </p:nvPr>
        </p:nvSpPr>
        <p:spPr>
          <a:noFill/>
          <a:ln>
            <a:miter lim="800000"/>
            <a:headEnd/>
            <a:tailEnd/>
          </a:ln>
        </p:spPr>
        <p:txBody>
          <a:bodyPr/>
          <a:lstStyle/>
          <a:p>
            <a:fld id="{F3B5D9D8-6172-40BC-BF57-520D45AB9B1C}" type="slidenum">
              <a:rPr lang="en-US" smtClean="0"/>
              <a:pPr/>
              <a:t>31</a:t>
            </a:fld>
            <a:endParaRPr lang="en-US" smtClean="0"/>
          </a:p>
        </p:txBody>
      </p:sp>
      <p:sp>
        <p:nvSpPr>
          <p:cNvPr id="115714"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15715" name="Picture 1" descr="Graph: pH and discharge over time " title="Graph: pH and discharge over time "/>
          <p:cNvPicPr>
            <a:picLocks noChangeAspect="1" noChangeArrowheads="1"/>
          </p:cNvPicPr>
          <p:nvPr/>
        </p:nvPicPr>
        <p:blipFill>
          <a:blip r:embed="rId3"/>
          <a:srcRect/>
          <a:stretch>
            <a:fillRect/>
          </a:stretch>
        </p:blipFill>
        <p:spPr bwMode="auto">
          <a:xfrm>
            <a:off x="228600" y="58738"/>
            <a:ext cx="8686800" cy="67071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89" name="Rectangle 15"/>
          <p:cNvSpPr>
            <a:spLocks noGrp="1" noChangeArrowheads="1"/>
          </p:cNvSpPr>
          <p:nvPr>
            <p:ph type="sldNum" sz="quarter" idx="12"/>
          </p:nvPr>
        </p:nvSpPr>
        <p:spPr>
          <a:noFill/>
          <a:ln>
            <a:miter lim="800000"/>
            <a:headEnd/>
            <a:tailEnd/>
          </a:ln>
        </p:spPr>
        <p:txBody>
          <a:bodyPr/>
          <a:lstStyle/>
          <a:p>
            <a:fld id="{34AFF12A-3013-4D1A-8396-705FB5AF27B6}" type="slidenum">
              <a:rPr lang="en-US" smtClean="0"/>
              <a:pPr/>
              <a:t>32</a:t>
            </a:fld>
            <a:endParaRPr lang="en-US" smtClean="0"/>
          </a:p>
        </p:txBody>
      </p:sp>
      <p:sp>
        <p:nvSpPr>
          <p:cNvPr id="191490" name="Rectangle 2"/>
          <p:cNvSpPr>
            <a:spLocks noGrp="1" noChangeArrowheads="1"/>
          </p:cNvSpPr>
          <p:nvPr>
            <p:ph type="ctrTitle"/>
          </p:nvPr>
        </p:nvSpPr>
        <p:spPr>
          <a:xfrm>
            <a:off x="685800" y="1524000"/>
            <a:ext cx="7772400" cy="3200400"/>
          </a:xfrm>
        </p:spPr>
        <p:txBody>
          <a:bodyPr/>
          <a:lstStyle/>
          <a:p>
            <a:pPr eaLnBrk="1" hangingPunct="1">
              <a:defRPr/>
            </a:pPr>
            <a:r>
              <a:rPr lang="en-US" sz="4800" dirty="0">
                <a:solidFill>
                  <a:srgbClr val="FFC000"/>
                </a:solidFill>
              </a:rPr>
              <a:t>T</a:t>
            </a:r>
            <a:r>
              <a:rPr lang="en-US" sz="4800" dirty="0" smtClean="0">
                <a:solidFill>
                  <a:srgbClr val="FFC000"/>
                </a:solidFill>
              </a:rPr>
              <a:t>urbidity</a:t>
            </a:r>
          </a:p>
        </p:txBody>
      </p:sp>
      <p:sp>
        <p:nvSpPr>
          <p:cNvPr id="38991"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6" name="Picture 23" descr="Input - Process- Output&#10;Source: http://www.exhibitsalive.com/modules/_images/IPOBLK.JPG" title="Input - Process- Outpu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1524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bwMode="auto">
          <a:xfrm>
            <a:off x="4724400" y="762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
        <p:nvSpPr>
          <p:cNvPr id="8" name="TextBox 7"/>
          <p:cNvSpPr txBox="1"/>
          <p:nvPr/>
        </p:nvSpPr>
        <p:spPr>
          <a:xfrm>
            <a:off x="4038600" y="6467211"/>
            <a:ext cx="4114800" cy="338554"/>
          </a:xfrm>
          <a:prstGeom prst="rect">
            <a:avLst/>
          </a:prstGeom>
          <a:noFill/>
          <a:ln>
            <a:solidFill>
              <a:schemeClr val="bg2"/>
            </a:solidFill>
          </a:ln>
        </p:spPr>
        <p:txBody>
          <a:bodyPr wrap="square" rtlCol="0">
            <a:spAutoFit/>
          </a:bodyPr>
          <a:lstStyle/>
          <a:p>
            <a:r>
              <a:rPr lang="en-US" sz="1600" dirty="0">
                <a:hlinkClick r:id="rId5"/>
              </a:rPr>
              <a:t>http://water.usgs.gov/usgs/owq/wqmreview/</a:t>
            </a:r>
            <a:endParaRPr lang="en-US" sz="1600" dirty="0">
              <a:solidFill>
                <a:schemeClr val="bg2"/>
              </a:solidFill>
            </a:endParaRPr>
          </a:p>
        </p:txBody>
      </p:sp>
      <p:graphicFrame>
        <p:nvGraphicFramePr>
          <p:cNvPr id="2" name="Object 1" descr="USGS"/>
          <p:cNvGraphicFramePr>
            <a:graphicFrameLocks noGrp="1"/>
          </p:cNvGraphicFramePr>
          <p:nvPr>
            <p:extLst>
              <p:ext uri="{D42A27DB-BD31-4B8C-83A1-F6EECF244321}">
                <p14:modId xmlns:p14="http://schemas.microsoft.com/office/powerpoint/2010/main" val="3312415984"/>
              </p:ext>
            </p:extLst>
          </p:nvPr>
        </p:nvGraphicFramePr>
        <p:xfrm>
          <a:off x="0" y="6248400"/>
          <a:ext cx="1565275" cy="609600"/>
        </p:xfrm>
        <a:graphic>
          <a:graphicData uri="http://schemas.openxmlformats.org/presentationml/2006/ole">
            <mc:AlternateContent xmlns:mc="http://schemas.openxmlformats.org/markup-compatibility/2006">
              <mc:Choice xmlns:v="urn:schemas-microsoft-com:vml" Requires="v">
                <p:oleObj spid="_x0000_s39050" name="CorelDRAW" r:id="rId6" imgW="1315070" imgH="511747" progId="">
                  <p:embed/>
                </p:oleObj>
              </mc:Choice>
              <mc:Fallback>
                <p:oleObj name="CorelDRAW" r:id="rId6" imgW="1315070" imgH="511747" progId="">
                  <p:embed/>
                  <p:pic>
                    <p:nvPicPr>
                      <p:cNvPr id="0" name="Object 2" descr="USGS"/>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248400"/>
                        <a:ext cx="15652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5"/>
          <p:cNvSpPr>
            <a:spLocks noGrp="1" noChangeArrowheads="1"/>
          </p:cNvSpPr>
          <p:nvPr>
            <p:ph type="sldNum" sz="quarter" idx="12"/>
          </p:nvPr>
        </p:nvSpPr>
        <p:spPr>
          <a:noFill/>
          <a:ln>
            <a:miter lim="800000"/>
            <a:headEnd/>
            <a:tailEnd/>
          </a:ln>
        </p:spPr>
        <p:txBody>
          <a:bodyPr/>
          <a:lstStyle/>
          <a:p>
            <a:fld id="{663B1DC4-AA40-480C-AF1B-EC746049DCE7}" type="slidenum">
              <a:rPr lang="en-US" smtClean="0"/>
              <a:pPr/>
              <a:t>33</a:t>
            </a:fld>
            <a:endParaRPr lang="en-US" smtClean="0"/>
          </a:p>
        </p:txBody>
      </p:sp>
      <p:sp>
        <p:nvSpPr>
          <p:cNvPr id="120834"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20835" name="Picture 1" descr="Graph: Turbidity and discharge over time " title="Graph: Turbidity and discharge over time "/>
          <p:cNvPicPr>
            <a:picLocks noChangeAspect="1" noChangeArrowheads="1"/>
          </p:cNvPicPr>
          <p:nvPr/>
        </p:nvPicPr>
        <p:blipFill>
          <a:blip r:embed="rId3"/>
          <a:srcRect/>
          <a:stretch>
            <a:fillRect/>
          </a:stretch>
        </p:blipFill>
        <p:spPr bwMode="auto">
          <a:xfrm>
            <a:off x="228600" y="93663"/>
            <a:ext cx="8610600" cy="6648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15"/>
          <p:cNvSpPr>
            <a:spLocks noGrp="1" noChangeArrowheads="1"/>
          </p:cNvSpPr>
          <p:nvPr>
            <p:ph type="sldNum" sz="quarter" idx="12"/>
          </p:nvPr>
        </p:nvSpPr>
        <p:spPr>
          <a:noFill/>
          <a:ln>
            <a:miter lim="800000"/>
            <a:headEnd/>
            <a:tailEnd/>
          </a:ln>
        </p:spPr>
        <p:txBody>
          <a:bodyPr/>
          <a:lstStyle/>
          <a:p>
            <a:fld id="{A4E6994C-A3D3-4F6B-BC60-591B77DFD86D}" type="slidenum">
              <a:rPr lang="en-US" smtClean="0"/>
              <a:pPr/>
              <a:t>34</a:t>
            </a:fld>
            <a:endParaRPr lang="en-US" smtClean="0"/>
          </a:p>
        </p:txBody>
      </p:sp>
      <p:sp>
        <p:nvSpPr>
          <p:cNvPr id="122882"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22883" name="Picture 1" descr="Graph: Turbidity and discharge over time " title="Graph: Turbidity and discharge over time "/>
          <p:cNvPicPr>
            <a:picLocks noChangeAspect="1" noChangeArrowheads="1"/>
          </p:cNvPicPr>
          <p:nvPr/>
        </p:nvPicPr>
        <p:blipFill>
          <a:blip r:embed="rId3"/>
          <a:srcRect/>
          <a:stretch>
            <a:fillRect/>
          </a:stretch>
        </p:blipFill>
        <p:spPr bwMode="auto">
          <a:xfrm>
            <a:off x="228600" y="34925"/>
            <a:ext cx="8686800" cy="67071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p:nvPr>
        </p:nvSpPr>
        <p:spPr>
          <a:xfrm>
            <a:off x="457200" y="1295400"/>
            <a:ext cx="8229600" cy="4830763"/>
          </a:xfrm>
        </p:spPr>
        <p:txBody>
          <a:bodyPr>
            <a:normAutofit fontScale="62500" lnSpcReduction="20000"/>
          </a:bodyPr>
          <a:lstStyle/>
          <a:p>
            <a:r>
              <a:rPr lang="en-US" dirty="0">
                <a:solidFill>
                  <a:srgbClr val="FFC000"/>
                </a:solidFill>
                <a:effectLst/>
              </a:rPr>
              <a:t>Standard ADAPS Tables</a:t>
            </a:r>
          </a:p>
          <a:p>
            <a:r>
              <a:rPr lang="en-US" dirty="0">
                <a:solidFill>
                  <a:srgbClr val="FFC000"/>
                </a:solidFill>
                <a:effectLst/>
              </a:rPr>
              <a:t>See ADAPS documentation for full descriptions of tables – assume most users are familiar with most of these…</a:t>
            </a:r>
          </a:p>
          <a:p>
            <a:pPr lvl="1"/>
            <a:r>
              <a:rPr lang="en-US" dirty="0">
                <a:solidFill>
                  <a:srgbClr val="FFC000"/>
                </a:solidFill>
                <a:effectLst/>
              </a:rPr>
              <a:t>ADAPS DV table(s) (includes all </a:t>
            </a:r>
            <a:r>
              <a:rPr lang="en-US" dirty="0" smtClean="0">
                <a:solidFill>
                  <a:srgbClr val="FFC000"/>
                </a:solidFill>
                <a:effectLst/>
              </a:rPr>
              <a:t/>
            </a:r>
            <a:br>
              <a:rPr lang="en-US" dirty="0" smtClean="0">
                <a:solidFill>
                  <a:srgbClr val="FFC000"/>
                </a:solidFill>
                <a:effectLst/>
              </a:rPr>
            </a:br>
            <a:r>
              <a:rPr lang="en-US" dirty="0" smtClean="0">
                <a:solidFill>
                  <a:srgbClr val="FFC000"/>
                </a:solidFill>
                <a:effectLst/>
              </a:rPr>
              <a:t>statistics </a:t>
            </a:r>
            <a:r>
              <a:rPr lang="en-US" dirty="0">
                <a:solidFill>
                  <a:srgbClr val="FFC000"/>
                </a:solidFill>
                <a:effectLst/>
              </a:rPr>
              <a:t>setup to </a:t>
            </a:r>
            <a:r>
              <a:rPr lang="en-US" dirty="0" smtClean="0">
                <a:solidFill>
                  <a:srgbClr val="FFC000"/>
                </a:solidFill>
                <a:effectLst/>
              </a:rPr>
              <a:t>be</a:t>
            </a:r>
            <a:r>
              <a:rPr lang="en-US" dirty="0">
                <a:solidFill>
                  <a:srgbClr val="FFC000"/>
                </a:solidFill>
                <a:effectLst/>
              </a:rPr>
              <a:t> </a:t>
            </a:r>
            <a:r>
              <a:rPr lang="en-US" dirty="0" smtClean="0">
                <a:solidFill>
                  <a:srgbClr val="FFC000"/>
                </a:solidFill>
                <a:effectLst/>
              </a:rPr>
              <a:t>stored </a:t>
            </a:r>
            <a:r>
              <a:rPr lang="en-US" dirty="0">
                <a:solidFill>
                  <a:srgbClr val="FFC000"/>
                </a:solidFill>
                <a:effectLst/>
              </a:rPr>
              <a:t>in the </a:t>
            </a:r>
            <a:r>
              <a:rPr lang="en-US" dirty="0" smtClean="0">
                <a:solidFill>
                  <a:srgbClr val="FFC000"/>
                </a:solidFill>
                <a:effectLst/>
              </a:rPr>
              <a:t/>
            </a:r>
            <a:br>
              <a:rPr lang="en-US" dirty="0" smtClean="0">
                <a:solidFill>
                  <a:srgbClr val="FFC000"/>
                </a:solidFill>
                <a:effectLst/>
              </a:rPr>
            </a:br>
            <a:r>
              <a:rPr lang="en-US" dirty="0" smtClean="0">
                <a:solidFill>
                  <a:srgbClr val="FFC000"/>
                </a:solidFill>
                <a:effectLst/>
              </a:rPr>
              <a:t>database </a:t>
            </a:r>
            <a:r>
              <a:rPr lang="en-US" dirty="0">
                <a:solidFill>
                  <a:srgbClr val="FFC000"/>
                </a:solidFill>
                <a:effectLst/>
              </a:rPr>
              <a:t>– dvtable.pdf file</a:t>
            </a:r>
            <a:r>
              <a:rPr lang="en-US" dirty="0" smtClean="0">
                <a:solidFill>
                  <a:srgbClr val="FFC000"/>
                </a:solidFill>
                <a:effectLst/>
              </a:rPr>
              <a:t>)</a:t>
            </a:r>
          </a:p>
          <a:p>
            <a:pPr lvl="1"/>
            <a:r>
              <a:rPr lang="en-US" dirty="0" smtClean="0">
                <a:solidFill>
                  <a:srgbClr val="FFC000"/>
                </a:solidFill>
                <a:effectLst/>
              </a:rPr>
              <a:t>ADAPS Station Analysis </a:t>
            </a:r>
            <a:br>
              <a:rPr lang="en-US" dirty="0" smtClean="0">
                <a:solidFill>
                  <a:srgbClr val="FFC000"/>
                </a:solidFill>
                <a:effectLst/>
              </a:rPr>
            </a:br>
            <a:r>
              <a:rPr lang="en-US" dirty="0" smtClean="0">
                <a:solidFill>
                  <a:srgbClr val="FFC000"/>
                </a:solidFill>
                <a:effectLst/>
              </a:rPr>
              <a:t>(with new dq_rating.pl addition –</a:t>
            </a:r>
            <a:br>
              <a:rPr lang="en-US" dirty="0" smtClean="0">
                <a:solidFill>
                  <a:srgbClr val="FFC000"/>
                </a:solidFill>
                <a:effectLst/>
              </a:rPr>
            </a:br>
            <a:r>
              <a:rPr lang="en-US" dirty="0" smtClean="0">
                <a:solidFill>
                  <a:srgbClr val="FFC000"/>
                </a:solidFill>
                <a:effectLst/>
              </a:rPr>
              <a:t>adapsSA.pdf file)</a:t>
            </a:r>
            <a:endParaRPr lang="en-US" dirty="0">
              <a:solidFill>
                <a:srgbClr val="FFC000"/>
              </a:solidFill>
              <a:effectLst/>
            </a:endParaRPr>
          </a:p>
          <a:p>
            <a:pPr lvl="1"/>
            <a:r>
              <a:rPr lang="en-US" dirty="0">
                <a:solidFill>
                  <a:srgbClr val="FFC000"/>
                </a:solidFill>
                <a:effectLst/>
              </a:rPr>
              <a:t>ADAPS Primary report </a:t>
            </a:r>
            <a:r>
              <a:rPr lang="en-US" dirty="0" smtClean="0">
                <a:solidFill>
                  <a:srgbClr val="FFC000"/>
                </a:solidFill>
                <a:effectLst/>
              </a:rPr>
              <a:t/>
            </a:r>
            <a:br>
              <a:rPr lang="en-US" dirty="0" smtClean="0">
                <a:solidFill>
                  <a:srgbClr val="FFC000"/>
                </a:solidFill>
                <a:effectLst/>
              </a:rPr>
            </a:br>
            <a:r>
              <a:rPr lang="en-US" dirty="0" smtClean="0">
                <a:solidFill>
                  <a:srgbClr val="FFC000"/>
                </a:solidFill>
                <a:effectLst/>
              </a:rPr>
              <a:t>(</a:t>
            </a:r>
            <a:r>
              <a:rPr lang="en-US" dirty="0">
                <a:solidFill>
                  <a:srgbClr val="FFC000"/>
                </a:solidFill>
                <a:effectLst/>
              </a:rPr>
              <a:t>primary.pdf file)</a:t>
            </a:r>
          </a:p>
          <a:p>
            <a:pPr lvl="1"/>
            <a:r>
              <a:rPr lang="en-US" dirty="0">
                <a:solidFill>
                  <a:srgbClr val="FFC000"/>
                </a:solidFill>
                <a:effectLst/>
              </a:rPr>
              <a:t>ADAPS End of year summary </a:t>
            </a:r>
            <a:r>
              <a:rPr lang="en-US" dirty="0" smtClean="0">
                <a:solidFill>
                  <a:srgbClr val="FFC000"/>
                </a:solidFill>
                <a:effectLst/>
              </a:rPr>
              <a:t/>
            </a:r>
            <a:br>
              <a:rPr lang="en-US" dirty="0" smtClean="0">
                <a:solidFill>
                  <a:srgbClr val="FFC000"/>
                </a:solidFill>
                <a:effectLst/>
              </a:rPr>
            </a:br>
            <a:r>
              <a:rPr lang="en-US" dirty="0" smtClean="0">
                <a:solidFill>
                  <a:srgbClr val="FFC000"/>
                </a:solidFill>
                <a:effectLst/>
              </a:rPr>
              <a:t>(</a:t>
            </a:r>
            <a:r>
              <a:rPr lang="en-US" dirty="0">
                <a:solidFill>
                  <a:srgbClr val="FFC000"/>
                </a:solidFill>
                <a:effectLst/>
              </a:rPr>
              <a:t>eoysum.pdf file)</a:t>
            </a:r>
          </a:p>
          <a:p>
            <a:pPr lvl="1"/>
            <a:r>
              <a:rPr lang="en-US" dirty="0">
                <a:solidFill>
                  <a:srgbClr val="FFC000"/>
                </a:solidFill>
                <a:effectLst/>
              </a:rPr>
              <a:t>ADAPS UV inventory tables for </a:t>
            </a:r>
            <a:r>
              <a:rPr lang="en-US" dirty="0" smtClean="0">
                <a:solidFill>
                  <a:srgbClr val="FFC000"/>
                </a:solidFill>
                <a:effectLst/>
              </a:rPr>
              <a:t>edited</a:t>
            </a:r>
            <a:br>
              <a:rPr lang="en-US" dirty="0" smtClean="0">
                <a:solidFill>
                  <a:srgbClr val="FFC000"/>
                </a:solidFill>
                <a:effectLst/>
              </a:rPr>
            </a:br>
            <a:r>
              <a:rPr lang="en-US" dirty="0" smtClean="0">
                <a:solidFill>
                  <a:srgbClr val="FFC000"/>
                </a:solidFill>
                <a:effectLst/>
              </a:rPr>
              <a:t>and computed </a:t>
            </a:r>
            <a:r>
              <a:rPr lang="en-US" dirty="0">
                <a:solidFill>
                  <a:srgbClr val="FFC000"/>
                </a:solidFill>
                <a:effectLst/>
              </a:rPr>
              <a:t>data </a:t>
            </a:r>
            <a:br>
              <a:rPr lang="en-US" dirty="0">
                <a:solidFill>
                  <a:srgbClr val="FFC000"/>
                </a:solidFill>
                <a:effectLst/>
              </a:rPr>
            </a:br>
            <a:r>
              <a:rPr lang="en-US" dirty="0" smtClean="0">
                <a:solidFill>
                  <a:srgbClr val="FFC000"/>
                </a:solidFill>
                <a:effectLst/>
              </a:rPr>
              <a:t>(inventory.pdf </a:t>
            </a:r>
            <a:r>
              <a:rPr lang="en-US" dirty="0">
                <a:solidFill>
                  <a:srgbClr val="FFC000"/>
                </a:solidFill>
                <a:effectLst/>
              </a:rPr>
              <a:t>file –  </a:t>
            </a:r>
            <a:r>
              <a:rPr lang="en-US" dirty="0" smtClean="0">
                <a:solidFill>
                  <a:srgbClr val="FFC000"/>
                </a:solidFill>
                <a:effectLst/>
              </a:rPr>
              <a:t>2 </a:t>
            </a:r>
            <a:r>
              <a:rPr lang="en-US" dirty="0">
                <a:solidFill>
                  <a:srgbClr val="FFC000"/>
                </a:solidFill>
                <a:effectLst/>
              </a:rPr>
              <a:t>pages</a:t>
            </a:r>
            <a:r>
              <a:rPr lang="en-US" dirty="0" smtClean="0">
                <a:solidFill>
                  <a:srgbClr val="FFC000"/>
                </a:solidFill>
                <a:effectLst/>
              </a:rPr>
              <a:t>)</a:t>
            </a:r>
          </a:p>
          <a:p>
            <a:pPr lvl="1"/>
            <a:r>
              <a:rPr lang="en-US" dirty="0" smtClean="0">
                <a:solidFill>
                  <a:srgbClr val="FFC000"/>
                </a:solidFill>
                <a:effectLst/>
              </a:rPr>
              <a:t>QWDATA publication table </a:t>
            </a:r>
            <a:br>
              <a:rPr lang="en-US" dirty="0" smtClean="0">
                <a:solidFill>
                  <a:srgbClr val="FFC000"/>
                </a:solidFill>
                <a:effectLst/>
              </a:rPr>
            </a:br>
            <a:r>
              <a:rPr lang="en-US" dirty="0" smtClean="0">
                <a:solidFill>
                  <a:srgbClr val="FFC000"/>
                </a:solidFill>
                <a:effectLst/>
              </a:rPr>
              <a:t>(tableQWDATA.pdf file</a:t>
            </a:r>
            <a:endParaRPr lang="en-US" dirty="0">
              <a:solidFill>
                <a:srgbClr val="FFC000"/>
              </a:solidFill>
              <a:effectLst/>
            </a:endParaRPr>
          </a:p>
        </p:txBody>
      </p:sp>
      <p:sp>
        <p:nvSpPr>
          <p:cNvPr id="163844" name="Rectangle 15"/>
          <p:cNvSpPr>
            <a:spLocks noGrp="1" noChangeArrowheads="1"/>
          </p:cNvSpPr>
          <p:nvPr>
            <p:ph type="sldNum" sz="quarter" idx="11"/>
          </p:nvPr>
        </p:nvSpPr>
        <p:spPr>
          <a:noFill/>
          <a:ln>
            <a:miter lim="800000"/>
            <a:headEnd/>
            <a:tailEnd/>
          </a:ln>
        </p:spPr>
        <p:txBody>
          <a:bodyPr/>
          <a:lstStyle/>
          <a:p>
            <a:fld id="{26A04952-B35B-4118-983E-B3476F7C2DE5}" type="slidenum">
              <a:rPr lang="en-US" smtClean="0"/>
              <a:pPr/>
              <a:t>35</a:t>
            </a:fld>
            <a:endParaRPr lang="en-US" smtClean="0"/>
          </a:p>
        </p:txBody>
      </p:sp>
      <p:sp>
        <p:nvSpPr>
          <p:cNvPr id="191490" name="Rectangle 2"/>
          <p:cNvSpPr>
            <a:spLocks noGrp="1" noChangeArrowheads="1"/>
          </p:cNvSpPr>
          <p:nvPr>
            <p:ph type="ctrTitle" idx="4294967295"/>
          </p:nvPr>
        </p:nvSpPr>
        <p:spPr>
          <a:xfrm>
            <a:off x="0" y="457200"/>
            <a:ext cx="9144000" cy="914400"/>
          </a:xfrm>
        </p:spPr>
        <p:txBody>
          <a:bodyPr/>
          <a:lstStyle/>
          <a:p>
            <a:pPr eaLnBrk="1" hangingPunct="1">
              <a:defRPr/>
            </a:pPr>
            <a:r>
              <a:rPr lang="en-US" sz="4800" dirty="0" err="1" smtClean="0">
                <a:solidFill>
                  <a:srgbClr val="FFC000"/>
                </a:solidFill>
              </a:rPr>
              <a:t>Wqmreview</a:t>
            </a:r>
            <a:r>
              <a:rPr lang="en-US" sz="4800" dirty="0" smtClean="0">
                <a:solidFill>
                  <a:srgbClr val="FFC000"/>
                </a:solidFill>
              </a:rPr>
              <a:t> tables</a:t>
            </a:r>
          </a:p>
        </p:txBody>
      </p:sp>
      <p:sp>
        <p:nvSpPr>
          <p:cNvPr id="163846"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9" name="Picture 23" descr="Input - Process- Output&#10;Source: http://www.exhibitsalive.com/modules/_images/IPOBLK.JPG" title="Input - Process- Outpu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1524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bwMode="auto">
          <a:xfrm>
            <a:off x="4724400" y="762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pic>
        <p:nvPicPr>
          <p:cNvPr id="163860" name="Picture 20" descr="Screenshot: ADAPS Table" title="Screenshot: ADAPS T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209800"/>
            <a:ext cx="4415577"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1" name="Picture 21" descr="Screenshot: QWData Table" title="Screenshot: QWData Table"/>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6000"/>
                    </a14:imgEffect>
                  </a14:imgLayer>
                </a14:imgProps>
              </a:ext>
              <a:ext uri="{28A0092B-C50C-407E-A947-70E740481C1C}">
                <a14:useLocalDpi xmlns:a14="http://schemas.microsoft.com/office/drawing/2010/main" val="0"/>
              </a:ext>
            </a:extLst>
          </a:blip>
          <a:srcRect/>
          <a:stretch>
            <a:fillRect/>
          </a:stretch>
        </p:blipFill>
        <p:spPr bwMode="auto">
          <a:xfrm>
            <a:off x="5486400" y="5130117"/>
            <a:ext cx="2881313" cy="1727883"/>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5"/>
          <p:cNvSpPr>
            <a:spLocks noGrp="1" noChangeArrowheads="1"/>
          </p:cNvSpPr>
          <p:nvPr>
            <p:ph type="sldNum" sz="quarter" idx="12"/>
          </p:nvPr>
        </p:nvSpPr>
        <p:spPr>
          <a:noFill/>
          <a:ln>
            <a:miter lim="800000"/>
            <a:headEnd/>
            <a:tailEnd/>
          </a:ln>
        </p:spPr>
        <p:txBody>
          <a:bodyPr/>
          <a:lstStyle/>
          <a:p>
            <a:fld id="{CEC5F8DE-73D6-4C44-8BB3-787349ABDAC3}" type="slidenum">
              <a:rPr lang="en-US" smtClean="0"/>
              <a:pPr/>
              <a:t>36</a:t>
            </a:fld>
            <a:endParaRPr lang="en-US" smtClean="0"/>
          </a:p>
        </p:txBody>
      </p:sp>
      <p:sp>
        <p:nvSpPr>
          <p:cNvPr id="106498"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6" name="Picture 23" descr="Input - Process - Output&#10;Source: http://www.exhibitsalive.com/modules/_images/IPOBLK.JPG" title="Input - Process- Outpu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1524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bwMode="auto">
          <a:xfrm>
            <a:off x="4724400" y="762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
        <p:nvSpPr>
          <p:cNvPr id="8" name="Rectangle 2"/>
          <p:cNvSpPr>
            <a:spLocks noGrp="1" noChangeArrowheads="1"/>
          </p:cNvSpPr>
          <p:nvPr>
            <p:ph type="ctrTitle" idx="4294967295"/>
          </p:nvPr>
        </p:nvSpPr>
        <p:spPr>
          <a:xfrm>
            <a:off x="0" y="457200"/>
            <a:ext cx="9144000" cy="914400"/>
          </a:xfrm>
        </p:spPr>
        <p:txBody>
          <a:bodyPr/>
          <a:lstStyle/>
          <a:p>
            <a:pPr eaLnBrk="1" hangingPunct="1">
              <a:defRPr/>
            </a:pPr>
            <a:r>
              <a:rPr lang="en-US" sz="4800" dirty="0" err="1" smtClean="0">
                <a:solidFill>
                  <a:srgbClr val="FFC000"/>
                </a:solidFill>
              </a:rPr>
              <a:t>Wqmreview</a:t>
            </a:r>
            <a:r>
              <a:rPr lang="en-US" sz="4800" dirty="0" smtClean="0">
                <a:solidFill>
                  <a:srgbClr val="FFC000"/>
                </a:solidFill>
              </a:rPr>
              <a:t> tables</a:t>
            </a:r>
          </a:p>
        </p:txBody>
      </p:sp>
      <p:sp>
        <p:nvSpPr>
          <p:cNvPr id="10" name="Rectangle 3"/>
          <p:cNvSpPr txBox="1">
            <a:spLocks noChangeArrowheads="1"/>
          </p:cNvSpPr>
          <p:nvPr/>
        </p:nvSpPr>
        <p:spPr bwMode="auto">
          <a:xfrm>
            <a:off x="76200" y="1371600"/>
            <a:ext cx="9067800" cy="914400"/>
          </a:xfrm>
          <a:prstGeom prst="rect">
            <a:avLst/>
          </a:prstGeom>
          <a:noFill/>
          <a:ln>
            <a:noFill/>
          </a:ln>
          <a:effectLst/>
          <a:extLst/>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Clr>
                <a:schemeClr val="hlink"/>
              </a:buClr>
              <a:buSzPct val="7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lvl="2">
              <a:buClr>
                <a:srgbClr val="FFC000"/>
              </a:buClr>
            </a:pPr>
            <a:r>
              <a:rPr lang="en-US" dirty="0" smtClean="0">
                <a:solidFill>
                  <a:srgbClr val="FFC000"/>
                </a:solidFill>
                <a:effectLst/>
              </a:rPr>
              <a:t>Site Visit Reports - Continuous WQ-monitor Summary</a:t>
            </a:r>
          </a:p>
          <a:p>
            <a:pPr lvl="3">
              <a:buClr>
                <a:schemeClr val="accent1"/>
              </a:buClr>
            </a:pPr>
            <a:r>
              <a:rPr lang="en-US" dirty="0" smtClean="0">
                <a:solidFill>
                  <a:srgbClr val="FFC000"/>
                </a:solidFill>
                <a:effectLst/>
              </a:rPr>
              <a:t>General overview of all monitor activities</a:t>
            </a:r>
          </a:p>
          <a:p>
            <a:pPr marL="914400" lvl="2" indent="0">
              <a:buFont typeface="Wingdings" pitchFamily="2" charset="2"/>
              <a:buNone/>
            </a:pPr>
            <a:endParaRPr lang="en-US" dirty="0" smtClean="0">
              <a:solidFill>
                <a:srgbClr val="FFC000"/>
              </a:solidFill>
              <a:effectLst/>
            </a:endParaRPr>
          </a:p>
          <a:p>
            <a:pPr lvl="1"/>
            <a:endParaRPr lang="en-US" dirty="0" smtClean="0">
              <a:solidFill>
                <a:srgbClr val="FFC000"/>
              </a:solidFill>
              <a:effectLst/>
            </a:endParaRPr>
          </a:p>
        </p:txBody>
      </p:sp>
      <p:pic>
        <p:nvPicPr>
          <p:cNvPr id="177154" name="Picture 2" descr="Screenshot: Summary of Continuous Water-Quality Inspection Data table" title="Screenshot: Summary of Continuous Water-Quality Inspection Data t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362200"/>
            <a:ext cx="8763000" cy="4363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15"/>
          <p:cNvSpPr>
            <a:spLocks noGrp="1" noChangeArrowheads="1"/>
          </p:cNvSpPr>
          <p:nvPr>
            <p:ph type="sldNum" sz="quarter" idx="12"/>
          </p:nvPr>
        </p:nvSpPr>
        <p:spPr>
          <a:noFill/>
          <a:ln>
            <a:miter lim="800000"/>
            <a:headEnd/>
            <a:tailEnd/>
          </a:ln>
        </p:spPr>
        <p:txBody>
          <a:bodyPr/>
          <a:lstStyle/>
          <a:p>
            <a:fld id="{10F7B1C7-AF00-4D6A-B1C7-50D607942254}" type="slidenum">
              <a:rPr lang="en-US" smtClean="0"/>
              <a:pPr/>
              <a:t>37</a:t>
            </a:fld>
            <a:endParaRPr lang="en-US" smtClean="0"/>
          </a:p>
        </p:txBody>
      </p:sp>
      <p:sp>
        <p:nvSpPr>
          <p:cNvPr id="108546"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08547" name="Picture 1" descr="Screenshot: Summary of Continuous Specific Conductance Data table" title="Screenshot: Summary of Continuous Specific Conductance Data table"/>
          <p:cNvPicPr>
            <a:picLocks noChangeAspect="1" noChangeArrowheads="1"/>
          </p:cNvPicPr>
          <p:nvPr/>
        </p:nvPicPr>
        <p:blipFill>
          <a:blip r:embed="rId3"/>
          <a:srcRect/>
          <a:stretch>
            <a:fillRect/>
          </a:stretch>
        </p:blipFill>
        <p:spPr bwMode="auto">
          <a:xfrm>
            <a:off x="15875" y="2133600"/>
            <a:ext cx="9128125" cy="4024313"/>
          </a:xfrm>
          <a:prstGeom prst="rect">
            <a:avLst/>
          </a:prstGeom>
          <a:noFill/>
          <a:ln w="9525">
            <a:noFill/>
            <a:miter lim="800000"/>
            <a:headEnd/>
            <a:tailEnd/>
          </a:ln>
        </p:spPr>
      </p:pic>
      <p:sp>
        <p:nvSpPr>
          <p:cNvPr id="5" name="Oval 4"/>
          <p:cNvSpPr/>
          <p:nvPr/>
        </p:nvSpPr>
        <p:spPr bwMode="auto">
          <a:xfrm>
            <a:off x="1752600" y="3962400"/>
            <a:ext cx="1066800" cy="533400"/>
          </a:xfrm>
          <a:prstGeom prst="ellipse">
            <a:avLst/>
          </a:prstGeom>
          <a:noFill/>
          <a:ln w="50800" cap="flat" cmpd="sng" algn="ctr">
            <a:solidFill>
              <a:schemeClr val="accent1">
                <a:lumMod val="75000"/>
              </a:schemeClr>
            </a:solidFill>
            <a:prstDash val="solid"/>
            <a:round/>
            <a:headEnd type="none" w="med" len="med"/>
            <a:tailEnd type="none" w="med" len="med"/>
          </a:ln>
          <a:effectLst/>
          <a:extLst/>
        </p:spPr>
        <p:txBody>
          <a:bodyPr wrap="none"/>
          <a:lstStyle/>
          <a:p>
            <a:pPr eaLnBrk="0" hangingPunct="0">
              <a:defRPr/>
            </a:pPr>
            <a:endParaRPr lang="en-US"/>
          </a:p>
        </p:txBody>
      </p:sp>
      <p:sp>
        <p:nvSpPr>
          <p:cNvPr id="26" name="Curved Down Arrow 25"/>
          <p:cNvSpPr/>
          <p:nvPr/>
        </p:nvSpPr>
        <p:spPr bwMode="auto">
          <a:xfrm>
            <a:off x="2514600" y="2895600"/>
            <a:ext cx="4618038" cy="1073150"/>
          </a:xfrm>
          <a:prstGeom prst="curvedDownArrow">
            <a:avLst>
              <a:gd name="adj1" fmla="val 3169"/>
              <a:gd name="adj2" fmla="val 13136"/>
              <a:gd name="adj3" fmla="val 11197"/>
            </a:avLst>
          </a:prstGeom>
          <a:solidFill>
            <a:schemeClr val="accent1">
              <a:lumMod val="75000"/>
            </a:schemeClr>
          </a:solidFill>
          <a:ln w="25400" cap="flat" cmpd="sng" algn="ctr">
            <a:solidFill>
              <a:schemeClr val="accent1">
                <a:lumMod val="75000"/>
              </a:schemeClr>
            </a:solidFill>
            <a:prstDash val="solid"/>
            <a:round/>
            <a:headEnd type="none" w="med" len="med"/>
            <a:tailEnd type="none" w="med" len="med"/>
          </a:ln>
          <a:effectLst/>
          <a:extLst/>
        </p:spPr>
        <p:txBody>
          <a:bodyPr wrap="none"/>
          <a:lstStyle/>
          <a:p>
            <a:pPr eaLnBrk="0" hangingPunct="0">
              <a:defRPr/>
            </a:pPr>
            <a:endParaRPr lang="en-US"/>
          </a:p>
        </p:txBody>
      </p:sp>
      <p:sp>
        <p:nvSpPr>
          <p:cNvPr id="29" name="Rectangular Callout 28"/>
          <p:cNvSpPr/>
          <p:nvPr/>
        </p:nvSpPr>
        <p:spPr bwMode="auto">
          <a:xfrm>
            <a:off x="3048000" y="1676400"/>
            <a:ext cx="2590800" cy="685800"/>
          </a:xfrm>
          <a:prstGeom prst="wedgeRectCallout">
            <a:avLst>
              <a:gd name="adj1" fmla="val 9207"/>
              <a:gd name="adj2" fmla="val 124866"/>
            </a:avLst>
          </a:prstGeom>
          <a:solidFill>
            <a:schemeClr val="tx1"/>
          </a:solidFill>
          <a:ln w="25400" cap="flat" cmpd="sng" algn="ctr">
            <a:solidFill>
              <a:schemeClr val="accent1">
                <a:lumMod val="75000"/>
              </a:schemeClr>
            </a:solidFill>
            <a:prstDash val="solid"/>
            <a:round/>
            <a:headEnd type="none" w="med" len="med"/>
            <a:tailEnd type="none" w="med" len="med"/>
          </a:ln>
          <a:effectLst/>
          <a:extLst/>
        </p:spPr>
        <p:txBody>
          <a:bodyPr/>
          <a:lstStyle/>
          <a:p>
            <a:pPr eaLnBrk="0" hangingPunct="0">
              <a:defRPr/>
            </a:pPr>
            <a:r>
              <a:rPr lang="en-US" sz="1200" dirty="0">
                <a:solidFill>
                  <a:schemeClr val="bg2"/>
                </a:solidFill>
              </a:rPr>
              <a:t>Can compare  before/after clean readings to applied fouling corrections </a:t>
            </a:r>
          </a:p>
        </p:txBody>
      </p:sp>
      <p:sp>
        <p:nvSpPr>
          <p:cNvPr id="108552" name="Oval 29"/>
          <p:cNvSpPr>
            <a:spLocks noChangeArrowheads="1"/>
          </p:cNvSpPr>
          <p:nvPr/>
        </p:nvSpPr>
        <p:spPr bwMode="auto">
          <a:xfrm>
            <a:off x="3505200" y="3962400"/>
            <a:ext cx="1066800" cy="609600"/>
          </a:xfrm>
          <a:prstGeom prst="ellipse">
            <a:avLst/>
          </a:prstGeom>
          <a:noFill/>
          <a:ln w="50800" algn="ctr">
            <a:solidFill>
              <a:srgbClr val="FF0000"/>
            </a:solidFill>
            <a:round/>
            <a:headEnd/>
            <a:tailEnd/>
          </a:ln>
        </p:spPr>
        <p:txBody>
          <a:bodyPr wrap="none"/>
          <a:lstStyle/>
          <a:p>
            <a:pPr eaLnBrk="0" hangingPunct="0"/>
            <a:endParaRPr lang="en-US"/>
          </a:p>
        </p:txBody>
      </p:sp>
      <p:sp>
        <p:nvSpPr>
          <p:cNvPr id="108553" name="Curved Right Arrow 32"/>
          <p:cNvSpPr>
            <a:spLocks noChangeArrowheads="1"/>
          </p:cNvSpPr>
          <p:nvPr/>
        </p:nvSpPr>
        <p:spPr bwMode="auto">
          <a:xfrm rot="-5640205">
            <a:off x="5236369" y="3409156"/>
            <a:ext cx="628650" cy="2681288"/>
          </a:xfrm>
          <a:prstGeom prst="curvedRightArrow">
            <a:avLst>
              <a:gd name="adj1" fmla="val 6279"/>
              <a:gd name="adj2" fmla="val 20378"/>
              <a:gd name="adj3" fmla="val 18528"/>
            </a:avLst>
          </a:prstGeom>
          <a:solidFill>
            <a:srgbClr val="FF0000"/>
          </a:solidFill>
          <a:ln w="25400" algn="ctr">
            <a:solidFill>
              <a:srgbClr val="FF0000"/>
            </a:solidFill>
            <a:round/>
            <a:headEnd/>
            <a:tailEnd/>
          </a:ln>
        </p:spPr>
        <p:txBody>
          <a:bodyPr wrap="none"/>
          <a:lstStyle/>
          <a:p>
            <a:pPr eaLnBrk="0" hangingPunct="0"/>
            <a:endParaRPr lang="en-US"/>
          </a:p>
        </p:txBody>
      </p:sp>
      <p:sp>
        <p:nvSpPr>
          <p:cNvPr id="108554" name="Rectangular Callout 34"/>
          <p:cNvSpPr>
            <a:spLocks noChangeArrowheads="1"/>
          </p:cNvSpPr>
          <p:nvPr/>
        </p:nvSpPr>
        <p:spPr bwMode="auto">
          <a:xfrm>
            <a:off x="3962400" y="6019800"/>
            <a:ext cx="1828800" cy="685800"/>
          </a:xfrm>
          <a:prstGeom prst="wedgeRectCallout">
            <a:avLst>
              <a:gd name="adj1" fmla="val 23921"/>
              <a:gd name="adj2" fmla="val -184875"/>
            </a:avLst>
          </a:prstGeom>
          <a:solidFill>
            <a:schemeClr val="tx1"/>
          </a:solidFill>
          <a:ln w="25400" algn="ctr">
            <a:solidFill>
              <a:srgbClr val="FF0000"/>
            </a:solidFill>
            <a:round/>
            <a:headEnd/>
            <a:tailEnd/>
          </a:ln>
        </p:spPr>
        <p:txBody>
          <a:bodyPr/>
          <a:lstStyle/>
          <a:p>
            <a:pPr eaLnBrk="0" hangingPunct="0"/>
            <a:r>
              <a:rPr lang="en-US" sz="1200">
                <a:solidFill>
                  <a:schemeClr val="bg2"/>
                </a:solidFill>
              </a:rPr>
              <a:t>can compare calibration check readings to applied drift corrections</a:t>
            </a:r>
          </a:p>
        </p:txBody>
      </p:sp>
      <p:pic>
        <p:nvPicPr>
          <p:cNvPr id="12" name="Picture 23" descr="Input - Process - Output&#10;Source: http://www.exhibitsalive.com/modules/_images/IPOBLK.JPG" title="Input - Process - Outpu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1524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p:nvPr/>
        </p:nvSpPr>
        <p:spPr bwMode="auto">
          <a:xfrm>
            <a:off x="4724400" y="762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
        <p:nvSpPr>
          <p:cNvPr id="14" name="Rectangle 3"/>
          <p:cNvSpPr txBox="1">
            <a:spLocks noChangeArrowheads="1"/>
          </p:cNvSpPr>
          <p:nvPr/>
        </p:nvSpPr>
        <p:spPr bwMode="auto">
          <a:xfrm>
            <a:off x="152400" y="685800"/>
            <a:ext cx="8763000" cy="1143000"/>
          </a:xfrm>
          <a:prstGeom prst="rect">
            <a:avLst/>
          </a:prstGeom>
          <a:noFill/>
          <a:ln>
            <a:noFill/>
          </a:ln>
          <a:effectLst/>
          <a:extLst/>
        </p:spPr>
        <p:txBody>
          <a:bodyPr vert="horz" wrap="square" lIns="91440" tIns="45720" rIns="91440" bIns="45720" numCol="1" anchor="t" anchorCtr="0" compatLnSpc="1">
            <a:prstTxWarp prst="textNoShape">
              <a:avLst/>
            </a:prstTxWarp>
            <a:normAutofit fontScale="92500" lnSpcReduction="10000"/>
          </a:bodyPr>
          <a:lstStyle>
            <a:lvl1pPr marL="0" indent="0" algn="ctr" rtl="0" eaLnBrk="0" fontAlgn="base" hangingPunct="0">
              <a:spcBef>
                <a:spcPct val="20000"/>
              </a:spcBef>
              <a:spcAft>
                <a:spcPct val="0"/>
              </a:spcAft>
              <a:buClr>
                <a:schemeClr val="hlink"/>
              </a:buClr>
              <a:buSzPct val="7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l"/>
            <a:endParaRPr lang="en-US" sz="3600" dirty="0" smtClean="0">
              <a:solidFill>
                <a:srgbClr val="FFC000"/>
              </a:solidFill>
              <a:effectLst/>
            </a:endParaRPr>
          </a:p>
          <a:p>
            <a:pPr marL="571500" indent="-571500" algn="l">
              <a:buSzPct val="100000"/>
              <a:buFont typeface="Wingdings" pitchFamily="2" charset="2"/>
              <a:buChar char="§"/>
            </a:pPr>
            <a:r>
              <a:rPr lang="en-US" sz="3600" dirty="0" smtClean="0">
                <a:solidFill>
                  <a:srgbClr val="FFC000"/>
                </a:solidFill>
                <a:effectLst/>
              </a:rPr>
              <a:t>Site Visit Sensor summary table</a:t>
            </a:r>
          </a:p>
          <a:p>
            <a:pPr algn="l"/>
            <a:endParaRPr lang="en-US" dirty="0" smtClean="0">
              <a:solidFill>
                <a:srgbClr val="FFC000"/>
              </a:solidFill>
              <a:effectLst/>
            </a:endParaRPr>
          </a:p>
          <a:p>
            <a:pPr lvl="1"/>
            <a:endParaRPr lang="en-US" dirty="0" smtClean="0">
              <a:solidFill>
                <a:srgbClr val="FFC000"/>
              </a:solidFill>
              <a:effectLst/>
            </a:endParaRPr>
          </a:p>
          <a:p>
            <a:pPr lvl="1"/>
            <a:endParaRPr lang="en-US" dirty="0" smtClean="0">
              <a:solidFill>
                <a:srgbClr val="FFC000"/>
              </a:solidFill>
              <a:effectLst/>
            </a:endParaRPr>
          </a:p>
          <a:p>
            <a:pPr lvl="1">
              <a:buFont typeface="Wingdings" pitchFamily="2" charset="2"/>
              <a:buNone/>
            </a:pPr>
            <a:endParaRPr lang="en-US" dirty="0" smtClean="0">
              <a:solidFill>
                <a:srgbClr val="FFC000"/>
              </a:solidFill>
              <a:effectLst/>
            </a:endParaRPr>
          </a:p>
        </p:txBody>
      </p:sp>
      <p:sp>
        <p:nvSpPr>
          <p:cNvPr id="15" name="Rectangle 2"/>
          <p:cNvSpPr>
            <a:spLocks noGrp="1" noChangeArrowheads="1"/>
          </p:cNvSpPr>
          <p:nvPr>
            <p:ph type="ctrTitle" idx="4294967295"/>
          </p:nvPr>
        </p:nvSpPr>
        <p:spPr>
          <a:xfrm>
            <a:off x="0" y="457200"/>
            <a:ext cx="9144000" cy="914400"/>
          </a:xfrm>
        </p:spPr>
        <p:txBody>
          <a:bodyPr/>
          <a:lstStyle/>
          <a:p>
            <a:pPr eaLnBrk="1" hangingPunct="1">
              <a:defRPr/>
            </a:pPr>
            <a:r>
              <a:rPr lang="en-US" sz="4800" dirty="0" err="1" smtClean="0">
                <a:solidFill>
                  <a:srgbClr val="FFC000"/>
                </a:solidFill>
              </a:rPr>
              <a:t>Wqmreview</a:t>
            </a:r>
            <a:r>
              <a:rPr lang="en-US" sz="4800" dirty="0" smtClean="0">
                <a:solidFill>
                  <a:srgbClr val="FFC000"/>
                </a:solidFill>
              </a:rPr>
              <a:t> tables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15"/>
          <p:cNvSpPr>
            <a:spLocks noGrp="1" noChangeArrowheads="1"/>
          </p:cNvSpPr>
          <p:nvPr>
            <p:ph type="sldNum" sz="quarter" idx="12"/>
          </p:nvPr>
        </p:nvSpPr>
        <p:spPr>
          <a:noFill/>
          <a:ln>
            <a:miter lim="800000"/>
            <a:headEnd/>
            <a:tailEnd/>
          </a:ln>
        </p:spPr>
        <p:txBody>
          <a:bodyPr/>
          <a:lstStyle/>
          <a:p>
            <a:fld id="{10F7B1C7-AF00-4D6A-B1C7-50D607942254}" type="slidenum">
              <a:rPr lang="en-US" smtClean="0"/>
              <a:pPr/>
              <a:t>38</a:t>
            </a:fld>
            <a:endParaRPr lang="en-US" smtClean="0"/>
          </a:p>
        </p:txBody>
      </p:sp>
      <p:sp>
        <p:nvSpPr>
          <p:cNvPr id="108546"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2" name="Picture 23" descr="Input - Process - Output&#10;Source: http://www.exhibitsalive.com/modules/_images/IPOBLK.JPG" title="Input - Process - Outpu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1524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p:nvPr/>
        </p:nvSpPr>
        <p:spPr bwMode="auto">
          <a:xfrm>
            <a:off x="4724400" y="762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
        <p:nvSpPr>
          <p:cNvPr id="14" name="Rectangle 3"/>
          <p:cNvSpPr txBox="1">
            <a:spLocks noChangeArrowheads="1"/>
          </p:cNvSpPr>
          <p:nvPr/>
        </p:nvSpPr>
        <p:spPr bwMode="auto">
          <a:xfrm>
            <a:off x="152400" y="838200"/>
            <a:ext cx="8763000" cy="1295400"/>
          </a:xfrm>
          <a:prstGeom prst="rect">
            <a:avLst/>
          </a:prstGeom>
          <a:noFill/>
          <a:ln>
            <a:noFill/>
          </a:ln>
          <a:effectLst/>
          <a:extLst/>
        </p:spPr>
        <p:txBody>
          <a:bodyPr vert="horz" wrap="square" lIns="91440" tIns="45720" rIns="91440" bIns="45720" numCol="1" anchor="t" anchorCtr="0" compatLnSpc="1">
            <a:prstTxWarp prst="textNoShape">
              <a:avLst/>
            </a:prstTxWarp>
            <a:normAutofit fontScale="70000" lnSpcReduction="20000"/>
          </a:bodyPr>
          <a:lstStyle>
            <a:lvl1pPr marL="0" indent="0" algn="ctr" rtl="0" eaLnBrk="0" fontAlgn="base" hangingPunct="0">
              <a:spcBef>
                <a:spcPct val="20000"/>
              </a:spcBef>
              <a:spcAft>
                <a:spcPct val="0"/>
              </a:spcAft>
              <a:buClr>
                <a:schemeClr val="hlink"/>
              </a:buClr>
              <a:buSzPct val="7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l"/>
            <a:endParaRPr lang="en-US" sz="3600" dirty="0" smtClean="0">
              <a:solidFill>
                <a:srgbClr val="FFC000"/>
              </a:solidFill>
              <a:effectLst/>
            </a:endParaRPr>
          </a:p>
          <a:p>
            <a:pPr marL="571500" indent="-571500" algn="l">
              <a:buSzPct val="100000"/>
              <a:buFont typeface="Wingdings" pitchFamily="2" charset="2"/>
              <a:buChar char="§"/>
            </a:pPr>
            <a:r>
              <a:rPr lang="en-US" sz="3600" dirty="0" smtClean="0">
                <a:solidFill>
                  <a:srgbClr val="FFC000"/>
                </a:solidFill>
                <a:effectLst/>
              </a:rPr>
              <a:t>Data Quality Rating Table Appended to ADAPS Station Analysis</a:t>
            </a:r>
          </a:p>
          <a:p>
            <a:pPr marL="1314450" lvl="1" indent="-571500">
              <a:buSzPct val="100000"/>
              <a:buFont typeface="Wingdings" pitchFamily="2" charset="2"/>
              <a:buChar char="§"/>
            </a:pPr>
            <a:r>
              <a:rPr lang="en-US" dirty="0" smtClean="0">
                <a:solidFill>
                  <a:srgbClr val="FFC000"/>
                </a:solidFill>
                <a:effectLst/>
              </a:rPr>
              <a:t>Default settings only….</a:t>
            </a:r>
          </a:p>
        </p:txBody>
      </p:sp>
      <p:sp>
        <p:nvSpPr>
          <p:cNvPr id="15" name="Rectangle 2"/>
          <p:cNvSpPr>
            <a:spLocks noGrp="1" noChangeArrowheads="1"/>
          </p:cNvSpPr>
          <p:nvPr>
            <p:ph type="ctrTitle" idx="4294967295"/>
          </p:nvPr>
        </p:nvSpPr>
        <p:spPr>
          <a:xfrm>
            <a:off x="0" y="457200"/>
            <a:ext cx="9144000" cy="914400"/>
          </a:xfrm>
        </p:spPr>
        <p:txBody>
          <a:bodyPr/>
          <a:lstStyle/>
          <a:p>
            <a:pPr eaLnBrk="1" hangingPunct="1">
              <a:defRPr/>
            </a:pPr>
            <a:r>
              <a:rPr lang="en-US" sz="4800" dirty="0" err="1" smtClean="0">
                <a:solidFill>
                  <a:srgbClr val="FFC000"/>
                </a:solidFill>
              </a:rPr>
              <a:t>Wqmreview</a:t>
            </a:r>
            <a:r>
              <a:rPr lang="en-US" sz="4800" dirty="0" smtClean="0">
                <a:solidFill>
                  <a:srgbClr val="FFC000"/>
                </a:solidFill>
              </a:rPr>
              <a:t> tables</a:t>
            </a:r>
          </a:p>
        </p:txBody>
      </p:sp>
      <p:pic>
        <p:nvPicPr>
          <p:cNvPr id="183299" name="Picture 3" descr="Screenshot: Data Quality Rating Summary" title="Screenshot: Data Quality Rating Summ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905000"/>
            <a:ext cx="7972424" cy="4570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087794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5" descr="Screenshot: Windows directory file listing" title="Screenshot: Windows directory file lis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828800"/>
            <a:ext cx="8717109"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80" name="Rectangle 15"/>
          <p:cNvSpPr>
            <a:spLocks noGrp="1" noChangeArrowheads="1"/>
          </p:cNvSpPr>
          <p:nvPr>
            <p:ph type="sldNum" sz="quarter" idx="12"/>
          </p:nvPr>
        </p:nvSpPr>
        <p:spPr>
          <a:noFill/>
          <a:ln>
            <a:miter lim="800000"/>
            <a:headEnd/>
            <a:tailEnd/>
          </a:ln>
        </p:spPr>
        <p:txBody>
          <a:bodyPr/>
          <a:lstStyle/>
          <a:p>
            <a:fld id="{6AEC21A2-E574-4DC7-BA9D-EB78346F57E6}" type="slidenum">
              <a:rPr lang="en-US" smtClean="0"/>
              <a:pPr/>
              <a:t>39</a:t>
            </a:fld>
            <a:endParaRPr lang="en-US" smtClean="0"/>
          </a:p>
        </p:txBody>
      </p:sp>
      <p:sp>
        <p:nvSpPr>
          <p:cNvPr id="191490" name="Rectangle 2"/>
          <p:cNvSpPr>
            <a:spLocks noGrp="1" noChangeArrowheads="1"/>
          </p:cNvSpPr>
          <p:nvPr>
            <p:ph type="ctrTitle"/>
          </p:nvPr>
        </p:nvSpPr>
        <p:spPr>
          <a:xfrm>
            <a:off x="685800" y="609600"/>
            <a:ext cx="7772400" cy="914400"/>
          </a:xfrm>
        </p:spPr>
        <p:txBody>
          <a:bodyPr/>
          <a:lstStyle/>
          <a:p>
            <a:pPr eaLnBrk="1" hangingPunct="1">
              <a:defRPr/>
            </a:pPr>
            <a:r>
              <a:rPr lang="en-US" sz="4800" dirty="0" err="1" smtClean="0">
                <a:solidFill>
                  <a:srgbClr val="FFC000"/>
                </a:solidFill>
              </a:rPr>
              <a:t>Wqmreview</a:t>
            </a:r>
            <a:r>
              <a:rPr lang="en-US" sz="4800" dirty="0" smtClean="0">
                <a:solidFill>
                  <a:srgbClr val="FFC000"/>
                </a:solidFill>
              </a:rPr>
              <a:t> tables</a:t>
            </a:r>
          </a:p>
        </p:txBody>
      </p:sp>
      <p:sp>
        <p:nvSpPr>
          <p:cNvPr id="43082"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sp>
        <p:nvSpPr>
          <p:cNvPr id="43084" name="Oval 6"/>
          <p:cNvSpPr>
            <a:spLocks noChangeArrowheads="1"/>
          </p:cNvSpPr>
          <p:nvPr/>
        </p:nvSpPr>
        <p:spPr bwMode="auto">
          <a:xfrm>
            <a:off x="3657600" y="2057400"/>
            <a:ext cx="3048000" cy="1219200"/>
          </a:xfrm>
          <a:prstGeom prst="ellipse">
            <a:avLst/>
          </a:prstGeom>
          <a:noFill/>
          <a:ln w="25400" algn="ctr">
            <a:solidFill>
              <a:srgbClr val="FF0000"/>
            </a:solidFill>
            <a:round/>
            <a:headEnd/>
            <a:tailEnd/>
          </a:ln>
        </p:spPr>
        <p:txBody>
          <a:bodyPr wrap="none"/>
          <a:lstStyle/>
          <a:p>
            <a:pPr eaLnBrk="0" hangingPunct="0"/>
            <a:endParaRPr lang="en-US"/>
          </a:p>
        </p:txBody>
      </p:sp>
      <p:pic>
        <p:nvPicPr>
          <p:cNvPr id="8" name="Picture 23" descr="Input - Process - Output&#10;Source: http://www.exhibitsalive.com/modules/_images/IPOBLK.JPG" title="Input - Process - Outpu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1524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bwMode="auto">
          <a:xfrm>
            <a:off x="4724400" y="762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4146096" y="6519446"/>
            <a:ext cx="4114800" cy="338554"/>
          </a:xfrm>
          <a:prstGeom prst="rect">
            <a:avLst/>
          </a:prstGeom>
          <a:noFill/>
          <a:ln>
            <a:solidFill>
              <a:schemeClr val="bg2"/>
            </a:solidFill>
          </a:ln>
        </p:spPr>
        <p:txBody>
          <a:bodyPr wrap="square" rtlCol="0">
            <a:spAutoFit/>
          </a:bodyPr>
          <a:lstStyle/>
          <a:p>
            <a:r>
              <a:rPr lang="en-US" sz="1600" dirty="0">
                <a:hlinkClick r:id="rId6"/>
              </a:rPr>
              <a:t>http://water.usgs.gov/usgs/owq/wqmreview/</a:t>
            </a:r>
            <a:endParaRPr lang="en-US" sz="1600" dirty="0">
              <a:solidFill>
                <a:schemeClr val="bg2"/>
              </a:solidFill>
            </a:endParaRPr>
          </a:p>
        </p:txBody>
      </p:sp>
      <p:graphicFrame>
        <p:nvGraphicFramePr>
          <p:cNvPr id="3" name="Object 2" descr="USGS"/>
          <p:cNvGraphicFramePr>
            <a:graphicFrameLocks noGrp="1"/>
          </p:cNvGraphicFramePr>
          <p:nvPr>
            <p:extLst>
              <p:ext uri="{D42A27DB-BD31-4B8C-83A1-F6EECF244321}">
                <p14:modId xmlns:p14="http://schemas.microsoft.com/office/powerpoint/2010/main" val="3312415984"/>
              </p:ext>
            </p:extLst>
          </p:nvPr>
        </p:nvGraphicFramePr>
        <p:xfrm>
          <a:off x="0" y="6248400"/>
          <a:ext cx="1565275" cy="609600"/>
        </p:xfrm>
        <a:graphic>
          <a:graphicData uri="http://schemas.openxmlformats.org/presentationml/2006/ole">
            <mc:AlternateContent xmlns:mc="http://schemas.openxmlformats.org/markup-compatibility/2006">
              <mc:Choice xmlns:v="urn:schemas-microsoft-com:vml" Requires="v">
                <p:oleObj spid="_x0000_s43143" name="CorelDRAW" r:id="rId7" imgW="1315070" imgH="511747" progId="">
                  <p:embed/>
                </p:oleObj>
              </mc:Choice>
              <mc:Fallback>
                <p:oleObj name="CorelDRAW" r:id="rId7" imgW="1315070" imgH="511747" progId="">
                  <p:embed/>
                  <p:pic>
                    <p:nvPicPr>
                      <p:cNvPr id="0" name="Object 2" descr="USGS"/>
                      <p:cNvPicPr>
                        <a:picLocks noGrp="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248400"/>
                        <a:ext cx="15652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4</a:t>
            </a:fld>
            <a:endParaRPr lang="en-US"/>
          </a:p>
        </p:txBody>
      </p:sp>
      <p:sp>
        <p:nvSpPr>
          <p:cNvPr id="9218" name="Rectangle 2"/>
          <p:cNvSpPr>
            <a:spLocks noGrp="1" noRot="1" noChangeArrowheads="1"/>
          </p:cNvSpPr>
          <p:nvPr>
            <p:ph type="title"/>
          </p:nvPr>
        </p:nvSpPr>
        <p:spPr>
          <a:xfrm>
            <a:off x="457200" y="152400"/>
            <a:ext cx="8229600" cy="838200"/>
          </a:xfrm>
        </p:spPr>
        <p:txBody>
          <a:bodyPr/>
          <a:lstStyle/>
          <a:p>
            <a:r>
              <a:rPr lang="en-US" dirty="0" smtClean="0">
                <a:solidFill>
                  <a:srgbClr val="FFC000"/>
                </a:solidFill>
              </a:rPr>
              <a:t>What is </a:t>
            </a:r>
            <a:r>
              <a:rPr lang="en-US" dirty="0" err="1" smtClean="0">
                <a:solidFill>
                  <a:srgbClr val="FFC000"/>
                </a:solidFill>
              </a:rPr>
              <a:t>Auto_Review</a:t>
            </a:r>
            <a:r>
              <a:rPr lang="en-US" dirty="0" smtClean="0">
                <a:solidFill>
                  <a:srgbClr val="FFC000"/>
                </a:solidFill>
              </a:rPr>
              <a:t>?</a:t>
            </a:r>
            <a:endParaRPr lang="en-US" dirty="0">
              <a:solidFill>
                <a:srgbClr val="FFC000"/>
              </a:solidFill>
            </a:endParaRPr>
          </a:p>
        </p:txBody>
      </p:sp>
      <p:sp>
        <p:nvSpPr>
          <p:cNvPr id="9219" name="Rectangle 3"/>
          <p:cNvSpPr>
            <a:spLocks noGrp="1" noChangeArrowheads="1"/>
          </p:cNvSpPr>
          <p:nvPr>
            <p:ph type="body" sz="half" idx="1"/>
          </p:nvPr>
        </p:nvSpPr>
        <p:spPr>
          <a:xfrm>
            <a:off x="76200" y="1066800"/>
            <a:ext cx="8991600" cy="1828800"/>
          </a:xfrm>
        </p:spPr>
        <p:txBody>
          <a:bodyPr>
            <a:normAutofit/>
          </a:bodyPr>
          <a:lstStyle/>
          <a:p>
            <a:r>
              <a:rPr lang="en-US" sz="3700" dirty="0" smtClean="0">
                <a:solidFill>
                  <a:srgbClr val="FFC000"/>
                </a:solidFill>
                <a:effectLst/>
              </a:rPr>
              <a:t>Tkg2 generated graphical plots combining data from ADAPS, SITEVISIT, GWSI, and QWDATA.</a:t>
            </a:r>
          </a:p>
          <a:p>
            <a:endParaRPr lang="en-US" dirty="0" smtClean="0">
              <a:solidFill>
                <a:srgbClr val="FFC000"/>
              </a:solidFill>
              <a:effectLst/>
            </a:endParaRPr>
          </a:p>
          <a:p>
            <a:pPr marL="457200" lvl="1" indent="0">
              <a:buNone/>
            </a:pPr>
            <a:endParaRPr lang="en-US" dirty="0" smtClean="0">
              <a:solidFill>
                <a:srgbClr val="FFC000"/>
              </a:solidFill>
              <a:effectLst/>
            </a:endParaRPr>
          </a:p>
          <a:p>
            <a:pPr marL="457200" lvl="1" indent="0">
              <a:buNone/>
            </a:pPr>
            <a:endParaRPr lang="en-US" dirty="0" smtClean="0">
              <a:solidFill>
                <a:srgbClr val="FFC000"/>
              </a:solidFill>
              <a:effectLst/>
            </a:endParaRPr>
          </a:p>
          <a:p>
            <a:endParaRPr lang="en-US" sz="3600" dirty="0" smtClean="0">
              <a:solidFill>
                <a:srgbClr val="FFC000"/>
              </a:solidFill>
              <a:effectLst/>
            </a:endParaRPr>
          </a:p>
          <a:p>
            <a:endParaRPr lang="en-US" dirty="0" smtClean="0">
              <a:solidFill>
                <a:srgbClr val="FFC000"/>
              </a:solidFill>
              <a:effectLst/>
            </a:endParaRPr>
          </a:p>
          <a:p>
            <a:pPr lvl="1"/>
            <a:endParaRPr lang="en-US" dirty="0" smtClean="0">
              <a:solidFill>
                <a:srgbClr val="FFC000"/>
              </a:solidFill>
              <a:effectLst/>
            </a:endParaRPr>
          </a:p>
          <a:p>
            <a:pPr lvl="1"/>
            <a:endParaRPr lang="en-US" dirty="0" smtClean="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pic>
        <p:nvPicPr>
          <p:cNvPr id="165893" name="Picture 5" descr="Screenshot: graph" title="Screenshot: grap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65" y="2819400"/>
            <a:ext cx="356420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895" name="Picture 7" descr="Screenshot: graph" title="Screenshot: grap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2819400"/>
            <a:ext cx="4948916" cy="313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896" name="Picture 8" descr="Screenshot: graph" title="Screenshot: grap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8400" y="3834046"/>
            <a:ext cx="4010026" cy="302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8" descr="Image: Question Mark Source: http://joyerickson.files.wordpress.com/2011/03/question-mark.jpg" title="Image: Question Mar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762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descr="Image: Question Mark Source: http://joyerickson.files.wordpress.com/2011/03/question-mark.jpg" title="Image: Question Mar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5466" y="2286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51756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53" name="Slide Number Placeholder 5"/>
          <p:cNvSpPr>
            <a:spLocks noGrp="1"/>
          </p:cNvSpPr>
          <p:nvPr>
            <p:ph type="sldNum" sz="quarter" idx="11"/>
          </p:nvPr>
        </p:nvSpPr>
        <p:spPr>
          <a:noFill/>
          <a:ln>
            <a:miter lim="800000"/>
            <a:headEnd/>
            <a:tailEnd/>
          </a:ln>
        </p:spPr>
        <p:txBody>
          <a:bodyPr/>
          <a:lstStyle/>
          <a:p>
            <a:fld id="{4328B45D-5300-4FFB-99E5-542EC8B06D68}" type="slidenum">
              <a:rPr lang="en-US" smtClean="0"/>
              <a:pPr/>
              <a:t>40</a:t>
            </a:fld>
            <a:endParaRPr lang="en-US" smtClean="0"/>
          </a:p>
        </p:txBody>
      </p:sp>
      <p:sp>
        <p:nvSpPr>
          <p:cNvPr id="9218" name="Rectangle 2"/>
          <p:cNvSpPr>
            <a:spLocks noGrp="1" noRot="1" noChangeArrowheads="1"/>
          </p:cNvSpPr>
          <p:nvPr>
            <p:ph type="title"/>
          </p:nvPr>
        </p:nvSpPr>
        <p:spPr>
          <a:xfrm>
            <a:off x="457200" y="381000"/>
            <a:ext cx="8229600" cy="1143000"/>
          </a:xfrm>
        </p:spPr>
        <p:txBody>
          <a:bodyPr/>
          <a:lstStyle/>
          <a:p>
            <a:pPr>
              <a:defRPr/>
            </a:pPr>
            <a:r>
              <a:rPr lang="en-US" dirty="0" smtClean="0">
                <a:solidFill>
                  <a:srgbClr val="FFC000"/>
                </a:solidFill>
              </a:rPr>
              <a:t>How to run the script</a:t>
            </a:r>
            <a:endParaRPr lang="en-US" dirty="0">
              <a:solidFill>
                <a:srgbClr val="FFC000"/>
              </a:solidFill>
            </a:endParaRPr>
          </a:p>
        </p:txBody>
      </p:sp>
      <p:sp>
        <p:nvSpPr>
          <p:cNvPr id="9219" name="Rectangle 3"/>
          <p:cNvSpPr>
            <a:spLocks noGrp="1" noChangeArrowheads="1"/>
          </p:cNvSpPr>
          <p:nvPr>
            <p:ph type="body" sz="half" idx="1"/>
          </p:nvPr>
        </p:nvSpPr>
        <p:spPr>
          <a:xfrm>
            <a:off x="609600" y="1600200"/>
            <a:ext cx="8074025" cy="4191000"/>
          </a:xfrm>
        </p:spPr>
        <p:txBody>
          <a:bodyPr/>
          <a:lstStyle/>
          <a:p>
            <a:r>
              <a:rPr lang="en-US" sz="3600" dirty="0" smtClean="0">
                <a:solidFill>
                  <a:srgbClr val="FFC000"/>
                </a:solidFill>
                <a:effectLst/>
              </a:rPr>
              <a:t>From NWIS prompt type:</a:t>
            </a:r>
          </a:p>
          <a:p>
            <a:pPr>
              <a:buFont typeface="Wingdings" pitchFamily="2" charset="2"/>
              <a:buNone/>
            </a:pPr>
            <a:r>
              <a:rPr lang="en-US" sz="3600" dirty="0" smtClean="0">
                <a:solidFill>
                  <a:srgbClr val="FFC000"/>
                </a:solidFill>
                <a:effectLst/>
              </a:rPr>
              <a:t>                “</a:t>
            </a:r>
            <a:r>
              <a:rPr lang="en-US" sz="3600" dirty="0" err="1" smtClean="0">
                <a:solidFill>
                  <a:srgbClr val="FFC000"/>
                </a:solidFill>
                <a:effectLst/>
              </a:rPr>
              <a:t>wqmreview</a:t>
            </a:r>
            <a:r>
              <a:rPr lang="en-US" sz="3600" dirty="0" smtClean="0">
                <a:solidFill>
                  <a:srgbClr val="FFC000"/>
                </a:solidFill>
                <a:effectLst/>
              </a:rPr>
              <a:t>”</a:t>
            </a:r>
          </a:p>
          <a:p>
            <a:r>
              <a:rPr lang="en-US" sz="3600" dirty="0" smtClean="0">
                <a:solidFill>
                  <a:srgbClr val="FFC000"/>
                </a:solidFill>
                <a:effectLst/>
              </a:rPr>
              <a:t>Follow the on screen prompts and fill out working from top to bottom</a:t>
            </a:r>
          </a:p>
          <a:p>
            <a:r>
              <a:rPr lang="en-US" sz="3600" dirty="0" smtClean="0">
                <a:solidFill>
                  <a:srgbClr val="FFC000"/>
                </a:solidFill>
                <a:effectLst/>
              </a:rPr>
              <a:t>Save Your Settings</a:t>
            </a:r>
          </a:p>
          <a:p>
            <a:pPr lvl="1"/>
            <a:r>
              <a:rPr lang="en-US" dirty="0" smtClean="0">
                <a:solidFill>
                  <a:srgbClr val="FFC000"/>
                </a:solidFill>
                <a:effectLst/>
              </a:rPr>
              <a:t>DD’s, Reference stations, Reference DD’s, most settings, etc…</a:t>
            </a:r>
          </a:p>
          <a:p>
            <a:pPr>
              <a:buFont typeface="Wingdings" pitchFamily="2" charset="2"/>
              <a:buNone/>
            </a:pPr>
            <a:endParaRPr lang="en-US" sz="3600" dirty="0" smtClean="0">
              <a:solidFill>
                <a:srgbClr val="FFC000"/>
              </a:solidFill>
              <a:effectLst/>
            </a:endParaRPr>
          </a:p>
          <a:p>
            <a:endParaRPr lang="en-US" sz="3600" dirty="0" smtClean="0">
              <a:solidFill>
                <a:srgbClr val="FFC000"/>
              </a:solidFill>
              <a:effectLst/>
            </a:endParaRPr>
          </a:p>
          <a:p>
            <a:pPr>
              <a:buFont typeface="Wingdings" pitchFamily="2" charset="2"/>
              <a:buNone/>
            </a:pPr>
            <a:r>
              <a:rPr lang="en-US" sz="3600" dirty="0" smtClean="0">
                <a:solidFill>
                  <a:srgbClr val="FFC000"/>
                </a:solidFill>
                <a:effectLst/>
              </a:rPr>
              <a:t>         </a:t>
            </a:r>
            <a:endParaRPr lang="en-US" dirty="0" smtClean="0">
              <a:solidFill>
                <a:srgbClr val="FFC000"/>
              </a:solidFill>
              <a:effectLst/>
            </a:endParaRPr>
          </a:p>
          <a:p>
            <a:pPr lvl="1"/>
            <a:endParaRPr lang="en-US" dirty="0" smtClean="0">
              <a:solidFill>
                <a:srgbClr val="FFC000"/>
              </a:solidFill>
              <a:effectLst/>
            </a:endParaRPr>
          </a:p>
          <a:p>
            <a:pPr lvl="1"/>
            <a:endParaRPr lang="en-US" dirty="0" smtClean="0">
              <a:solidFill>
                <a:srgbClr val="FFC000"/>
              </a:solidFill>
              <a:effectLst/>
            </a:endParaRPr>
          </a:p>
          <a:p>
            <a:pPr lvl="1">
              <a:buFont typeface="Wingdings" pitchFamily="2" charset="2"/>
              <a:buNone/>
            </a:pPr>
            <a:endParaRPr lang="en-US" dirty="0" smtClean="0">
              <a:solidFill>
                <a:srgbClr val="FFC000"/>
              </a:solidFill>
              <a:effectLst/>
            </a:endParaRPr>
          </a:p>
        </p:txBody>
      </p:sp>
      <p:sp>
        <p:nvSpPr>
          <p:cNvPr id="69656" name="Text Box 4"/>
          <p:cNvSpPr txBox="1">
            <a:spLocks noChangeArrowheads="1"/>
          </p:cNvSpPr>
          <p:nvPr/>
        </p:nvSpPr>
        <p:spPr bwMode="auto">
          <a:xfrm>
            <a:off x="974725" y="6145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7" name="Picture 39" descr="Cartoon: person working at computer" title="Cartoon: person working at compute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6000"/>
                    </a14:imgEffect>
                  </a14:imgLayer>
                </a14:imgProps>
              </a:ext>
              <a:ext uri="{28A0092B-C50C-407E-A947-70E740481C1C}">
                <a14:useLocalDpi xmlns:a14="http://schemas.microsoft.com/office/drawing/2010/main" val="0"/>
              </a:ext>
            </a:extLst>
          </a:blip>
          <a:srcRect/>
          <a:stretch>
            <a:fillRect/>
          </a:stretch>
        </p:blipFill>
        <p:spPr bwMode="auto">
          <a:xfrm>
            <a:off x="0" y="152400"/>
            <a:ext cx="1981200" cy="151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146096" y="6519446"/>
            <a:ext cx="4114800" cy="338554"/>
          </a:xfrm>
          <a:prstGeom prst="rect">
            <a:avLst/>
          </a:prstGeom>
          <a:noFill/>
          <a:ln>
            <a:solidFill>
              <a:schemeClr val="bg2"/>
            </a:solidFill>
          </a:ln>
        </p:spPr>
        <p:txBody>
          <a:bodyPr wrap="square" rtlCol="0">
            <a:spAutoFit/>
          </a:bodyPr>
          <a:lstStyle/>
          <a:p>
            <a:r>
              <a:rPr lang="en-US" sz="1600" dirty="0">
                <a:hlinkClick r:id="rId5"/>
              </a:rPr>
              <a:t>http://water.usgs.gov/usgs/owq/wqmreview/</a:t>
            </a:r>
            <a:endParaRPr lang="en-US" sz="1600" dirty="0">
              <a:solidFill>
                <a:schemeClr val="bg2"/>
              </a:solidFill>
            </a:endParaRPr>
          </a:p>
        </p:txBody>
      </p:sp>
      <p:sp>
        <p:nvSpPr>
          <p:cNvPr id="2" name="Content Placeholder 1"/>
          <p:cNvSpPr>
            <a:spLocks noGrp="1"/>
          </p:cNvSpPr>
          <p:nvPr>
            <p:ph sz="half" idx="2"/>
          </p:nvPr>
        </p:nvSpPr>
        <p:spPr/>
        <p:txBody>
          <a:bodyPr/>
          <a:lstStyle/>
          <a:p>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15"/>
          <p:cNvSpPr>
            <a:spLocks noGrp="1" noChangeArrowheads="1"/>
          </p:cNvSpPr>
          <p:nvPr>
            <p:ph type="sldNum" sz="quarter" idx="12"/>
          </p:nvPr>
        </p:nvSpPr>
        <p:spPr>
          <a:noFill/>
          <a:ln>
            <a:miter lim="800000"/>
            <a:headEnd/>
            <a:tailEnd/>
          </a:ln>
        </p:spPr>
        <p:txBody>
          <a:bodyPr/>
          <a:lstStyle/>
          <a:p>
            <a:fld id="{0BBBFC1A-595D-4734-BFCF-12BE1C59B1B7}" type="slidenum">
              <a:rPr lang="en-US" smtClean="0"/>
              <a:pPr/>
              <a:t>41</a:t>
            </a:fld>
            <a:endParaRPr lang="en-US" smtClean="0"/>
          </a:p>
        </p:txBody>
      </p:sp>
      <p:sp>
        <p:nvSpPr>
          <p:cNvPr id="172034"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84322" name="Picture 2" descr="Screenshot: wqmreview - station information" title="Screenshot: wqmreview - station inform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59" y="381000"/>
            <a:ext cx="7305675"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23" name="Picture 3" descr="Screenshot: wqmreview - station information" title="Screenshot: wqmreview - station inform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373" y="3794919"/>
            <a:ext cx="820102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146096" y="6519446"/>
            <a:ext cx="4114800" cy="338554"/>
          </a:xfrm>
          <a:prstGeom prst="rect">
            <a:avLst/>
          </a:prstGeom>
          <a:noFill/>
          <a:ln>
            <a:solidFill>
              <a:schemeClr val="bg2"/>
            </a:solidFill>
          </a:ln>
        </p:spPr>
        <p:txBody>
          <a:bodyPr wrap="square" rtlCol="0">
            <a:spAutoFit/>
          </a:bodyPr>
          <a:lstStyle/>
          <a:p>
            <a:r>
              <a:rPr lang="en-US" sz="1600" dirty="0">
                <a:hlinkClick r:id="rId6"/>
              </a:rPr>
              <a:t>http://water.usgs.gov/usgs/owq/wqmreview/</a:t>
            </a:r>
            <a:endParaRPr lang="en-US" sz="1600" dirty="0">
              <a:solidFill>
                <a:schemeClr val="bg2"/>
              </a:solidFill>
            </a:endParaRPr>
          </a:p>
        </p:txBody>
      </p:sp>
      <p:graphicFrame>
        <p:nvGraphicFramePr>
          <p:cNvPr id="3" name="Object 2" descr="USGS"/>
          <p:cNvGraphicFramePr>
            <a:graphicFrameLocks noGrp="1"/>
          </p:cNvGraphicFramePr>
          <p:nvPr>
            <p:extLst>
              <p:ext uri="{D42A27DB-BD31-4B8C-83A1-F6EECF244321}">
                <p14:modId xmlns:p14="http://schemas.microsoft.com/office/powerpoint/2010/main" val="3312415984"/>
              </p:ext>
            </p:extLst>
          </p:nvPr>
        </p:nvGraphicFramePr>
        <p:xfrm>
          <a:off x="0" y="6248400"/>
          <a:ext cx="1565275" cy="609600"/>
        </p:xfrm>
        <a:graphic>
          <a:graphicData uri="http://schemas.openxmlformats.org/presentationml/2006/ole">
            <mc:AlternateContent xmlns:mc="http://schemas.openxmlformats.org/markup-compatibility/2006">
              <mc:Choice xmlns:v="urn:schemas-microsoft-com:vml" Requires="v">
                <p:oleObj spid="_x0000_s183331" name="CorelDRAW" r:id="rId7" imgW="1315070" imgH="511747" progId="">
                  <p:embed/>
                </p:oleObj>
              </mc:Choice>
              <mc:Fallback>
                <p:oleObj name="CorelDRAW" r:id="rId7" imgW="1315070" imgH="511747" progId="">
                  <p:embed/>
                  <p:pic>
                    <p:nvPicPr>
                      <p:cNvPr id="0" name="Object 2" descr="USGS"/>
                      <p:cNvPicPr>
                        <a:picLocks noGrp="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248400"/>
                        <a:ext cx="15652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5"/>
          <p:cNvSpPr>
            <a:spLocks noGrp="1" noChangeArrowheads="1"/>
          </p:cNvSpPr>
          <p:nvPr>
            <p:ph type="sldNum" sz="quarter" idx="12"/>
          </p:nvPr>
        </p:nvSpPr>
        <p:spPr>
          <a:noFill/>
          <a:ln>
            <a:miter lim="800000"/>
            <a:headEnd/>
            <a:tailEnd/>
          </a:ln>
        </p:spPr>
        <p:txBody>
          <a:bodyPr/>
          <a:lstStyle/>
          <a:p>
            <a:fld id="{3E7B25C7-E74E-401E-8631-844B062BB72F}" type="slidenum">
              <a:rPr lang="en-US" smtClean="0"/>
              <a:pPr/>
              <a:t>42</a:t>
            </a:fld>
            <a:endParaRPr lang="en-US" smtClean="0"/>
          </a:p>
        </p:txBody>
      </p:sp>
      <p:sp>
        <p:nvSpPr>
          <p:cNvPr id="174082"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74083" name="Picture 2" descr="Screenshot: available parameters" title="Screenshot: available parameters"/>
          <p:cNvPicPr>
            <a:picLocks noChangeAspect="1" noChangeArrowheads="1"/>
          </p:cNvPicPr>
          <p:nvPr/>
        </p:nvPicPr>
        <p:blipFill>
          <a:blip r:embed="rId4"/>
          <a:srcRect/>
          <a:stretch>
            <a:fillRect/>
          </a:stretch>
        </p:blipFill>
        <p:spPr bwMode="auto">
          <a:xfrm>
            <a:off x="1362075" y="1225550"/>
            <a:ext cx="6019800" cy="4419600"/>
          </a:xfrm>
          <a:prstGeom prst="rect">
            <a:avLst/>
          </a:prstGeom>
          <a:noFill/>
          <a:ln w="9525">
            <a:noFill/>
            <a:miter lim="800000"/>
            <a:headEnd/>
            <a:tailEnd/>
          </a:ln>
        </p:spPr>
      </p:pic>
      <p:sp>
        <p:nvSpPr>
          <p:cNvPr id="5" name="TextBox 4"/>
          <p:cNvSpPr txBox="1"/>
          <p:nvPr/>
        </p:nvSpPr>
        <p:spPr>
          <a:xfrm>
            <a:off x="4146096" y="6519446"/>
            <a:ext cx="4114800" cy="338554"/>
          </a:xfrm>
          <a:prstGeom prst="rect">
            <a:avLst/>
          </a:prstGeom>
          <a:noFill/>
          <a:ln>
            <a:solidFill>
              <a:schemeClr val="bg2"/>
            </a:solidFill>
          </a:ln>
        </p:spPr>
        <p:txBody>
          <a:bodyPr wrap="square" rtlCol="0">
            <a:spAutoFit/>
          </a:bodyPr>
          <a:lstStyle/>
          <a:p>
            <a:r>
              <a:rPr lang="en-US" sz="1600" dirty="0">
                <a:hlinkClick r:id="rId5"/>
              </a:rPr>
              <a:t>http://water.usgs.gov/usgs/owq/wqmreview/</a:t>
            </a:r>
            <a:endParaRPr lang="en-US" sz="1600" dirty="0">
              <a:solidFill>
                <a:schemeClr val="bg2"/>
              </a:solidFill>
            </a:endParaRPr>
          </a:p>
        </p:txBody>
      </p:sp>
      <p:graphicFrame>
        <p:nvGraphicFramePr>
          <p:cNvPr id="3" name="Object 2" descr="USGS"/>
          <p:cNvGraphicFramePr>
            <a:graphicFrameLocks noGrp="1"/>
          </p:cNvGraphicFramePr>
          <p:nvPr>
            <p:extLst>
              <p:ext uri="{D42A27DB-BD31-4B8C-83A1-F6EECF244321}">
                <p14:modId xmlns:p14="http://schemas.microsoft.com/office/powerpoint/2010/main" val="3312415984"/>
              </p:ext>
            </p:extLst>
          </p:nvPr>
        </p:nvGraphicFramePr>
        <p:xfrm>
          <a:off x="0" y="6248400"/>
          <a:ext cx="1565275" cy="609600"/>
        </p:xfrm>
        <a:graphic>
          <a:graphicData uri="http://schemas.openxmlformats.org/presentationml/2006/ole">
            <mc:AlternateContent xmlns:mc="http://schemas.openxmlformats.org/markup-compatibility/2006">
              <mc:Choice xmlns:v="urn:schemas-microsoft-com:vml" Requires="v">
                <p:oleObj spid="_x0000_s184354" name="CorelDRAW" r:id="rId6" imgW="1315070" imgH="511747" progId="">
                  <p:embed/>
                </p:oleObj>
              </mc:Choice>
              <mc:Fallback>
                <p:oleObj name="CorelDRAW" r:id="rId6" imgW="1315070" imgH="511747" progId="">
                  <p:embed/>
                  <p:pic>
                    <p:nvPicPr>
                      <p:cNvPr id="0" name="Object 2" descr="USGS"/>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248400"/>
                        <a:ext cx="15652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15"/>
          <p:cNvSpPr>
            <a:spLocks noGrp="1" noChangeArrowheads="1"/>
          </p:cNvSpPr>
          <p:nvPr>
            <p:ph type="sldNum" sz="quarter" idx="12"/>
          </p:nvPr>
        </p:nvSpPr>
        <p:spPr>
          <a:noFill/>
          <a:ln>
            <a:miter lim="800000"/>
            <a:headEnd/>
            <a:tailEnd/>
          </a:ln>
        </p:spPr>
        <p:txBody>
          <a:bodyPr/>
          <a:lstStyle/>
          <a:p>
            <a:fld id="{F43D3660-1ADE-4044-9065-E3CDF74A6A2D}" type="slidenum">
              <a:rPr lang="en-US" smtClean="0"/>
              <a:pPr/>
              <a:t>43</a:t>
            </a:fld>
            <a:endParaRPr lang="en-US" smtClean="0"/>
          </a:p>
        </p:txBody>
      </p:sp>
      <p:sp>
        <p:nvSpPr>
          <p:cNvPr id="176130"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76131" name="Picture 3" descr="Screenshot: main menu" title="Screenshot: main menu"/>
          <p:cNvPicPr>
            <a:picLocks noChangeAspect="1" noChangeArrowheads="1"/>
          </p:cNvPicPr>
          <p:nvPr/>
        </p:nvPicPr>
        <p:blipFill>
          <a:blip r:embed="rId3"/>
          <a:srcRect/>
          <a:stretch>
            <a:fillRect/>
          </a:stretch>
        </p:blipFill>
        <p:spPr bwMode="auto">
          <a:xfrm>
            <a:off x="0" y="457200"/>
            <a:ext cx="9096375" cy="5984875"/>
          </a:xfrm>
          <a:prstGeom prst="rect">
            <a:avLst/>
          </a:prstGeom>
          <a:noFill/>
          <a:ln w="9525">
            <a:noFill/>
            <a:miter lim="800000"/>
            <a:headEnd/>
            <a:tailEnd/>
          </a:ln>
        </p:spPr>
      </p:pic>
      <p:sp>
        <p:nvSpPr>
          <p:cNvPr id="5" name="TextBox 4"/>
          <p:cNvSpPr txBox="1"/>
          <p:nvPr/>
        </p:nvSpPr>
        <p:spPr>
          <a:xfrm>
            <a:off x="4146096" y="6519446"/>
            <a:ext cx="4114800" cy="338554"/>
          </a:xfrm>
          <a:prstGeom prst="rect">
            <a:avLst/>
          </a:prstGeom>
          <a:noFill/>
          <a:ln>
            <a:solidFill>
              <a:schemeClr val="bg2"/>
            </a:solidFill>
          </a:ln>
        </p:spPr>
        <p:txBody>
          <a:bodyPr wrap="square" rtlCol="0">
            <a:spAutoFit/>
          </a:bodyPr>
          <a:lstStyle/>
          <a:p>
            <a:r>
              <a:rPr lang="en-US" sz="1600" dirty="0">
                <a:hlinkClick r:id="rId4"/>
              </a:rPr>
              <a:t>http://water.usgs.gov/usgs/owq/wqmreview/</a:t>
            </a:r>
            <a:endParaRPr lang="en-US" sz="1600" dirty="0">
              <a:solidFill>
                <a:schemeClr val="bg2"/>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15"/>
          <p:cNvSpPr>
            <a:spLocks noGrp="1" noChangeArrowheads="1"/>
          </p:cNvSpPr>
          <p:nvPr>
            <p:ph type="sldNum" sz="quarter" idx="12"/>
          </p:nvPr>
        </p:nvSpPr>
        <p:spPr>
          <a:noFill/>
          <a:ln>
            <a:miter lim="800000"/>
            <a:headEnd/>
            <a:tailEnd/>
          </a:ln>
        </p:spPr>
        <p:txBody>
          <a:bodyPr/>
          <a:lstStyle/>
          <a:p>
            <a:fld id="{8B13B098-EC2E-4DCA-93DD-5A2FF05808AF}" type="slidenum">
              <a:rPr lang="en-US" smtClean="0"/>
              <a:pPr/>
              <a:t>44</a:t>
            </a:fld>
            <a:endParaRPr lang="en-US" smtClean="0"/>
          </a:p>
        </p:txBody>
      </p:sp>
      <p:sp>
        <p:nvSpPr>
          <p:cNvPr id="178178"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78179" name="Picture 3" descr="Screenshot: main menu" title="Screenshot: main menu"/>
          <p:cNvPicPr>
            <a:picLocks noChangeAspect="1" noChangeArrowheads="1"/>
          </p:cNvPicPr>
          <p:nvPr/>
        </p:nvPicPr>
        <p:blipFill>
          <a:blip r:embed="rId3"/>
          <a:srcRect/>
          <a:stretch>
            <a:fillRect/>
          </a:stretch>
        </p:blipFill>
        <p:spPr bwMode="auto">
          <a:xfrm>
            <a:off x="0" y="457200"/>
            <a:ext cx="9096375" cy="5984875"/>
          </a:xfrm>
          <a:prstGeom prst="rect">
            <a:avLst/>
          </a:prstGeom>
          <a:noFill/>
          <a:ln w="9525">
            <a:noFill/>
            <a:miter lim="800000"/>
            <a:headEnd/>
            <a:tailEnd/>
          </a:ln>
        </p:spPr>
      </p:pic>
      <p:sp>
        <p:nvSpPr>
          <p:cNvPr id="178180" name="TextBox 4"/>
          <p:cNvSpPr txBox="1">
            <a:spLocks noChangeArrowheads="1"/>
          </p:cNvSpPr>
          <p:nvPr/>
        </p:nvSpPr>
        <p:spPr bwMode="auto">
          <a:xfrm>
            <a:off x="6248400" y="457200"/>
            <a:ext cx="2667000" cy="1015663"/>
          </a:xfrm>
          <a:prstGeom prst="rect">
            <a:avLst/>
          </a:prstGeom>
          <a:solidFill>
            <a:schemeClr val="tx1"/>
          </a:solidFill>
          <a:ln w="9525">
            <a:solidFill>
              <a:schemeClr val="bg2"/>
            </a:solidFill>
            <a:miter lim="800000"/>
            <a:headEnd/>
            <a:tailEnd/>
          </a:ln>
        </p:spPr>
        <p:txBody>
          <a:bodyPr wrap="square">
            <a:spAutoFit/>
          </a:bodyPr>
          <a:lstStyle/>
          <a:p>
            <a:pPr eaLnBrk="0" hangingPunct="0"/>
            <a:r>
              <a:rPr lang="en-US" sz="1200" dirty="0">
                <a:solidFill>
                  <a:schemeClr val="bg2"/>
                </a:solidFill>
              </a:rPr>
              <a:t>Default date is the current </a:t>
            </a:r>
            <a:r>
              <a:rPr lang="en-US" sz="1200" dirty="0" smtClean="0">
                <a:solidFill>
                  <a:schemeClr val="bg2"/>
                </a:solidFill>
              </a:rPr>
              <a:t>calendar year as a water year </a:t>
            </a:r>
            <a:r>
              <a:rPr lang="en-US" sz="1200" dirty="0">
                <a:solidFill>
                  <a:schemeClr val="bg2"/>
                </a:solidFill>
              </a:rPr>
              <a:t>(to today’s date</a:t>
            </a:r>
            <a:r>
              <a:rPr lang="en-US" sz="1200" dirty="0" smtClean="0">
                <a:solidFill>
                  <a:schemeClr val="bg2"/>
                </a:solidFill>
              </a:rPr>
              <a:t>) – so usually the current water year except for Oct.-Dec. when the prior water year will be the default.</a:t>
            </a:r>
            <a:endParaRPr lang="en-US" sz="1200" dirty="0">
              <a:solidFill>
                <a:schemeClr val="bg2"/>
              </a:solidFill>
            </a:endParaRPr>
          </a:p>
        </p:txBody>
      </p:sp>
      <p:cxnSp>
        <p:nvCxnSpPr>
          <p:cNvPr id="7" name="Straight Arrow Connector 6"/>
          <p:cNvCxnSpPr/>
          <p:nvPr/>
        </p:nvCxnSpPr>
        <p:spPr bwMode="auto">
          <a:xfrm rot="10800000" flipV="1">
            <a:off x="5105400" y="990600"/>
            <a:ext cx="1143000" cy="5334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sp>
        <p:nvSpPr>
          <p:cNvPr id="178182" name="TextBox 8"/>
          <p:cNvSpPr txBox="1">
            <a:spLocks noChangeArrowheads="1"/>
          </p:cNvSpPr>
          <p:nvPr/>
        </p:nvSpPr>
        <p:spPr bwMode="auto">
          <a:xfrm>
            <a:off x="6019800" y="1600200"/>
            <a:ext cx="2895600" cy="1754326"/>
          </a:xfrm>
          <a:prstGeom prst="rect">
            <a:avLst/>
          </a:prstGeom>
          <a:solidFill>
            <a:schemeClr val="tx1"/>
          </a:solidFill>
          <a:ln w="9525">
            <a:solidFill>
              <a:schemeClr val="bg2"/>
            </a:solidFill>
            <a:miter lim="800000"/>
            <a:headEnd/>
            <a:tailEnd/>
          </a:ln>
        </p:spPr>
        <p:txBody>
          <a:bodyPr>
            <a:spAutoFit/>
          </a:bodyPr>
          <a:lstStyle/>
          <a:p>
            <a:pPr eaLnBrk="0" hangingPunct="0"/>
            <a:r>
              <a:rPr lang="en-US" sz="1200" dirty="0">
                <a:solidFill>
                  <a:schemeClr val="bg2"/>
                </a:solidFill>
              </a:rPr>
              <a:t>Automatically finds primary DD’s for recognized parameters the first time you run it. Those can be changed or removed as necessary and then saved as the default – Sites with multiple DD’s/</a:t>
            </a:r>
            <a:r>
              <a:rPr lang="en-US" sz="1200" dirty="0" err="1">
                <a:solidFill>
                  <a:schemeClr val="bg2"/>
                </a:solidFill>
              </a:rPr>
              <a:t>Sondes</a:t>
            </a:r>
            <a:r>
              <a:rPr lang="en-US" sz="1200" dirty="0">
                <a:solidFill>
                  <a:schemeClr val="bg2"/>
                </a:solidFill>
              </a:rPr>
              <a:t> will have to be manually changed for each run as desired </a:t>
            </a:r>
            <a:r>
              <a:rPr lang="en-US" sz="1200" dirty="0" smtClean="0">
                <a:solidFill>
                  <a:schemeClr val="bg2"/>
                </a:solidFill>
              </a:rPr>
              <a:t>(output should be directed to folders including location name to avoid collisions…)</a:t>
            </a:r>
            <a:endParaRPr lang="en-US" sz="1200" dirty="0">
              <a:solidFill>
                <a:schemeClr val="bg2"/>
              </a:solidFill>
            </a:endParaRPr>
          </a:p>
        </p:txBody>
      </p:sp>
      <p:sp>
        <p:nvSpPr>
          <p:cNvPr id="14" name="Right Brace 13"/>
          <p:cNvSpPr/>
          <p:nvPr/>
        </p:nvSpPr>
        <p:spPr bwMode="auto">
          <a:xfrm>
            <a:off x="5257800" y="1752600"/>
            <a:ext cx="762000" cy="685800"/>
          </a:xfrm>
          <a:prstGeom prst="rightBrace">
            <a:avLst>
              <a:gd name="adj1" fmla="val 22670"/>
              <a:gd name="adj2" fmla="val 50000"/>
            </a:avLst>
          </a:prstGeom>
          <a:noFill/>
          <a:ln w="25400" cap="flat" cmpd="sng" algn="ctr">
            <a:solidFill>
              <a:srgbClr val="FF0000"/>
            </a:solidFill>
            <a:prstDash val="solid"/>
            <a:round/>
            <a:headEnd type="none" w="med" len="med"/>
            <a:tailEnd type="none"/>
          </a:ln>
          <a:effectLst>
            <a:outerShdw blurRad="152400" dist="533400" dir="5400000" sx="90000" sy="-19000" rotWithShape="0">
              <a:prstClr val="black">
                <a:alpha val="15000"/>
              </a:prstClr>
            </a:outerShdw>
          </a:effectLst>
          <a:extLst/>
        </p:spPr>
        <p:txBody>
          <a:bodyPr anchor="ctr"/>
          <a:lstStyle/>
          <a:p>
            <a:pPr algn="ctr" eaLnBrk="0" hangingPunct="0">
              <a:defRPr/>
            </a:pPr>
            <a:endParaRPr lang="en-US"/>
          </a:p>
        </p:txBody>
      </p:sp>
      <p:sp>
        <p:nvSpPr>
          <p:cNvPr id="178184" name="TextBox 14"/>
          <p:cNvSpPr txBox="1">
            <a:spLocks noChangeArrowheads="1"/>
          </p:cNvSpPr>
          <p:nvPr/>
        </p:nvSpPr>
        <p:spPr bwMode="auto">
          <a:xfrm>
            <a:off x="6096000" y="3505200"/>
            <a:ext cx="2819400" cy="830263"/>
          </a:xfrm>
          <a:prstGeom prst="rect">
            <a:avLst/>
          </a:prstGeom>
          <a:solidFill>
            <a:schemeClr val="tx1"/>
          </a:solidFill>
          <a:ln w="9525">
            <a:solidFill>
              <a:schemeClr val="bg2"/>
            </a:solidFill>
            <a:miter lim="800000"/>
            <a:headEnd/>
            <a:tailEnd/>
          </a:ln>
        </p:spPr>
        <p:txBody>
          <a:bodyPr>
            <a:spAutoFit/>
          </a:bodyPr>
          <a:lstStyle/>
          <a:p>
            <a:pPr eaLnBrk="0" hangingPunct="0"/>
            <a:r>
              <a:rPr lang="en-US" sz="1200" dirty="0">
                <a:solidFill>
                  <a:schemeClr val="bg2"/>
                </a:solidFill>
              </a:rPr>
              <a:t>Output can be sent to the screen, printer, or to the designated </a:t>
            </a:r>
            <a:r>
              <a:rPr lang="en-US" sz="1200" dirty="0" err="1">
                <a:solidFill>
                  <a:schemeClr val="bg2"/>
                </a:solidFill>
              </a:rPr>
              <a:t>pdf</a:t>
            </a:r>
            <a:r>
              <a:rPr lang="en-US" sz="1200" dirty="0">
                <a:solidFill>
                  <a:schemeClr val="bg2"/>
                </a:solidFill>
              </a:rPr>
              <a:t> file storage location (default is the same as used for </a:t>
            </a:r>
            <a:r>
              <a:rPr lang="en-US" sz="1200" dirty="0" err="1">
                <a:solidFill>
                  <a:schemeClr val="bg2"/>
                </a:solidFill>
              </a:rPr>
              <a:t>swreview</a:t>
            </a:r>
            <a:r>
              <a:rPr lang="en-US" sz="1200" dirty="0">
                <a:solidFill>
                  <a:schemeClr val="bg2"/>
                </a:solidFill>
              </a:rPr>
              <a:t> output).</a:t>
            </a:r>
          </a:p>
        </p:txBody>
      </p:sp>
      <p:cxnSp>
        <p:nvCxnSpPr>
          <p:cNvPr id="17" name="Straight Arrow Connector 16"/>
          <p:cNvCxnSpPr/>
          <p:nvPr/>
        </p:nvCxnSpPr>
        <p:spPr bwMode="auto">
          <a:xfrm flipH="1" flipV="1">
            <a:off x="4648200" y="2590800"/>
            <a:ext cx="1447800" cy="9144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sp>
        <p:nvSpPr>
          <p:cNvPr id="178186" name="TextBox 17"/>
          <p:cNvSpPr txBox="1">
            <a:spLocks noChangeArrowheads="1"/>
          </p:cNvSpPr>
          <p:nvPr/>
        </p:nvSpPr>
        <p:spPr bwMode="auto">
          <a:xfrm>
            <a:off x="6096000" y="4572000"/>
            <a:ext cx="1490663" cy="276225"/>
          </a:xfrm>
          <a:prstGeom prst="rect">
            <a:avLst/>
          </a:prstGeom>
          <a:solidFill>
            <a:schemeClr val="tx1"/>
          </a:solidFill>
          <a:ln w="9525">
            <a:solidFill>
              <a:schemeClr val="bg2"/>
            </a:solidFill>
            <a:miter lim="800000"/>
            <a:headEnd/>
            <a:tailEnd/>
          </a:ln>
        </p:spPr>
        <p:txBody>
          <a:bodyPr wrap="none">
            <a:spAutoFit/>
          </a:bodyPr>
          <a:lstStyle/>
          <a:p>
            <a:pPr eaLnBrk="0" hangingPunct="0"/>
            <a:r>
              <a:rPr lang="en-US" sz="1200" dirty="0">
                <a:solidFill>
                  <a:schemeClr val="bg2"/>
                </a:solidFill>
              </a:rPr>
              <a:t>Save your settings!</a:t>
            </a:r>
          </a:p>
        </p:txBody>
      </p:sp>
      <p:cxnSp>
        <p:nvCxnSpPr>
          <p:cNvPr id="20" name="Straight Arrow Connector 19"/>
          <p:cNvCxnSpPr/>
          <p:nvPr/>
        </p:nvCxnSpPr>
        <p:spPr bwMode="auto">
          <a:xfrm flipH="1" flipV="1">
            <a:off x="2590800" y="2895600"/>
            <a:ext cx="3505200" cy="16764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cxnSp>
        <p:nvCxnSpPr>
          <p:cNvPr id="22" name="Straight Arrow Connector 21"/>
          <p:cNvCxnSpPr/>
          <p:nvPr/>
        </p:nvCxnSpPr>
        <p:spPr bwMode="auto">
          <a:xfrm flipH="1">
            <a:off x="2743200" y="4800600"/>
            <a:ext cx="3352800" cy="15240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sp>
        <p:nvSpPr>
          <p:cNvPr id="15" name="TextBox 14"/>
          <p:cNvSpPr txBox="1"/>
          <p:nvPr/>
        </p:nvSpPr>
        <p:spPr>
          <a:xfrm>
            <a:off x="4146096" y="6519446"/>
            <a:ext cx="4114800" cy="338554"/>
          </a:xfrm>
          <a:prstGeom prst="rect">
            <a:avLst/>
          </a:prstGeom>
          <a:noFill/>
          <a:ln>
            <a:solidFill>
              <a:schemeClr val="bg2"/>
            </a:solidFill>
          </a:ln>
        </p:spPr>
        <p:txBody>
          <a:bodyPr wrap="square" rtlCol="0">
            <a:spAutoFit/>
          </a:bodyPr>
          <a:lstStyle/>
          <a:p>
            <a:r>
              <a:rPr lang="en-US" sz="1600" dirty="0">
                <a:hlinkClick r:id="rId4"/>
              </a:rPr>
              <a:t>http://water.usgs.gov/usgs/owq/wqmreview/</a:t>
            </a:r>
            <a:endParaRPr lang="en-US" sz="1600" dirty="0">
              <a:solidFill>
                <a:schemeClr val="bg2"/>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15"/>
          <p:cNvSpPr>
            <a:spLocks noGrp="1" noChangeArrowheads="1"/>
          </p:cNvSpPr>
          <p:nvPr>
            <p:ph type="sldNum" sz="quarter" idx="12"/>
          </p:nvPr>
        </p:nvSpPr>
        <p:spPr>
          <a:noFill/>
          <a:ln>
            <a:miter lim="800000"/>
            <a:headEnd/>
            <a:tailEnd/>
          </a:ln>
        </p:spPr>
        <p:txBody>
          <a:bodyPr/>
          <a:lstStyle/>
          <a:p>
            <a:fld id="{76445123-F18D-41F2-A98B-44E669EC7DD1}" type="slidenum">
              <a:rPr lang="en-US" smtClean="0"/>
              <a:pPr/>
              <a:t>45</a:t>
            </a:fld>
            <a:endParaRPr lang="en-US" smtClean="0"/>
          </a:p>
        </p:txBody>
      </p:sp>
      <p:sp>
        <p:nvSpPr>
          <p:cNvPr id="180226"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80227" name="Picture 3" descr="Screenshot: main menu" title="Screenshot: main menu"/>
          <p:cNvPicPr>
            <a:picLocks noChangeAspect="1" noChangeArrowheads="1"/>
          </p:cNvPicPr>
          <p:nvPr/>
        </p:nvPicPr>
        <p:blipFill>
          <a:blip r:embed="rId3"/>
          <a:srcRect/>
          <a:stretch>
            <a:fillRect/>
          </a:stretch>
        </p:blipFill>
        <p:spPr bwMode="auto">
          <a:xfrm>
            <a:off x="0" y="457200"/>
            <a:ext cx="9096375" cy="5984875"/>
          </a:xfrm>
          <a:prstGeom prst="rect">
            <a:avLst/>
          </a:prstGeom>
          <a:noFill/>
          <a:ln w="9525">
            <a:noFill/>
            <a:miter lim="800000"/>
            <a:headEnd/>
            <a:tailEnd/>
          </a:ln>
        </p:spPr>
      </p:pic>
      <p:sp>
        <p:nvSpPr>
          <p:cNvPr id="180228" name="TextBox 4"/>
          <p:cNvSpPr txBox="1">
            <a:spLocks noChangeArrowheads="1"/>
          </p:cNvSpPr>
          <p:nvPr/>
        </p:nvSpPr>
        <p:spPr bwMode="auto">
          <a:xfrm>
            <a:off x="6248400" y="838200"/>
            <a:ext cx="2451100" cy="276225"/>
          </a:xfrm>
          <a:prstGeom prst="rect">
            <a:avLst/>
          </a:prstGeom>
          <a:solidFill>
            <a:schemeClr val="tx1"/>
          </a:solidFill>
          <a:ln w="9525">
            <a:solidFill>
              <a:schemeClr val="bg2"/>
            </a:solidFill>
            <a:miter lim="800000"/>
            <a:headEnd/>
            <a:tailEnd/>
          </a:ln>
        </p:spPr>
        <p:txBody>
          <a:bodyPr wrap="none">
            <a:spAutoFit/>
          </a:bodyPr>
          <a:lstStyle/>
          <a:p>
            <a:pPr eaLnBrk="0" hangingPunct="0"/>
            <a:r>
              <a:rPr lang="en-US" sz="1200">
                <a:solidFill>
                  <a:schemeClr val="bg2"/>
                </a:solidFill>
              </a:rPr>
              <a:t>Include tables and run primaries?</a:t>
            </a:r>
          </a:p>
        </p:txBody>
      </p:sp>
      <p:cxnSp>
        <p:nvCxnSpPr>
          <p:cNvPr id="7" name="Straight Arrow Connector 6"/>
          <p:cNvCxnSpPr/>
          <p:nvPr/>
        </p:nvCxnSpPr>
        <p:spPr bwMode="auto">
          <a:xfrm rot="5400000">
            <a:off x="4229100" y="1257300"/>
            <a:ext cx="2209800" cy="18288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sp>
        <p:nvSpPr>
          <p:cNvPr id="180230" name="TextBox 8"/>
          <p:cNvSpPr txBox="1">
            <a:spLocks noChangeArrowheads="1"/>
          </p:cNvSpPr>
          <p:nvPr/>
        </p:nvSpPr>
        <p:spPr bwMode="auto">
          <a:xfrm>
            <a:off x="6248400" y="1447800"/>
            <a:ext cx="2590800" cy="646113"/>
          </a:xfrm>
          <a:prstGeom prst="rect">
            <a:avLst/>
          </a:prstGeom>
          <a:solidFill>
            <a:schemeClr val="tx1"/>
          </a:solidFill>
          <a:ln w="9525">
            <a:solidFill>
              <a:schemeClr val="bg2"/>
            </a:solidFill>
            <a:miter lim="800000"/>
            <a:headEnd/>
            <a:tailEnd/>
          </a:ln>
        </p:spPr>
        <p:txBody>
          <a:bodyPr>
            <a:spAutoFit/>
          </a:bodyPr>
          <a:lstStyle/>
          <a:p>
            <a:pPr eaLnBrk="0" hangingPunct="0"/>
            <a:r>
              <a:rPr lang="en-US" sz="1200">
                <a:solidFill>
                  <a:schemeClr val="bg2"/>
                </a:solidFill>
              </a:rPr>
              <a:t>Choose “bottom plot” reference  data option (usually discharge or gage height, but can be anything)</a:t>
            </a:r>
          </a:p>
        </p:txBody>
      </p:sp>
      <p:cxnSp>
        <p:nvCxnSpPr>
          <p:cNvPr id="11" name="Straight Arrow Connector 10"/>
          <p:cNvCxnSpPr/>
          <p:nvPr/>
        </p:nvCxnSpPr>
        <p:spPr bwMode="auto">
          <a:xfrm rot="5400000">
            <a:off x="4953000" y="2362200"/>
            <a:ext cx="1600200" cy="9906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sp>
        <p:nvSpPr>
          <p:cNvPr id="180232" name="TextBox 11"/>
          <p:cNvSpPr txBox="1">
            <a:spLocks noChangeArrowheads="1"/>
          </p:cNvSpPr>
          <p:nvPr/>
        </p:nvSpPr>
        <p:spPr bwMode="auto">
          <a:xfrm>
            <a:off x="6324600" y="2971800"/>
            <a:ext cx="2514600" cy="1200150"/>
          </a:xfrm>
          <a:prstGeom prst="rect">
            <a:avLst/>
          </a:prstGeom>
          <a:solidFill>
            <a:schemeClr val="tx1"/>
          </a:solidFill>
          <a:ln w="9525">
            <a:solidFill>
              <a:schemeClr val="bg2"/>
            </a:solidFill>
            <a:miter lim="800000"/>
            <a:headEnd/>
            <a:tailEnd/>
          </a:ln>
        </p:spPr>
        <p:txBody>
          <a:bodyPr>
            <a:spAutoFit/>
          </a:bodyPr>
          <a:lstStyle/>
          <a:p>
            <a:pPr eaLnBrk="0" hangingPunct="0"/>
            <a:r>
              <a:rPr lang="en-US" sz="1200" dirty="0">
                <a:solidFill>
                  <a:schemeClr val="bg2"/>
                </a:solidFill>
              </a:rPr>
              <a:t>Select “top plot” reference stations and data descriptors for all available parameters. Can select computed/final DV’s or </a:t>
            </a:r>
            <a:r>
              <a:rPr lang="en-US" sz="1200" dirty="0" smtClean="0">
                <a:solidFill>
                  <a:schemeClr val="bg2"/>
                </a:solidFill>
              </a:rPr>
              <a:t>any </a:t>
            </a:r>
            <a:r>
              <a:rPr lang="en-US" sz="1200" dirty="0">
                <a:solidFill>
                  <a:schemeClr val="bg2"/>
                </a:solidFill>
              </a:rPr>
              <a:t>UV data type (raw, measured, edited, computed). </a:t>
            </a:r>
          </a:p>
        </p:txBody>
      </p:sp>
      <p:sp>
        <p:nvSpPr>
          <p:cNvPr id="14" name="Right Brace 13"/>
          <p:cNvSpPr/>
          <p:nvPr/>
        </p:nvSpPr>
        <p:spPr bwMode="auto">
          <a:xfrm rot="20302392">
            <a:off x="5622925" y="3648075"/>
            <a:ext cx="750888" cy="706438"/>
          </a:xfrm>
          <a:prstGeom prst="rightBrace">
            <a:avLst>
              <a:gd name="adj1" fmla="val 8333"/>
              <a:gd name="adj2" fmla="val 29610"/>
            </a:avLst>
          </a:prstGeom>
          <a:noFill/>
          <a:ln w="25400" cap="flat" cmpd="sng" algn="ctr">
            <a:solidFill>
              <a:srgbClr val="FF0000"/>
            </a:solidFill>
            <a:prstDash val="solid"/>
            <a:round/>
            <a:headEnd type="none" w="med" len="med"/>
            <a:tailEnd type="none"/>
          </a:ln>
          <a:effectLst>
            <a:outerShdw blurRad="152400" dist="533400" dir="5400000" sx="90000" sy="-19000" rotWithShape="0">
              <a:prstClr val="black">
                <a:alpha val="15000"/>
              </a:prstClr>
            </a:outerShdw>
          </a:effectLst>
          <a:extLst/>
        </p:spPr>
        <p:txBody>
          <a:bodyPr anchor="ctr"/>
          <a:lstStyle/>
          <a:p>
            <a:pPr algn="ctr" eaLnBrk="0" hangingPunct="0">
              <a:defRPr/>
            </a:pPr>
            <a:endParaRPr lang="en-US"/>
          </a:p>
        </p:txBody>
      </p:sp>
      <p:sp>
        <p:nvSpPr>
          <p:cNvPr id="180234" name="TextBox 14"/>
          <p:cNvSpPr txBox="1">
            <a:spLocks noChangeArrowheads="1"/>
          </p:cNvSpPr>
          <p:nvPr/>
        </p:nvSpPr>
        <p:spPr bwMode="auto">
          <a:xfrm>
            <a:off x="6248400" y="4419600"/>
            <a:ext cx="2438400" cy="646331"/>
          </a:xfrm>
          <a:prstGeom prst="rect">
            <a:avLst/>
          </a:prstGeom>
          <a:solidFill>
            <a:schemeClr val="tx1"/>
          </a:solidFill>
          <a:ln w="9525">
            <a:solidFill>
              <a:schemeClr val="bg2"/>
            </a:solidFill>
            <a:miter lim="800000"/>
            <a:headEnd/>
            <a:tailEnd/>
          </a:ln>
        </p:spPr>
        <p:txBody>
          <a:bodyPr>
            <a:spAutoFit/>
          </a:bodyPr>
          <a:lstStyle/>
          <a:p>
            <a:pPr eaLnBrk="0" hangingPunct="0"/>
            <a:r>
              <a:rPr lang="en-US" sz="1200" dirty="0">
                <a:solidFill>
                  <a:schemeClr val="bg2"/>
                </a:solidFill>
              </a:rPr>
              <a:t>Include QWDATA entries on </a:t>
            </a:r>
            <a:r>
              <a:rPr lang="en-US" sz="1200" dirty="0" smtClean="0">
                <a:solidFill>
                  <a:schemeClr val="bg2"/>
                </a:solidFill>
              </a:rPr>
              <a:t>plot (if you have access…script should detect if you don’t)?</a:t>
            </a:r>
            <a:endParaRPr lang="en-US" sz="1200" dirty="0">
              <a:solidFill>
                <a:schemeClr val="bg2"/>
              </a:solidFill>
            </a:endParaRPr>
          </a:p>
        </p:txBody>
      </p:sp>
      <p:cxnSp>
        <p:nvCxnSpPr>
          <p:cNvPr id="17" name="Straight Arrow Connector 16"/>
          <p:cNvCxnSpPr/>
          <p:nvPr/>
        </p:nvCxnSpPr>
        <p:spPr bwMode="auto">
          <a:xfrm rot="10800000">
            <a:off x="4419600" y="4495800"/>
            <a:ext cx="1828800" cy="3048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sp>
        <p:nvSpPr>
          <p:cNvPr id="180236" name="TextBox 17"/>
          <p:cNvSpPr txBox="1">
            <a:spLocks noChangeArrowheads="1"/>
          </p:cNvSpPr>
          <p:nvPr/>
        </p:nvSpPr>
        <p:spPr bwMode="auto">
          <a:xfrm>
            <a:off x="6248400" y="5181600"/>
            <a:ext cx="2514600" cy="461963"/>
          </a:xfrm>
          <a:prstGeom prst="rect">
            <a:avLst/>
          </a:prstGeom>
          <a:solidFill>
            <a:schemeClr val="tx1"/>
          </a:solidFill>
          <a:ln w="9525">
            <a:solidFill>
              <a:schemeClr val="bg2"/>
            </a:solidFill>
            <a:miter lim="800000"/>
            <a:headEnd/>
            <a:tailEnd/>
          </a:ln>
        </p:spPr>
        <p:txBody>
          <a:bodyPr>
            <a:spAutoFit/>
          </a:bodyPr>
          <a:lstStyle/>
          <a:p>
            <a:pPr eaLnBrk="0" hangingPunct="0"/>
            <a:r>
              <a:rPr lang="en-US" sz="1200" dirty="0">
                <a:solidFill>
                  <a:schemeClr val="bg2"/>
                </a:solidFill>
              </a:rPr>
              <a:t>Divide period up into monthly plots or plot entire period on one plot?</a:t>
            </a:r>
          </a:p>
        </p:txBody>
      </p:sp>
      <p:cxnSp>
        <p:nvCxnSpPr>
          <p:cNvPr id="20" name="Straight Arrow Connector 19"/>
          <p:cNvCxnSpPr/>
          <p:nvPr/>
        </p:nvCxnSpPr>
        <p:spPr bwMode="auto">
          <a:xfrm rot="10800000">
            <a:off x="4495800" y="4648200"/>
            <a:ext cx="1752600" cy="5334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sp>
        <p:nvSpPr>
          <p:cNvPr id="15" name="TextBox 14"/>
          <p:cNvSpPr txBox="1"/>
          <p:nvPr/>
        </p:nvSpPr>
        <p:spPr>
          <a:xfrm>
            <a:off x="4146096" y="6519446"/>
            <a:ext cx="4114800" cy="338554"/>
          </a:xfrm>
          <a:prstGeom prst="rect">
            <a:avLst/>
          </a:prstGeom>
          <a:noFill/>
          <a:ln>
            <a:solidFill>
              <a:schemeClr val="bg2"/>
            </a:solidFill>
          </a:ln>
        </p:spPr>
        <p:txBody>
          <a:bodyPr wrap="square" rtlCol="0">
            <a:spAutoFit/>
          </a:bodyPr>
          <a:lstStyle/>
          <a:p>
            <a:r>
              <a:rPr lang="en-US" sz="1600" dirty="0">
                <a:hlinkClick r:id="rId4"/>
              </a:rPr>
              <a:t>http://water.usgs.gov/usgs/owq/wqmreview/</a:t>
            </a:r>
            <a:endParaRPr lang="en-US" sz="1600" dirty="0">
              <a:solidFill>
                <a:schemeClr val="bg2"/>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15"/>
          <p:cNvSpPr>
            <a:spLocks noGrp="1" noChangeArrowheads="1"/>
          </p:cNvSpPr>
          <p:nvPr>
            <p:ph type="sldNum" sz="quarter" idx="12"/>
          </p:nvPr>
        </p:nvSpPr>
        <p:spPr>
          <a:noFill/>
          <a:ln>
            <a:miter lim="800000"/>
            <a:headEnd/>
            <a:tailEnd/>
          </a:ln>
        </p:spPr>
        <p:txBody>
          <a:bodyPr/>
          <a:lstStyle/>
          <a:p>
            <a:fld id="{8B06079B-18E0-43CD-B2B9-E6F3A92E456F}" type="slidenum">
              <a:rPr lang="en-US" smtClean="0"/>
              <a:pPr/>
              <a:t>46</a:t>
            </a:fld>
            <a:endParaRPr lang="en-US" smtClean="0"/>
          </a:p>
        </p:txBody>
      </p:sp>
      <p:sp>
        <p:nvSpPr>
          <p:cNvPr id="182274"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82275" name="Picture 3" descr="Screenshot: main menu" title="Screenshot: main menu"/>
          <p:cNvPicPr>
            <a:picLocks noChangeAspect="1" noChangeArrowheads="1"/>
          </p:cNvPicPr>
          <p:nvPr/>
        </p:nvPicPr>
        <p:blipFill>
          <a:blip r:embed="rId3"/>
          <a:srcRect/>
          <a:stretch>
            <a:fillRect/>
          </a:stretch>
        </p:blipFill>
        <p:spPr bwMode="auto">
          <a:xfrm>
            <a:off x="0" y="457200"/>
            <a:ext cx="9096375" cy="5984875"/>
          </a:xfrm>
          <a:prstGeom prst="rect">
            <a:avLst/>
          </a:prstGeom>
          <a:noFill/>
          <a:ln w="9525">
            <a:noFill/>
            <a:miter lim="800000"/>
            <a:headEnd/>
            <a:tailEnd/>
          </a:ln>
        </p:spPr>
      </p:pic>
      <p:cxnSp>
        <p:nvCxnSpPr>
          <p:cNvPr id="11" name="Straight Arrow Connector 10"/>
          <p:cNvCxnSpPr/>
          <p:nvPr/>
        </p:nvCxnSpPr>
        <p:spPr bwMode="auto">
          <a:xfrm rot="10800000" flipV="1">
            <a:off x="4419600" y="4114800"/>
            <a:ext cx="1524000" cy="6858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sp>
        <p:nvSpPr>
          <p:cNvPr id="182277" name="TextBox 11"/>
          <p:cNvSpPr txBox="1">
            <a:spLocks noChangeArrowheads="1"/>
          </p:cNvSpPr>
          <p:nvPr/>
        </p:nvSpPr>
        <p:spPr bwMode="auto">
          <a:xfrm>
            <a:off x="5943600" y="5257800"/>
            <a:ext cx="2514600" cy="646113"/>
          </a:xfrm>
          <a:prstGeom prst="rect">
            <a:avLst/>
          </a:prstGeom>
          <a:solidFill>
            <a:schemeClr val="tx1"/>
          </a:solidFill>
          <a:ln w="9525">
            <a:solidFill>
              <a:schemeClr val="bg2"/>
            </a:solidFill>
            <a:miter lim="800000"/>
            <a:headEnd/>
            <a:tailEnd/>
          </a:ln>
        </p:spPr>
        <p:txBody>
          <a:bodyPr>
            <a:spAutoFit/>
          </a:bodyPr>
          <a:lstStyle/>
          <a:p>
            <a:pPr eaLnBrk="0" hangingPunct="0"/>
            <a:r>
              <a:rPr lang="en-US" sz="1200" dirty="0">
                <a:solidFill>
                  <a:schemeClr val="bg2"/>
                </a:solidFill>
              </a:rPr>
              <a:t>Program retrieval commands. Can </a:t>
            </a:r>
            <a:r>
              <a:rPr lang="en-US" sz="1200" dirty="0" smtClean="0">
                <a:solidFill>
                  <a:schemeClr val="bg2"/>
                </a:solidFill>
              </a:rPr>
              <a:t>run 1 </a:t>
            </a:r>
            <a:r>
              <a:rPr lang="en-US" sz="1200" dirty="0">
                <a:solidFill>
                  <a:schemeClr val="bg2"/>
                </a:solidFill>
              </a:rPr>
              <a:t>parameter at a time or all parameters at once.</a:t>
            </a:r>
          </a:p>
        </p:txBody>
      </p:sp>
      <p:sp>
        <p:nvSpPr>
          <p:cNvPr id="182278" name="TextBox 14"/>
          <p:cNvSpPr txBox="1">
            <a:spLocks noChangeArrowheads="1"/>
          </p:cNvSpPr>
          <p:nvPr/>
        </p:nvSpPr>
        <p:spPr bwMode="auto">
          <a:xfrm>
            <a:off x="5943600" y="3886200"/>
            <a:ext cx="1295400" cy="276225"/>
          </a:xfrm>
          <a:prstGeom prst="rect">
            <a:avLst/>
          </a:prstGeom>
          <a:solidFill>
            <a:schemeClr val="tx1"/>
          </a:solidFill>
          <a:ln w="9525">
            <a:solidFill>
              <a:schemeClr val="bg2"/>
            </a:solidFill>
            <a:miter lim="800000"/>
            <a:headEnd/>
            <a:tailEnd/>
          </a:ln>
        </p:spPr>
        <p:txBody>
          <a:bodyPr>
            <a:spAutoFit/>
          </a:bodyPr>
          <a:lstStyle/>
          <a:p>
            <a:pPr eaLnBrk="0" hangingPunct="0"/>
            <a:r>
              <a:rPr lang="en-US" sz="1200">
                <a:solidFill>
                  <a:schemeClr val="bg2"/>
                </a:solidFill>
              </a:rPr>
              <a:t>Plot dimensions</a:t>
            </a:r>
          </a:p>
        </p:txBody>
      </p:sp>
      <p:sp>
        <p:nvSpPr>
          <p:cNvPr id="182279" name="TextBox 17"/>
          <p:cNvSpPr txBox="1">
            <a:spLocks noChangeArrowheads="1"/>
          </p:cNvSpPr>
          <p:nvPr/>
        </p:nvSpPr>
        <p:spPr bwMode="auto">
          <a:xfrm>
            <a:off x="6172200" y="4267200"/>
            <a:ext cx="2514600" cy="646113"/>
          </a:xfrm>
          <a:prstGeom prst="rect">
            <a:avLst/>
          </a:prstGeom>
          <a:solidFill>
            <a:schemeClr val="tx1"/>
          </a:solidFill>
          <a:ln w="9525">
            <a:solidFill>
              <a:schemeClr val="bg2"/>
            </a:solidFill>
            <a:miter lim="800000"/>
            <a:headEnd/>
            <a:tailEnd/>
          </a:ln>
        </p:spPr>
        <p:txBody>
          <a:bodyPr>
            <a:spAutoFit/>
          </a:bodyPr>
          <a:lstStyle/>
          <a:p>
            <a:pPr eaLnBrk="0" hangingPunct="0"/>
            <a:r>
              <a:rPr lang="en-US" sz="1200">
                <a:solidFill>
                  <a:schemeClr val="bg2"/>
                </a:solidFill>
              </a:rPr>
              <a:t>Include data correction remarks on data correction entry indicators (set 1, 2, and 3 remarks) </a:t>
            </a:r>
          </a:p>
        </p:txBody>
      </p:sp>
      <p:cxnSp>
        <p:nvCxnSpPr>
          <p:cNvPr id="20" name="Straight Arrow Connector 19"/>
          <p:cNvCxnSpPr/>
          <p:nvPr/>
        </p:nvCxnSpPr>
        <p:spPr bwMode="auto">
          <a:xfrm rot="10800000" flipV="1">
            <a:off x="4495800" y="4800600"/>
            <a:ext cx="1676400" cy="2286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sp>
        <p:nvSpPr>
          <p:cNvPr id="23" name="Right Brace 22"/>
          <p:cNvSpPr/>
          <p:nvPr/>
        </p:nvSpPr>
        <p:spPr bwMode="auto">
          <a:xfrm>
            <a:off x="4495800" y="5181600"/>
            <a:ext cx="1371600" cy="914400"/>
          </a:xfrm>
          <a:prstGeom prst="rightBrace">
            <a:avLst>
              <a:gd name="adj1" fmla="val 19251"/>
              <a:gd name="adj2" fmla="val 51986"/>
            </a:avLst>
          </a:prstGeom>
          <a:noFill/>
          <a:ln w="25400" cap="flat" cmpd="sng" algn="ctr">
            <a:solidFill>
              <a:srgbClr val="FF0000"/>
            </a:solidFill>
            <a:prstDash val="solid"/>
            <a:round/>
            <a:headEnd type="none" w="med" len="med"/>
            <a:tailEnd type="none"/>
          </a:ln>
          <a:effectLst>
            <a:outerShdw blurRad="152400" dist="533400" dir="5400000" sx="90000" sy="-19000" rotWithShape="0">
              <a:prstClr val="black">
                <a:alpha val="15000"/>
              </a:prstClr>
            </a:outerShdw>
          </a:effectLst>
          <a:extLst/>
        </p:spPr>
        <p:txBody>
          <a:bodyPr anchor="ctr"/>
          <a:lstStyle/>
          <a:p>
            <a:pPr algn="ctr" eaLnBrk="0" hangingPunct="0">
              <a:defRPr/>
            </a:pPr>
            <a:endParaRPr lang="en-US"/>
          </a:p>
        </p:txBody>
      </p:sp>
      <p:sp>
        <p:nvSpPr>
          <p:cNvPr id="12" name="TextBox 11"/>
          <p:cNvSpPr txBox="1"/>
          <p:nvPr/>
        </p:nvSpPr>
        <p:spPr>
          <a:xfrm>
            <a:off x="4146096" y="6519446"/>
            <a:ext cx="4114800" cy="338554"/>
          </a:xfrm>
          <a:prstGeom prst="rect">
            <a:avLst/>
          </a:prstGeom>
          <a:noFill/>
          <a:ln>
            <a:solidFill>
              <a:schemeClr val="bg2"/>
            </a:solidFill>
          </a:ln>
        </p:spPr>
        <p:txBody>
          <a:bodyPr wrap="square" rtlCol="0">
            <a:spAutoFit/>
          </a:bodyPr>
          <a:lstStyle/>
          <a:p>
            <a:r>
              <a:rPr lang="en-US" sz="1600" dirty="0">
                <a:hlinkClick r:id="rId4"/>
              </a:rPr>
              <a:t>http://water.usgs.gov/usgs/owq/wqmreview/</a:t>
            </a:r>
            <a:endParaRPr lang="en-US" sz="1600" dirty="0">
              <a:solidFill>
                <a:schemeClr val="bg2"/>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0"/>
            <a:ext cx="3429000" cy="1020763"/>
          </a:xfrm>
        </p:spPr>
        <p:txBody>
          <a:bodyPr/>
          <a:lstStyle/>
          <a:p>
            <a:pPr algn="l">
              <a:defRPr/>
            </a:pPr>
            <a:r>
              <a:rPr lang="en-US" dirty="0" smtClean="0">
                <a:solidFill>
                  <a:srgbClr val="FFC000"/>
                </a:solidFill>
              </a:rPr>
              <a:t>File Output</a:t>
            </a:r>
            <a:endParaRPr lang="en-US" dirty="0">
              <a:solidFill>
                <a:srgbClr val="FFC000"/>
              </a:solidFill>
            </a:endParaRPr>
          </a:p>
        </p:txBody>
      </p:sp>
      <p:sp>
        <p:nvSpPr>
          <p:cNvPr id="7" name="Content Placeholder 6"/>
          <p:cNvSpPr>
            <a:spLocks noGrp="1"/>
          </p:cNvSpPr>
          <p:nvPr>
            <p:ph sz="half" idx="1"/>
          </p:nvPr>
        </p:nvSpPr>
        <p:spPr>
          <a:xfrm>
            <a:off x="0" y="1066800"/>
            <a:ext cx="3810000" cy="5791200"/>
          </a:xfrm>
        </p:spPr>
        <p:txBody>
          <a:bodyPr/>
          <a:lstStyle/>
          <a:p>
            <a:pPr>
              <a:defRPr/>
            </a:pPr>
            <a:r>
              <a:rPr lang="en-US" dirty="0" smtClean="0">
                <a:solidFill>
                  <a:srgbClr val="FFC000"/>
                </a:solidFill>
              </a:rPr>
              <a:t>File output goes to same area as </a:t>
            </a:r>
            <a:r>
              <a:rPr lang="en-US" dirty="0" err="1" smtClean="0">
                <a:solidFill>
                  <a:srgbClr val="FFC000"/>
                </a:solidFill>
              </a:rPr>
              <a:t>swreview</a:t>
            </a:r>
            <a:r>
              <a:rPr lang="en-US" dirty="0" smtClean="0">
                <a:solidFill>
                  <a:srgbClr val="FFC000"/>
                </a:solidFill>
              </a:rPr>
              <a:t> (by default…) in a “</a:t>
            </a:r>
            <a:r>
              <a:rPr lang="en-US" dirty="0" err="1" smtClean="0">
                <a:solidFill>
                  <a:srgbClr val="FFC000"/>
                </a:solidFill>
              </a:rPr>
              <a:t>QWMon</a:t>
            </a:r>
            <a:r>
              <a:rPr lang="en-US" dirty="0" smtClean="0">
                <a:solidFill>
                  <a:srgbClr val="FFC000"/>
                </a:solidFill>
              </a:rPr>
              <a:t>”-named folder.</a:t>
            </a:r>
          </a:p>
          <a:p>
            <a:pPr>
              <a:defRPr/>
            </a:pPr>
            <a:r>
              <a:rPr lang="en-US" dirty="0" smtClean="0">
                <a:solidFill>
                  <a:srgbClr val="FFC000"/>
                </a:solidFill>
              </a:rPr>
              <a:t>Water year retrievals go to a water year named subfolder with parameter folders under that</a:t>
            </a:r>
          </a:p>
          <a:p>
            <a:pPr>
              <a:defRPr/>
            </a:pPr>
            <a:r>
              <a:rPr lang="en-US" dirty="0" smtClean="0">
                <a:solidFill>
                  <a:srgbClr val="FFC000"/>
                </a:solidFill>
              </a:rPr>
              <a:t>Period retrievals go to a date-to-date folder instead</a:t>
            </a:r>
            <a:endParaRPr lang="en-US" dirty="0">
              <a:solidFill>
                <a:srgbClr val="FFC000"/>
              </a:solidFill>
            </a:endParaRPr>
          </a:p>
        </p:txBody>
      </p:sp>
      <p:sp>
        <p:nvSpPr>
          <p:cNvPr id="184324" name="Rectangle 15"/>
          <p:cNvSpPr>
            <a:spLocks noGrp="1" noChangeArrowheads="1"/>
          </p:cNvSpPr>
          <p:nvPr>
            <p:ph type="sldNum" sz="quarter" idx="11"/>
          </p:nvPr>
        </p:nvSpPr>
        <p:spPr>
          <a:noFill/>
          <a:ln>
            <a:miter lim="800000"/>
            <a:headEnd/>
            <a:tailEnd/>
          </a:ln>
        </p:spPr>
        <p:txBody>
          <a:bodyPr/>
          <a:lstStyle/>
          <a:p>
            <a:fld id="{F7B59A54-6981-4ABD-9ED1-C24F7C46E45B}" type="slidenum">
              <a:rPr lang="en-US" smtClean="0"/>
              <a:pPr/>
              <a:t>47</a:t>
            </a:fld>
            <a:endParaRPr lang="en-US" smtClean="0"/>
          </a:p>
        </p:txBody>
      </p:sp>
      <p:sp>
        <p:nvSpPr>
          <p:cNvPr id="184325"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66915" name="Picture 3" descr="Screenshot: Windows directory file listing" title="Screenshot: Windows directory file lis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733800"/>
            <a:ext cx="342241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916" name="Picture 4" descr="Screenshot: windows directory file listing" title="Screenshot: windows directory file lis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990600"/>
            <a:ext cx="3429000" cy="256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bwMode="auto">
          <a:xfrm>
            <a:off x="5029200" y="2743200"/>
            <a:ext cx="1600200" cy="7620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
        <p:nvSpPr>
          <p:cNvPr id="3" name="Oval 2"/>
          <p:cNvSpPr/>
          <p:nvPr/>
        </p:nvSpPr>
        <p:spPr bwMode="auto">
          <a:xfrm>
            <a:off x="5181600" y="5638800"/>
            <a:ext cx="2286000" cy="4572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4146096" y="6519446"/>
            <a:ext cx="4114800" cy="338554"/>
          </a:xfrm>
          <a:prstGeom prst="rect">
            <a:avLst/>
          </a:prstGeom>
          <a:noFill/>
          <a:ln>
            <a:solidFill>
              <a:schemeClr val="bg2"/>
            </a:solidFill>
          </a:ln>
        </p:spPr>
        <p:txBody>
          <a:bodyPr wrap="square" rtlCol="0">
            <a:spAutoFit/>
          </a:bodyPr>
          <a:lstStyle/>
          <a:p>
            <a:r>
              <a:rPr lang="en-US" sz="1600" dirty="0">
                <a:hlinkClick r:id="rId5"/>
              </a:rPr>
              <a:t>http://water.usgs.gov/usgs/owq/wqmreview/</a:t>
            </a:r>
            <a:endParaRPr lang="en-US" sz="1600" dirty="0">
              <a:solidFill>
                <a:schemeClr val="bg2"/>
              </a:solidFill>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b="0" dirty="0" smtClean="0">
                <a:solidFill>
                  <a:srgbClr val="FFC000"/>
                </a:solidFill>
              </a:rPr>
              <a:t>Tips and Tricks</a:t>
            </a:r>
          </a:p>
        </p:txBody>
      </p:sp>
      <p:sp>
        <p:nvSpPr>
          <p:cNvPr id="10" name="Rectangle 3"/>
          <p:cNvSpPr txBox="1">
            <a:spLocks noChangeArrowheads="1"/>
          </p:cNvSpPr>
          <p:nvPr/>
        </p:nvSpPr>
        <p:spPr bwMode="auto">
          <a:xfrm>
            <a:off x="152400" y="1752600"/>
            <a:ext cx="4038600" cy="4267200"/>
          </a:xfrm>
          <a:prstGeom prst="rect">
            <a:avLst/>
          </a:prstGeom>
          <a:noFill/>
          <a:ln w="9525">
            <a:noFill/>
            <a:miter lim="800000"/>
            <a:headEnd/>
            <a:tailEnd/>
          </a:ln>
          <a:effectLst/>
        </p:spPr>
        <p:txBody>
          <a:bodyPr>
            <a:normAutofit fontScale="92500" lnSpcReduction="20000"/>
          </a:bodyPr>
          <a:lstStyle/>
          <a:p>
            <a:pPr marL="342900" indent="-342900" eaLnBrk="0" hangingPunct="0">
              <a:lnSpc>
                <a:spcPct val="80000"/>
              </a:lnSpc>
              <a:spcBef>
                <a:spcPct val="20000"/>
              </a:spcBef>
              <a:spcAft>
                <a:spcPct val="10000"/>
              </a:spcAft>
              <a:buClr>
                <a:srgbClr val="FAFD00"/>
              </a:buClr>
              <a:buSzPct val="65000"/>
              <a:buFont typeface="Monotype Sorts" pitchFamily="2" charset="2"/>
              <a:buChar char="n"/>
              <a:defRPr/>
            </a:pPr>
            <a:r>
              <a:rPr lang="en-US" sz="2600" b="0" kern="0" dirty="0">
                <a:solidFill>
                  <a:srgbClr val="FFC000"/>
                </a:solidFill>
                <a:effectLst>
                  <a:outerShdw blurRad="38100" dist="38100" dir="2700000" algn="tl">
                    <a:srgbClr val="000000"/>
                  </a:outerShdw>
                </a:effectLst>
                <a:latin typeface="+mn-lt"/>
              </a:rPr>
              <a:t>Use Adobe Reader tools.</a:t>
            </a:r>
          </a:p>
          <a:p>
            <a:pPr marL="800100" lvl="1" indent="-342900" eaLnBrk="0" hangingPunct="0">
              <a:lnSpc>
                <a:spcPct val="80000"/>
              </a:lnSpc>
              <a:spcBef>
                <a:spcPct val="20000"/>
              </a:spcBef>
              <a:spcAft>
                <a:spcPct val="10000"/>
              </a:spcAft>
              <a:buClr>
                <a:srgbClr val="FAFD00"/>
              </a:buClr>
              <a:buSzPct val="40000"/>
              <a:buFont typeface="Wingdings" pitchFamily="2" charset="2"/>
              <a:buChar char="v"/>
              <a:defRPr/>
            </a:pPr>
            <a:r>
              <a:rPr lang="en-US" sz="2600" b="0" kern="0" dirty="0">
                <a:solidFill>
                  <a:srgbClr val="FFC000"/>
                </a:solidFill>
                <a:effectLst>
                  <a:outerShdw blurRad="38100" dist="38100" dir="2700000" algn="tl">
                    <a:srgbClr val="000000"/>
                  </a:outerShdw>
                </a:effectLst>
                <a:latin typeface="+mn-lt"/>
              </a:rPr>
              <a:t>Default toolbar has very few of the total number of tools</a:t>
            </a:r>
          </a:p>
          <a:p>
            <a:pPr marL="800100" lvl="1" indent="-342900" eaLnBrk="0" hangingPunct="0">
              <a:lnSpc>
                <a:spcPct val="80000"/>
              </a:lnSpc>
              <a:spcBef>
                <a:spcPct val="20000"/>
              </a:spcBef>
              <a:spcAft>
                <a:spcPct val="10000"/>
              </a:spcAft>
              <a:buClr>
                <a:srgbClr val="FAFD00"/>
              </a:buClr>
              <a:buSzPct val="40000"/>
              <a:buFont typeface="Wingdings" pitchFamily="2" charset="2"/>
              <a:buChar char="v"/>
              <a:defRPr/>
            </a:pPr>
            <a:r>
              <a:rPr lang="en-US" sz="2600" b="0" kern="0" dirty="0">
                <a:solidFill>
                  <a:srgbClr val="FFC000"/>
                </a:solidFill>
                <a:effectLst>
                  <a:outerShdw blurRad="38100" dist="38100" dir="2700000" algn="tl">
                    <a:srgbClr val="000000"/>
                  </a:outerShdw>
                </a:effectLst>
                <a:latin typeface="+mn-lt"/>
              </a:rPr>
              <a:t>Right –click anywhere on toolbar to bring up other available </a:t>
            </a:r>
            <a:r>
              <a:rPr lang="en-US" sz="2600" b="0" kern="0" dirty="0" smtClean="0">
                <a:solidFill>
                  <a:srgbClr val="FFC000"/>
                </a:solidFill>
                <a:effectLst>
                  <a:outerShdw blurRad="38100" dist="38100" dir="2700000" algn="tl">
                    <a:srgbClr val="000000"/>
                  </a:outerShdw>
                </a:effectLst>
                <a:latin typeface="+mn-lt"/>
              </a:rPr>
              <a:t>tools.</a:t>
            </a:r>
          </a:p>
          <a:p>
            <a:pPr marL="1257300" lvl="2" indent="-342900">
              <a:lnSpc>
                <a:spcPct val="80000"/>
              </a:lnSpc>
              <a:spcBef>
                <a:spcPct val="20000"/>
              </a:spcBef>
              <a:spcAft>
                <a:spcPct val="10000"/>
              </a:spcAft>
              <a:buClr>
                <a:srgbClr val="FAFD00"/>
              </a:buClr>
              <a:buSzPct val="40000"/>
              <a:buFont typeface="Wingdings" pitchFamily="2" charset="2"/>
              <a:buChar char="v"/>
              <a:defRPr/>
            </a:pPr>
            <a:r>
              <a:rPr lang="en-US" sz="2600" kern="0" dirty="0" smtClean="0">
                <a:solidFill>
                  <a:srgbClr val="FFC000"/>
                </a:solidFill>
                <a:effectLst>
                  <a:outerShdw blurRad="38100" dist="38100" dir="2700000" algn="tl">
                    <a:srgbClr val="000000"/>
                  </a:outerShdw>
                </a:effectLst>
                <a:latin typeface="+mn-lt"/>
              </a:rPr>
              <a:t>Loupe tool is exceptionally useful!</a:t>
            </a:r>
            <a:endParaRPr lang="en-US" sz="2600" b="0" kern="0" dirty="0" smtClean="0">
              <a:solidFill>
                <a:srgbClr val="FFC000"/>
              </a:solidFill>
              <a:effectLst>
                <a:outerShdw blurRad="38100" dist="38100" dir="2700000" algn="tl">
                  <a:srgbClr val="000000"/>
                </a:outerShdw>
              </a:effectLst>
              <a:latin typeface="+mn-lt"/>
            </a:endParaRPr>
          </a:p>
          <a:p>
            <a:pPr marL="800100" lvl="1" indent="-342900" eaLnBrk="0" hangingPunct="0">
              <a:lnSpc>
                <a:spcPct val="80000"/>
              </a:lnSpc>
              <a:spcBef>
                <a:spcPct val="20000"/>
              </a:spcBef>
              <a:spcAft>
                <a:spcPct val="10000"/>
              </a:spcAft>
              <a:buClr>
                <a:srgbClr val="FAFD00"/>
              </a:buClr>
              <a:buSzPct val="40000"/>
              <a:buFont typeface="Wingdings" pitchFamily="2" charset="2"/>
              <a:buChar char="v"/>
              <a:defRPr/>
            </a:pPr>
            <a:r>
              <a:rPr lang="en-US" sz="2600" kern="0" dirty="0" smtClean="0">
                <a:solidFill>
                  <a:srgbClr val="FFC000"/>
                </a:solidFill>
                <a:effectLst>
                  <a:outerShdw blurRad="38100" dist="38100" dir="2700000" algn="tl">
                    <a:srgbClr val="000000"/>
                  </a:outerShdw>
                </a:effectLst>
                <a:latin typeface="+mn-lt"/>
              </a:rPr>
              <a:t>If viewing from SIMS/RMS links, disable view in browser option (disable </a:t>
            </a:r>
            <a:r>
              <a:rPr lang="en-US" sz="2600" kern="0" dirty="0" err="1" smtClean="0">
                <a:solidFill>
                  <a:srgbClr val="FFC000"/>
                </a:solidFill>
                <a:effectLst>
                  <a:outerShdw blurRad="38100" dist="38100" dir="2700000" algn="tl">
                    <a:srgbClr val="000000"/>
                  </a:outerShdw>
                </a:effectLst>
                <a:latin typeface="+mn-lt"/>
              </a:rPr>
              <a:t>pdf</a:t>
            </a:r>
            <a:r>
              <a:rPr lang="en-US" sz="2600" kern="0" dirty="0" smtClean="0">
                <a:solidFill>
                  <a:srgbClr val="FFC000"/>
                </a:solidFill>
                <a:effectLst>
                  <a:outerShdw blurRad="38100" dist="38100" dir="2700000" algn="tl">
                    <a:srgbClr val="000000"/>
                  </a:outerShdw>
                </a:effectLst>
                <a:latin typeface="+mn-lt"/>
              </a:rPr>
              <a:t> viewer software add-ons in your browser) to prevent output from being trapped in small window</a:t>
            </a:r>
            <a:endParaRPr lang="en-US" sz="2600" b="0" kern="0" dirty="0" smtClean="0">
              <a:effectLst>
                <a:outerShdw blurRad="38100" dist="38100" dir="2700000" algn="tl">
                  <a:srgbClr val="000000"/>
                </a:outerShdw>
              </a:effectLst>
              <a:latin typeface="+mn-lt"/>
            </a:endParaRPr>
          </a:p>
        </p:txBody>
      </p:sp>
      <p:pic>
        <p:nvPicPr>
          <p:cNvPr id="48132" name="Picture 5" descr="Screenshot: More tools" title="Screenshot: More too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1600200"/>
            <a:ext cx="4870450" cy="48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0" name="Picture 52" descr="Cartoon. Source: http://www.heyokay.com/images/tips-n-tricks.jpg" title="Carto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8575"/>
            <a:ext cx="1981200" cy="15237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46096" y="6519446"/>
            <a:ext cx="4114800" cy="338554"/>
          </a:xfrm>
          <a:prstGeom prst="rect">
            <a:avLst/>
          </a:prstGeom>
          <a:noFill/>
          <a:ln>
            <a:solidFill>
              <a:schemeClr val="bg2"/>
            </a:solidFill>
          </a:ln>
        </p:spPr>
        <p:txBody>
          <a:bodyPr wrap="square" rtlCol="0">
            <a:spAutoFit/>
          </a:bodyPr>
          <a:lstStyle/>
          <a:p>
            <a:r>
              <a:rPr lang="en-US" sz="1600" dirty="0">
                <a:hlinkClick r:id="rId5"/>
              </a:rPr>
              <a:t>http://water.usgs.gov/usgs/owq/wqmreview/</a:t>
            </a:r>
            <a:endParaRPr lang="en-US" sz="1600" dirty="0">
              <a:solidFill>
                <a:schemeClr val="bg2"/>
              </a:solidFill>
            </a:endParaRPr>
          </a:p>
        </p:txBody>
      </p:sp>
    </p:spTree>
    <p:extLst>
      <p:ext uri="{BB962C8B-B14F-4D97-AF65-F5344CB8AC3E}">
        <p14:creationId xmlns:p14="http://schemas.microsoft.com/office/powerpoint/2010/main" val="6459782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0"/>
            <a:ext cx="8229600" cy="609600"/>
          </a:xfrm>
        </p:spPr>
        <p:txBody>
          <a:bodyPr/>
          <a:lstStyle/>
          <a:p>
            <a:pPr>
              <a:defRPr/>
            </a:pPr>
            <a:r>
              <a:rPr lang="en-US" b="0" dirty="0" smtClean="0">
                <a:solidFill>
                  <a:srgbClr val="FFC000"/>
                </a:solidFill>
              </a:rPr>
              <a:t>Tips and Tricks</a:t>
            </a:r>
          </a:p>
        </p:txBody>
      </p:sp>
      <p:pic>
        <p:nvPicPr>
          <p:cNvPr id="193538" name="Picture 2" descr="Screenshot: Windows directory file listing" title="Screenshot: Windows directory file listing"/>
          <p:cNvPicPr>
            <a:picLocks noChangeAspect="1" noChangeArrowheads="1"/>
          </p:cNvPicPr>
          <p:nvPr/>
        </p:nvPicPr>
        <p:blipFill>
          <a:blip r:embed="rId3"/>
          <a:srcRect/>
          <a:stretch>
            <a:fillRect/>
          </a:stretch>
        </p:blipFill>
        <p:spPr bwMode="auto">
          <a:xfrm>
            <a:off x="0" y="588963"/>
            <a:ext cx="9144000" cy="6221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5</a:t>
            </a:fld>
            <a:endParaRPr lang="en-US"/>
          </a:p>
        </p:txBody>
      </p:sp>
      <p:sp>
        <p:nvSpPr>
          <p:cNvPr id="9218" name="Rectangle 2"/>
          <p:cNvSpPr>
            <a:spLocks noGrp="1" noRot="1" noChangeArrowheads="1"/>
          </p:cNvSpPr>
          <p:nvPr>
            <p:ph type="title"/>
          </p:nvPr>
        </p:nvSpPr>
        <p:spPr>
          <a:xfrm>
            <a:off x="457200" y="152400"/>
            <a:ext cx="8229600" cy="838200"/>
          </a:xfrm>
        </p:spPr>
        <p:txBody>
          <a:bodyPr/>
          <a:lstStyle/>
          <a:p>
            <a:r>
              <a:rPr lang="en-US" dirty="0" smtClean="0">
                <a:solidFill>
                  <a:srgbClr val="FFC000"/>
                </a:solidFill>
              </a:rPr>
              <a:t>What is </a:t>
            </a:r>
            <a:r>
              <a:rPr lang="en-US" dirty="0" err="1" smtClean="0">
                <a:solidFill>
                  <a:srgbClr val="FFC000"/>
                </a:solidFill>
              </a:rPr>
              <a:t>Auto_Review</a:t>
            </a:r>
            <a:r>
              <a:rPr lang="en-US" dirty="0" smtClean="0">
                <a:solidFill>
                  <a:srgbClr val="FFC000"/>
                </a:solidFill>
              </a:rPr>
              <a:t>?</a:t>
            </a:r>
            <a:endParaRPr lang="en-US" dirty="0">
              <a:solidFill>
                <a:srgbClr val="FFC000"/>
              </a:solidFill>
            </a:endParaRPr>
          </a:p>
        </p:txBody>
      </p:sp>
      <p:sp>
        <p:nvSpPr>
          <p:cNvPr id="9219" name="Rectangle 3"/>
          <p:cNvSpPr>
            <a:spLocks noGrp="1" noChangeArrowheads="1"/>
          </p:cNvSpPr>
          <p:nvPr>
            <p:ph type="body" sz="half" idx="1"/>
          </p:nvPr>
        </p:nvSpPr>
        <p:spPr>
          <a:xfrm>
            <a:off x="76200" y="1066800"/>
            <a:ext cx="8991600" cy="1905000"/>
          </a:xfrm>
        </p:spPr>
        <p:txBody>
          <a:bodyPr>
            <a:normAutofit fontScale="70000" lnSpcReduction="20000"/>
          </a:bodyPr>
          <a:lstStyle/>
          <a:p>
            <a:r>
              <a:rPr lang="en-US" sz="3700" dirty="0">
                <a:solidFill>
                  <a:srgbClr val="FFC000"/>
                </a:solidFill>
                <a:effectLst/>
              </a:rPr>
              <a:t>C</a:t>
            </a:r>
            <a:r>
              <a:rPr lang="en-US" sz="3700" dirty="0" smtClean="0">
                <a:solidFill>
                  <a:srgbClr val="FFC000"/>
                </a:solidFill>
                <a:effectLst/>
              </a:rPr>
              <a:t>ommonly used ADAPS, QWDATA, and GWSI tables.</a:t>
            </a:r>
          </a:p>
          <a:p>
            <a:pPr lvl="1"/>
            <a:r>
              <a:rPr lang="en-US" dirty="0" smtClean="0">
                <a:solidFill>
                  <a:srgbClr val="FFC000"/>
                </a:solidFill>
                <a:effectLst/>
              </a:rPr>
              <a:t>ADAPS Station Analysis, DV tables, EOY summary, Primary, UV inventory</a:t>
            </a:r>
          </a:p>
          <a:p>
            <a:pPr lvl="1"/>
            <a:r>
              <a:rPr lang="en-US" dirty="0" smtClean="0">
                <a:solidFill>
                  <a:srgbClr val="FFC000"/>
                </a:solidFill>
                <a:effectLst/>
              </a:rPr>
              <a:t>Site Visit Reports</a:t>
            </a:r>
          </a:p>
          <a:p>
            <a:pPr lvl="1"/>
            <a:r>
              <a:rPr lang="en-US" dirty="0" smtClean="0">
                <a:solidFill>
                  <a:srgbClr val="FFC000"/>
                </a:solidFill>
                <a:effectLst/>
              </a:rPr>
              <a:t>QWDATA publication-style tables</a:t>
            </a:r>
          </a:p>
          <a:p>
            <a:pPr lvl="1"/>
            <a:r>
              <a:rPr lang="en-US" dirty="0" smtClean="0">
                <a:solidFill>
                  <a:srgbClr val="FFC000"/>
                </a:solidFill>
                <a:effectLst/>
              </a:rPr>
              <a:t>GWSI water level tables</a:t>
            </a:r>
          </a:p>
          <a:p>
            <a:pPr marL="457200" lvl="1" indent="0">
              <a:buNone/>
            </a:pPr>
            <a:endParaRPr lang="en-US" dirty="0" smtClean="0">
              <a:solidFill>
                <a:srgbClr val="FFC000"/>
              </a:solidFill>
              <a:effectLst/>
            </a:endParaRPr>
          </a:p>
          <a:p>
            <a:pPr marL="457200" lvl="1" indent="0">
              <a:buNone/>
            </a:pPr>
            <a:endParaRPr lang="en-US" dirty="0" smtClean="0">
              <a:solidFill>
                <a:srgbClr val="FFC000"/>
              </a:solidFill>
              <a:effectLst/>
            </a:endParaRPr>
          </a:p>
          <a:p>
            <a:endParaRPr lang="en-US" sz="3600" dirty="0" smtClean="0">
              <a:solidFill>
                <a:srgbClr val="FFC000"/>
              </a:solidFill>
              <a:effectLst/>
            </a:endParaRPr>
          </a:p>
          <a:p>
            <a:endParaRPr lang="en-US" dirty="0" smtClean="0">
              <a:solidFill>
                <a:srgbClr val="FFC000"/>
              </a:solidFill>
              <a:effectLst/>
            </a:endParaRPr>
          </a:p>
          <a:p>
            <a:pPr lvl="1"/>
            <a:endParaRPr lang="en-US" dirty="0" smtClean="0">
              <a:solidFill>
                <a:srgbClr val="FFC000"/>
              </a:solidFill>
              <a:effectLst/>
            </a:endParaRPr>
          </a:p>
          <a:p>
            <a:pPr lvl="1"/>
            <a:endParaRPr lang="en-US" dirty="0" smtClean="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pic>
        <p:nvPicPr>
          <p:cNvPr id="169987" name="Picture 3" title="Screenshot: GWREVIEW GWSI Water Level Table"/>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7000"/>
                    </a14:imgEffect>
                  </a14:imgLayer>
                </a14:imgProps>
              </a:ext>
              <a:ext uri="{28A0092B-C50C-407E-A947-70E740481C1C}">
                <a14:useLocalDpi xmlns:a14="http://schemas.microsoft.com/office/drawing/2010/main" val="0"/>
              </a:ext>
            </a:extLst>
          </a:blip>
          <a:srcRect/>
          <a:stretch>
            <a:fillRect/>
          </a:stretch>
        </p:blipFill>
        <p:spPr bwMode="auto">
          <a:xfrm>
            <a:off x="76200" y="2819400"/>
            <a:ext cx="5536012" cy="175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9989" name="Picture 5"/>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6000"/>
                    </a14:imgEffect>
                  </a14:imgLayer>
                </a14:imgProps>
              </a:ext>
              <a:ext uri="{28A0092B-C50C-407E-A947-70E740481C1C}">
                <a14:useLocalDpi xmlns:a14="http://schemas.microsoft.com/office/drawing/2010/main" val="0"/>
              </a:ext>
            </a:extLst>
          </a:blip>
          <a:srcRect/>
          <a:stretch>
            <a:fillRect/>
          </a:stretch>
        </p:blipFill>
        <p:spPr bwMode="auto">
          <a:xfrm>
            <a:off x="1295400" y="3505200"/>
            <a:ext cx="3843338" cy="319308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9990" name="Picture 6" descr="Screenshot: Groundwater Levels Summary Table" title="Screenshot: Groundwater Levels Summary Table"/>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724400" y="1981200"/>
            <a:ext cx="4044480" cy="12954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8" descr="Image: Question Mark Source: http://joyerickson.files.wordpress.com/2011/03/question-mark.jpg" title="Image: Question Mar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4475" y="2286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69988" name="Picture 4" descr="Screenshot: QWData Samples Table" title="Screenshot: QWData Samples Table"/>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26000"/>
                    </a14:imgEffect>
                  </a14:imgLayer>
                </a14:imgProps>
              </a:ext>
              <a:ext uri="{28A0092B-C50C-407E-A947-70E740481C1C}">
                <a14:useLocalDpi xmlns:a14="http://schemas.microsoft.com/office/drawing/2010/main" val="0"/>
              </a:ext>
            </a:extLst>
          </a:blip>
          <a:srcRect/>
          <a:stretch>
            <a:fillRect/>
          </a:stretch>
        </p:blipFill>
        <p:spPr bwMode="auto">
          <a:xfrm>
            <a:off x="5695117" y="2819400"/>
            <a:ext cx="3436314"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8" descr="Image: Question Mark Source: http://joyerickson.files.wordpress.com/2011/03/question-mark.jpg" title="Image: Question Mar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01000" y="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22918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defRPr/>
            </a:pPr>
            <a:r>
              <a:rPr lang="en-US" b="0" dirty="0" smtClean="0">
                <a:solidFill>
                  <a:srgbClr val="FFC000"/>
                </a:solidFill>
              </a:rPr>
              <a:t>Tips and Tricks</a:t>
            </a:r>
          </a:p>
        </p:txBody>
      </p:sp>
      <p:sp>
        <p:nvSpPr>
          <p:cNvPr id="7" name="Content Placeholder 6"/>
          <p:cNvSpPr>
            <a:spLocks noGrp="1"/>
          </p:cNvSpPr>
          <p:nvPr>
            <p:ph idx="1"/>
          </p:nvPr>
        </p:nvSpPr>
        <p:spPr>
          <a:xfrm>
            <a:off x="457200" y="1423988"/>
            <a:ext cx="8001000" cy="3910012"/>
          </a:xfrm>
        </p:spPr>
        <p:txBody>
          <a:bodyPr/>
          <a:lstStyle/>
          <a:p>
            <a:pPr>
              <a:defRPr/>
            </a:pPr>
            <a:r>
              <a:rPr lang="en-US" sz="2400" dirty="0" smtClean="0">
                <a:solidFill>
                  <a:srgbClr val="FFC000"/>
                </a:solidFill>
              </a:rPr>
              <a:t>Link to stations' </a:t>
            </a:r>
            <a:r>
              <a:rPr lang="en-US" sz="2400" dirty="0" err="1" smtClean="0">
                <a:solidFill>
                  <a:srgbClr val="FFC000"/>
                </a:solidFill>
              </a:rPr>
              <a:t>Auto_Review</a:t>
            </a:r>
            <a:r>
              <a:rPr lang="en-US" sz="2400" dirty="0" smtClean="0">
                <a:solidFill>
                  <a:srgbClr val="FFC000"/>
                </a:solidFill>
              </a:rPr>
              <a:t> output area available from SIMS webpages</a:t>
            </a:r>
          </a:p>
          <a:p>
            <a:pPr lvl="1">
              <a:defRPr/>
            </a:pPr>
            <a:r>
              <a:rPr lang="en-US" sz="2000" dirty="0" smtClean="0">
                <a:solidFill>
                  <a:srgbClr val="FFC000"/>
                </a:solidFill>
              </a:rPr>
              <a:t>Can increase file access speeds, but can't rename, edit, etc… </a:t>
            </a:r>
            <a:r>
              <a:rPr lang="en-US" sz="2000" dirty="0" err="1" smtClean="0">
                <a:solidFill>
                  <a:srgbClr val="FFC000"/>
                </a:solidFill>
              </a:rPr>
              <a:t>pdf</a:t>
            </a:r>
            <a:r>
              <a:rPr lang="en-US" sz="2000" dirty="0" smtClean="0">
                <a:solidFill>
                  <a:srgbClr val="FFC000"/>
                </a:solidFill>
              </a:rPr>
              <a:t> files</a:t>
            </a:r>
          </a:p>
          <a:p>
            <a:pPr lvl="1">
              <a:defRPr/>
            </a:pPr>
            <a:r>
              <a:rPr lang="en-US" sz="2000" dirty="0" smtClean="0">
                <a:solidFill>
                  <a:srgbClr val="FFC000"/>
                </a:solidFill>
              </a:rPr>
              <a:t>Great for remote records checking and reviewing</a:t>
            </a:r>
          </a:p>
          <a:p>
            <a:pPr lvl="1">
              <a:defRPr/>
            </a:pPr>
            <a:r>
              <a:rPr lang="en-US" sz="2000" dirty="0" smtClean="0">
                <a:solidFill>
                  <a:srgbClr val="FFC000"/>
                </a:solidFill>
              </a:rPr>
              <a:t>Can add other files to that area to assemble a complete electronic record packet available from stations' SIMS/RMS pages</a:t>
            </a:r>
          </a:p>
          <a:p>
            <a:pPr lvl="1">
              <a:defRPr/>
            </a:pPr>
            <a:r>
              <a:rPr lang="en-US" sz="2000" dirty="0" smtClean="0">
                <a:solidFill>
                  <a:srgbClr val="FFC000"/>
                </a:solidFill>
              </a:rPr>
              <a:t>Contact GS-W_Help_SIMS@usgs.gov to enable this feature on your SIMS pages (area must be setup on local </a:t>
            </a:r>
            <a:r>
              <a:rPr lang="en-US" sz="2000" dirty="0" err="1" smtClean="0">
                <a:solidFill>
                  <a:srgbClr val="FFC000"/>
                </a:solidFill>
              </a:rPr>
              <a:t>webserver</a:t>
            </a:r>
            <a:r>
              <a:rPr lang="en-US" sz="2000" dirty="0" smtClean="0">
                <a:solidFill>
                  <a:srgbClr val="FFC000"/>
                </a:solidFill>
              </a:rPr>
              <a:t>…)</a:t>
            </a:r>
            <a:endParaRPr lang="en-US" sz="2000" dirty="0">
              <a:solidFill>
                <a:srgbClr val="FFC000"/>
              </a:solidFill>
            </a:endParaRPr>
          </a:p>
        </p:txBody>
      </p:sp>
      <p:pic>
        <p:nvPicPr>
          <p:cNvPr id="4" name="Picture 52" descr="Cartoon. Source: http://www.heyokay.com/images/tips-n-tricks.jpg" title="Cart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8576"/>
            <a:ext cx="1752600" cy="13479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46096" y="6519446"/>
            <a:ext cx="4114800" cy="338554"/>
          </a:xfrm>
          <a:prstGeom prst="rect">
            <a:avLst/>
          </a:prstGeom>
          <a:noFill/>
          <a:ln>
            <a:solidFill>
              <a:schemeClr val="bg2"/>
            </a:solidFill>
          </a:ln>
        </p:spPr>
        <p:txBody>
          <a:bodyPr wrap="square" rtlCol="0">
            <a:spAutoFit/>
          </a:bodyPr>
          <a:lstStyle/>
          <a:p>
            <a:r>
              <a:rPr lang="en-US" sz="1600" dirty="0">
                <a:hlinkClick r:id="rId4"/>
              </a:rPr>
              <a:t>http://water.usgs.gov/usgs/owq/wqmreview/</a:t>
            </a:r>
            <a:endParaRPr lang="en-US" sz="1600" dirty="0">
              <a:solidFill>
                <a:schemeClr val="bg2"/>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15"/>
          <p:cNvSpPr>
            <a:spLocks noGrp="1" noChangeArrowheads="1"/>
          </p:cNvSpPr>
          <p:nvPr>
            <p:ph type="sldNum" sz="quarter" idx="12"/>
          </p:nvPr>
        </p:nvSpPr>
        <p:spPr>
          <a:noFill/>
          <a:ln>
            <a:miter lim="800000"/>
            <a:headEnd/>
            <a:tailEnd/>
          </a:ln>
        </p:spPr>
        <p:txBody>
          <a:bodyPr/>
          <a:lstStyle/>
          <a:p>
            <a:fld id="{B998303B-E8F3-445B-A938-710809450F42}" type="slidenum">
              <a:rPr lang="en-US" smtClean="0"/>
              <a:pPr/>
              <a:t>51</a:t>
            </a:fld>
            <a:endParaRPr lang="en-US" smtClean="0"/>
          </a:p>
        </p:txBody>
      </p:sp>
      <p:sp>
        <p:nvSpPr>
          <p:cNvPr id="197634"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97635" name="Picture 1" descr="Screenshot: SIMS" title="Screenshot: SIMS"/>
          <p:cNvPicPr>
            <a:picLocks noChangeAspect="1" noChangeArrowheads="1"/>
          </p:cNvPicPr>
          <p:nvPr/>
        </p:nvPicPr>
        <p:blipFill>
          <a:blip r:embed="rId3"/>
          <a:srcRect/>
          <a:stretch>
            <a:fillRect/>
          </a:stretch>
        </p:blipFill>
        <p:spPr bwMode="auto">
          <a:xfrm>
            <a:off x="471488" y="0"/>
            <a:ext cx="7688262" cy="6858000"/>
          </a:xfrm>
          <a:prstGeom prst="rect">
            <a:avLst/>
          </a:prstGeom>
          <a:noFill/>
          <a:ln w="9525">
            <a:noFill/>
            <a:miter lim="800000"/>
            <a:headEnd/>
            <a:tailEnd/>
          </a:ln>
        </p:spPr>
      </p:pic>
      <p:sp>
        <p:nvSpPr>
          <p:cNvPr id="197636" name="Oval 5"/>
          <p:cNvSpPr>
            <a:spLocks noChangeArrowheads="1"/>
          </p:cNvSpPr>
          <p:nvPr/>
        </p:nvSpPr>
        <p:spPr bwMode="auto">
          <a:xfrm>
            <a:off x="4191000" y="4191000"/>
            <a:ext cx="3429000" cy="609600"/>
          </a:xfrm>
          <a:prstGeom prst="ellipse">
            <a:avLst/>
          </a:prstGeom>
          <a:noFill/>
          <a:ln w="25400" algn="ctr">
            <a:solidFill>
              <a:srgbClr val="FF0000"/>
            </a:solidFill>
            <a:round/>
            <a:headEnd/>
            <a:tailEnd/>
          </a:ln>
        </p:spPr>
        <p:txBody>
          <a:bodyPr wrap="none"/>
          <a:lstStyle/>
          <a:p>
            <a:pPr eaLnBrk="0" hangingPunct="0"/>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Number Placeholder 5"/>
          <p:cNvSpPr>
            <a:spLocks noGrp="1"/>
          </p:cNvSpPr>
          <p:nvPr>
            <p:ph type="sldNum" sz="quarter" idx="11"/>
          </p:nvPr>
        </p:nvSpPr>
        <p:spPr>
          <a:noFill/>
          <a:ln>
            <a:miter lim="800000"/>
            <a:headEnd/>
            <a:tailEnd/>
          </a:ln>
        </p:spPr>
        <p:txBody>
          <a:bodyPr/>
          <a:lstStyle/>
          <a:p>
            <a:fld id="{D329991B-BD30-43A3-B2DE-2A9CB59B69A3}" type="slidenum">
              <a:rPr lang="en-US" smtClean="0"/>
              <a:pPr/>
              <a:t>52</a:t>
            </a:fld>
            <a:endParaRPr lang="en-US" smtClean="0"/>
          </a:p>
        </p:txBody>
      </p:sp>
      <p:sp>
        <p:nvSpPr>
          <p:cNvPr id="9218" name="Rectangle 2"/>
          <p:cNvSpPr>
            <a:spLocks noGrp="1" noRot="1" noChangeArrowheads="1"/>
          </p:cNvSpPr>
          <p:nvPr>
            <p:ph type="title"/>
          </p:nvPr>
        </p:nvSpPr>
        <p:spPr>
          <a:xfrm>
            <a:off x="457200" y="152400"/>
            <a:ext cx="8229600" cy="1143000"/>
          </a:xfrm>
        </p:spPr>
        <p:txBody>
          <a:bodyPr/>
          <a:lstStyle/>
          <a:p>
            <a:pPr>
              <a:defRPr/>
            </a:pPr>
            <a:r>
              <a:rPr lang="en-US" dirty="0" smtClean="0">
                <a:solidFill>
                  <a:srgbClr val="FFC000"/>
                </a:solidFill>
              </a:rPr>
              <a:t>Desired Enhancements of </a:t>
            </a:r>
            <a:r>
              <a:rPr lang="en-US" dirty="0" err="1" smtClean="0">
                <a:solidFill>
                  <a:srgbClr val="FFC000"/>
                </a:solidFill>
              </a:rPr>
              <a:t>WQMReview</a:t>
            </a:r>
            <a:endParaRPr lang="en-US" dirty="0">
              <a:solidFill>
                <a:srgbClr val="FFC000"/>
              </a:solidFill>
            </a:endParaRPr>
          </a:p>
        </p:txBody>
      </p:sp>
      <p:sp>
        <p:nvSpPr>
          <p:cNvPr id="9219" name="Rectangle 3"/>
          <p:cNvSpPr>
            <a:spLocks noGrp="1" noChangeArrowheads="1"/>
          </p:cNvSpPr>
          <p:nvPr>
            <p:ph type="body" sz="half" idx="1"/>
          </p:nvPr>
        </p:nvSpPr>
        <p:spPr>
          <a:xfrm>
            <a:off x="609600" y="1371600"/>
            <a:ext cx="8074025" cy="4876800"/>
          </a:xfrm>
        </p:spPr>
        <p:txBody>
          <a:bodyPr/>
          <a:lstStyle/>
          <a:p>
            <a:pPr>
              <a:defRPr/>
            </a:pPr>
            <a:r>
              <a:rPr lang="en-US" sz="2800" dirty="0" smtClean="0">
                <a:solidFill>
                  <a:srgbClr val="FFC000"/>
                </a:solidFill>
                <a:effectLst/>
              </a:rPr>
              <a:t>Addition of Chlorophyll as a Data Descriptor for processing</a:t>
            </a:r>
          </a:p>
          <a:p>
            <a:pPr>
              <a:defRPr/>
            </a:pPr>
            <a:r>
              <a:rPr lang="en-US" sz="2800" dirty="0" smtClean="0">
                <a:solidFill>
                  <a:srgbClr val="FFC000"/>
                </a:solidFill>
                <a:effectLst/>
              </a:rPr>
              <a:t>Addition of several “generic” Data Descriptors for any parameter</a:t>
            </a:r>
          </a:p>
          <a:p>
            <a:pPr>
              <a:defRPr/>
            </a:pPr>
            <a:r>
              <a:rPr lang="en-US" sz="2800" dirty="0" smtClean="0">
                <a:solidFill>
                  <a:srgbClr val="FFC000"/>
                </a:solidFill>
                <a:effectLst/>
              </a:rPr>
              <a:t>Ability to have a second reference curve on the top plot</a:t>
            </a:r>
            <a:endParaRPr lang="en-US" sz="2800" dirty="0">
              <a:solidFill>
                <a:srgbClr val="FFC000"/>
              </a:solidFill>
              <a:effectLst/>
            </a:endParaRPr>
          </a:p>
          <a:p>
            <a:pPr>
              <a:defRPr/>
            </a:pPr>
            <a:r>
              <a:rPr lang="en-US" sz="2800" dirty="0" smtClean="0">
                <a:solidFill>
                  <a:srgbClr val="FFC000"/>
                </a:solidFill>
                <a:effectLst/>
              </a:rPr>
              <a:t>Daily value plots of the WY (like </a:t>
            </a:r>
            <a:r>
              <a:rPr lang="en-US" sz="2800" dirty="0" err="1" smtClean="0">
                <a:solidFill>
                  <a:srgbClr val="FFC000"/>
                </a:solidFill>
                <a:effectLst/>
              </a:rPr>
              <a:t>Monplot</a:t>
            </a:r>
            <a:r>
              <a:rPr lang="en-US" sz="2800" dirty="0" smtClean="0">
                <a:solidFill>
                  <a:srgbClr val="FFC000"/>
                </a:solidFill>
                <a:effectLst/>
              </a:rPr>
              <a:t>)</a:t>
            </a:r>
          </a:p>
          <a:p>
            <a:pPr lvl="1">
              <a:defRPr/>
            </a:pPr>
            <a:r>
              <a:rPr lang="en-US" dirty="0" smtClean="0">
                <a:solidFill>
                  <a:srgbClr val="FFC000"/>
                </a:solidFill>
                <a:effectLst/>
              </a:rPr>
              <a:t>Max, Min, Median/Mean</a:t>
            </a:r>
          </a:p>
          <a:p>
            <a:pPr>
              <a:defRPr/>
            </a:pPr>
            <a:r>
              <a:rPr lang="en-US" sz="2800" dirty="0" smtClean="0">
                <a:solidFill>
                  <a:srgbClr val="FFC000"/>
                </a:solidFill>
                <a:effectLst/>
              </a:rPr>
              <a:t>Ability to run </a:t>
            </a:r>
            <a:r>
              <a:rPr lang="en-US" sz="2800" dirty="0">
                <a:solidFill>
                  <a:srgbClr val="FFC000"/>
                </a:solidFill>
                <a:effectLst/>
              </a:rPr>
              <a:t>a</a:t>
            </a:r>
            <a:r>
              <a:rPr lang="en-US" sz="2800" dirty="0" smtClean="0">
                <a:solidFill>
                  <a:srgbClr val="FFC000"/>
                </a:solidFill>
                <a:effectLst/>
              </a:rPr>
              <a:t>utomatically (like </a:t>
            </a:r>
            <a:r>
              <a:rPr lang="en-US" sz="2800" dirty="0" err="1" smtClean="0">
                <a:solidFill>
                  <a:srgbClr val="FFC000"/>
                </a:solidFill>
                <a:effectLst/>
              </a:rPr>
              <a:t>SWReview</a:t>
            </a:r>
            <a:r>
              <a:rPr lang="en-US" sz="2800" dirty="0" smtClean="0">
                <a:solidFill>
                  <a:srgbClr val="FFC000"/>
                </a:solidFill>
                <a:effectLst/>
              </a:rPr>
              <a:t>)</a:t>
            </a:r>
          </a:p>
          <a:p>
            <a:pPr lvl="1">
              <a:defRPr/>
            </a:pPr>
            <a:r>
              <a:rPr lang="en-US" sz="2400" dirty="0" smtClean="0">
                <a:solidFill>
                  <a:srgbClr val="FFC000"/>
                </a:solidFill>
                <a:effectLst/>
              </a:rPr>
              <a:t>Would include “batch” and command-line processing ability…</a:t>
            </a:r>
          </a:p>
          <a:p>
            <a:pPr marL="0" indent="0">
              <a:buFont typeface="Wingdings" pitchFamily="2" charset="2"/>
              <a:buNone/>
              <a:defRPr/>
            </a:pPr>
            <a:endParaRPr lang="en-US" sz="3600" dirty="0" smtClean="0">
              <a:solidFill>
                <a:srgbClr val="FFC000"/>
              </a:solidFill>
              <a:effectLst/>
            </a:endParaRPr>
          </a:p>
          <a:p>
            <a:pPr>
              <a:defRPr/>
            </a:pPr>
            <a:endParaRPr lang="en-US" sz="3600" dirty="0">
              <a:solidFill>
                <a:srgbClr val="FFC000"/>
              </a:solidFill>
              <a:effectLst/>
            </a:endParaRPr>
          </a:p>
          <a:p>
            <a:pPr>
              <a:defRPr/>
            </a:pPr>
            <a:endParaRPr lang="en-US" sz="3600" dirty="0" smtClean="0">
              <a:solidFill>
                <a:srgbClr val="FFC000"/>
              </a:solidFill>
              <a:effectLst/>
            </a:endParaRPr>
          </a:p>
          <a:p>
            <a:pPr>
              <a:defRPr/>
            </a:pPr>
            <a:endParaRPr lang="en-US" sz="3600" dirty="0">
              <a:solidFill>
                <a:srgbClr val="FFC000"/>
              </a:solidFill>
              <a:effectLst/>
            </a:endParaRPr>
          </a:p>
          <a:p>
            <a:pPr>
              <a:defRPr/>
            </a:pPr>
            <a:endParaRPr lang="en-US" sz="3600" dirty="0" smtClean="0">
              <a:solidFill>
                <a:srgbClr val="FFC000"/>
              </a:solidFill>
              <a:effectLst/>
            </a:endParaRPr>
          </a:p>
          <a:p>
            <a:pPr>
              <a:defRPr/>
            </a:pPr>
            <a:endParaRPr lang="en-US" sz="3600" dirty="0" smtClean="0">
              <a:solidFill>
                <a:srgbClr val="FFC000"/>
              </a:solidFill>
              <a:effectLst/>
            </a:endParaRPr>
          </a:p>
        </p:txBody>
      </p:sp>
      <p:sp>
        <p:nvSpPr>
          <p:cNvPr id="201732" name="Text Box 4"/>
          <p:cNvSpPr txBox="1">
            <a:spLocks noChangeArrowheads="1"/>
          </p:cNvSpPr>
          <p:nvPr/>
        </p:nvSpPr>
        <p:spPr bwMode="auto">
          <a:xfrm>
            <a:off x="974725" y="6145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sp>
        <p:nvSpPr>
          <p:cNvPr id="6" name="TextBox 5"/>
          <p:cNvSpPr txBox="1"/>
          <p:nvPr/>
        </p:nvSpPr>
        <p:spPr>
          <a:xfrm>
            <a:off x="4146096" y="6519446"/>
            <a:ext cx="4114800" cy="338554"/>
          </a:xfrm>
          <a:prstGeom prst="rect">
            <a:avLst/>
          </a:prstGeom>
          <a:noFill/>
          <a:ln>
            <a:solidFill>
              <a:schemeClr val="bg2"/>
            </a:solidFill>
          </a:ln>
        </p:spPr>
        <p:txBody>
          <a:bodyPr wrap="square" rtlCol="0">
            <a:spAutoFit/>
          </a:bodyPr>
          <a:lstStyle/>
          <a:p>
            <a:r>
              <a:rPr lang="en-US" sz="1600" dirty="0">
                <a:hlinkClick r:id="rId3"/>
              </a:rPr>
              <a:t>http://water.usgs.gov/usgs/owq/wqmreview/</a:t>
            </a:r>
            <a:endParaRPr lang="en-US" sz="1600" dirty="0">
              <a:solidFill>
                <a:schemeClr val="bg2"/>
              </a:solidFill>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55" name="Slide Number Placeholder 5"/>
          <p:cNvSpPr>
            <a:spLocks noGrp="1"/>
          </p:cNvSpPr>
          <p:nvPr>
            <p:ph type="sldNum" sz="quarter" idx="11"/>
          </p:nvPr>
        </p:nvSpPr>
        <p:spPr>
          <a:noFill/>
          <a:ln>
            <a:miter lim="800000"/>
            <a:headEnd/>
            <a:tailEnd/>
          </a:ln>
        </p:spPr>
        <p:txBody>
          <a:bodyPr/>
          <a:lstStyle/>
          <a:p>
            <a:fld id="{654055EB-4AFB-485D-905D-D08421CB064F}" type="slidenum">
              <a:rPr lang="en-US" smtClean="0"/>
              <a:pPr/>
              <a:t>53</a:t>
            </a:fld>
            <a:endParaRPr lang="en-US" smtClean="0"/>
          </a:p>
        </p:txBody>
      </p:sp>
      <p:sp>
        <p:nvSpPr>
          <p:cNvPr id="9218" name="Rectangle 2"/>
          <p:cNvSpPr>
            <a:spLocks noGrp="1" noRot="1" noChangeArrowheads="1"/>
          </p:cNvSpPr>
          <p:nvPr>
            <p:ph type="title"/>
          </p:nvPr>
        </p:nvSpPr>
        <p:spPr>
          <a:xfrm>
            <a:off x="457200" y="381000"/>
            <a:ext cx="8229600" cy="1143000"/>
          </a:xfrm>
        </p:spPr>
        <p:txBody>
          <a:bodyPr/>
          <a:lstStyle/>
          <a:p>
            <a:pPr>
              <a:defRPr/>
            </a:pPr>
            <a:r>
              <a:rPr lang="en-US" dirty="0" smtClean="0">
                <a:solidFill>
                  <a:srgbClr val="FFC000"/>
                </a:solidFill>
              </a:rPr>
              <a:t>Desired Enhancements of </a:t>
            </a:r>
            <a:r>
              <a:rPr lang="en-US" dirty="0" err="1" smtClean="0">
                <a:solidFill>
                  <a:srgbClr val="FFC000"/>
                </a:solidFill>
              </a:rPr>
              <a:t>Auto_Review</a:t>
            </a:r>
            <a:endParaRPr lang="en-US" dirty="0">
              <a:solidFill>
                <a:srgbClr val="FFC000"/>
              </a:solidFill>
            </a:endParaRPr>
          </a:p>
        </p:txBody>
      </p:sp>
      <p:sp>
        <p:nvSpPr>
          <p:cNvPr id="64557" name="Rectangle 3"/>
          <p:cNvSpPr>
            <a:spLocks noGrp="1" noChangeArrowheads="1"/>
          </p:cNvSpPr>
          <p:nvPr>
            <p:ph type="body" sz="half" idx="1"/>
          </p:nvPr>
        </p:nvSpPr>
        <p:spPr>
          <a:xfrm>
            <a:off x="609600" y="1752600"/>
            <a:ext cx="8074025" cy="4343400"/>
          </a:xfrm>
        </p:spPr>
        <p:txBody>
          <a:bodyPr/>
          <a:lstStyle/>
          <a:p>
            <a:pPr>
              <a:lnSpc>
                <a:spcPct val="90000"/>
              </a:lnSpc>
            </a:pPr>
            <a:r>
              <a:rPr lang="en-US" sz="2800" dirty="0" smtClean="0">
                <a:solidFill>
                  <a:srgbClr val="FFC000"/>
                </a:solidFill>
                <a:effectLst/>
              </a:rPr>
              <a:t>“</a:t>
            </a:r>
            <a:r>
              <a:rPr lang="en-US" sz="2800" dirty="0" err="1" smtClean="0">
                <a:solidFill>
                  <a:srgbClr val="FFC000"/>
                </a:solidFill>
                <a:effectLst/>
              </a:rPr>
              <a:t>Metreview</a:t>
            </a:r>
            <a:r>
              <a:rPr lang="en-US" sz="2800" dirty="0" smtClean="0">
                <a:solidFill>
                  <a:srgbClr val="FFC000"/>
                </a:solidFill>
                <a:effectLst/>
              </a:rPr>
              <a:t>” for meteorological Data Descriptors</a:t>
            </a:r>
          </a:p>
          <a:p>
            <a:pPr>
              <a:lnSpc>
                <a:spcPct val="90000"/>
              </a:lnSpc>
            </a:pPr>
            <a:r>
              <a:rPr lang="en-US" sz="2800" dirty="0" smtClean="0">
                <a:solidFill>
                  <a:srgbClr val="FFC000"/>
                </a:solidFill>
                <a:effectLst/>
              </a:rPr>
              <a:t>“</a:t>
            </a:r>
            <a:r>
              <a:rPr lang="en-US" sz="2800" dirty="0" err="1" smtClean="0">
                <a:solidFill>
                  <a:srgbClr val="FFC000"/>
                </a:solidFill>
                <a:effectLst/>
              </a:rPr>
              <a:t>Wqreview</a:t>
            </a:r>
            <a:r>
              <a:rPr lang="en-US" sz="2800" dirty="0" smtClean="0">
                <a:solidFill>
                  <a:srgbClr val="FFC000"/>
                </a:solidFill>
                <a:effectLst/>
              </a:rPr>
              <a:t>” for WQ-sampling records</a:t>
            </a:r>
          </a:p>
          <a:p>
            <a:pPr>
              <a:lnSpc>
                <a:spcPct val="90000"/>
              </a:lnSpc>
            </a:pPr>
            <a:r>
              <a:rPr lang="en-US" sz="2800" dirty="0" smtClean="0">
                <a:solidFill>
                  <a:srgbClr val="FFC000"/>
                </a:solidFill>
                <a:effectLst/>
              </a:rPr>
              <a:t>Enhanced support for Index Velocity Discharge records in </a:t>
            </a:r>
            <a:r>
              <a:rPr lang="en-US" sz="2800" dirty="0" err="1" smtClean="0">
                <a:solidFill>
                  <a:srgbClr val="FFC000"/>
                </a:solidFill>
                <a:effectLst/>
              </a:rPr>
              <a:t>swreview</a:t>
            </a:r>
            <a:r>
              <a:rPr lang="en-US" sz="2800" dirty="0">
                <a:solidFill>
                  <a:srgbClr val="FFC000"/>
                </a:solidFill>
                <a:effectLst/>
              </a:rPr>
              <a:t>.</a:t>
            </a:r>
            <a:endParaRPr lang="en-US" sz="2800" dirty="0" smtClean="0">
              <a:solidFill>
                <a:srgbClr val="FFC000"/>
              </a:solidFill>
              <a:effectLst/>
            </a:endParaRPr>
          </a:p>
          <a:p>
            <a:pPr>
              <a:lnSpc>
                <a:spcPct val="90000"/>
              </a:lnSpc>
            </a:pPr>
            <a:r>
              <a:rPr lang="en-US" sz="2800" dirty="0" smtClean="0">
                <a:solidFill>
                  <a:srgbClr val="FFC000"/>
                </a:solidFill>
                <a:effectLst/>
              </a:rPr>
              <a:t>New Time-Series software may incorporate current functionality before much of this gets done…</a:t>
            </a:r>
          </a:p>
          <a:p>
            <a:pPr lvl="1">
              <a:lnSpc>
                <a:spcPct val="90000"/>
              </a:lnSpc>
            </a:pPr>
            <a:r>
              <a:rPr lang="en-US" sz="2400" dirty="0" err="1" smtClean="0">
                <a:solidFill>
                  <a:srgbClr val="FFC000"/>
                </a:solidFill>
                <a:effectLst/>
              </a:rPr>
              <a:t>Wqmreview</a:t>
            </a:r>
            <a:r>
              <a:rPr lang="en-US" sz="2400" dirty="0" smtClean="0">
                <a:solidFill>
                  <a:srgbClr val="FFC000"/>
                </a:solidFill>
                <a:effectLst/>
              </a:rPr>
              <a:t> developed with this in mind as a stop-gap until we see what happens…</a:t>
            </a:r>
            <a:endParaRPr lang="en-US" sz="4000" dirty="0" smtClean="0">
              <a:solidFill>
                <a:srgbClr val="FFC000"/>
              </a:solidFill>
              <a:effectLst/>
            </a:endParaRPr>
          </a:p>
          <a:p>
            <a:pPr>
              <a:lnSpc>
                <a:spcPct val="90000"/>
              </a:lnSpc>
            </a:pPr>
            <a:endParaRPr lang="en-US" sz="4000" dirty="0" smtClean="0">
              <a:solidFill>
                <a:srgbClr val="FFC000"/>
              </a:solidFill>
              <a:effectLst/>
            </a:endParaRPr>
          </a:p>
          <a:p>
            <a:pPr lvl="1">
              <a:lnSpc>
                <a:spcPct val="90000"/>
              </a:lnSpc>
              <a:buFont typeface="Wingdings" pitchFamily="2" charset="2"/>
              <a:buNone/>
            </a:pPr>
            <a:endParaRPr lang="en-US" sz="4000" dirty="0" smtClean="0">
              <a:solidFill>
                <a:srgbClr val="FFC000"/>
              </a:solidFill>
              <a:effectLst/>
            </a:endParaRPr>
          </a:p>
          <a:p>
            <a:pPr>
              <a:lnSpc>
                <a:spcPct val="90000"/>
              </a:lnSpc>
              <a:buFont typeface="Wingdings" pitchFamily="2" charset="2"/>
              <a:buNone/>
            </a:pPr>
            <a:endParaRPr lang="en-US" sz="4000" dirty="0" smtClean="0">
              <a:solidFill>
                <a:srgbClr val="FFC000"/>
              </a:solidFill>
              <a:effectLst/>
            </a:endParaRPr>
          </a:p>
          <a:p>
            <a:pPr>
              <a:lnSpc>
                <a:spcPct val="90000"/>
              </a:lnSpc>
            </a:pPr>
            <a:endParaRPr lang="en-US" sz="4000" dirty="0" smtClean="0">
              <a:solidFill>
                <a:srgbClr val="FFC000"/>
              </a:solidFill>
              <a:effectLst/>
            </a:endParaRPr>
          </a:p>
          <a:p>
            <a:pPr>
              <a:lnSpc>
                <a:spcPct val="90000"/>
              </a:lnSpc>
            </a:pPr>
            <a:endParaRPr lang="en-US" sz="4000" dirty="0" smtClean="0">
              <a:solidFill>
                <a:srgbClr val="FFC000"/>
              </a:solidFill>
              <a:effectLst/>
            </a:endParaRPr>
          </a:p>
          <a:p>
            <a:pPr>
              <a:lnSpc>
                <a:spcPct val="90000"/>
              </a:lnSpc>
            </a:pPr>
            <a:endParaRPr lang="en-US" sz="4000" dirty="0" smtClean="0">
              <a:solidFill>
                <a:srgbClr val="FFC000"/>
              </a:solidFill>
              <a:effectLst/>
            </a:endParaRPr>
          </a:p>
          <a:p>
            <a:pPr>
              <a:lnSpc>
                <a:spcPct val="90000"/>
              </a:lnSpc>
            </a:pPr>
            <a:endParaRPr lang="en-US" sz="4000" dirty="0" smtClean="0">
              <a:solidFill>
                <a:srgbClr val="FFC000"/>
              </a:solidFill>
              <a:effectLst/>
            </a:endParaRPr>
          </a:p>
          <a:p>
            <a:pPr>
              <a:lnSpc>
                <a:spcPct val="90000"/>
              </a:lnSpc>
            </a:pPr>
            <a:endParaRPr lang="en-US" sz="4000" dirty="0" smtClean="0">
              <a:solidFill>
                <a:srgbClr val="FFC000"/>
              </a:solidFill>
              <a:effectLst/>
            </a:endParaRPr>
          </a:p>
        </p:txBody>
      </p:sp>
      <p:sp>
        <p:nvSpPr>
          <p:cNvPr id="64558" name="Text Box 4"/>
          <p:cNvSpPr txBox="1">
            <a:spLocks noChangeArrowheads="1"/>
          </p:cNvSpPr>
          <p:nvPr/>
        </p:nvSpPr>
        <p:spPr bwMode="auto">
          <a:xfrm>
            <a:off x="974725" y="6145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sp>
        <p:nvSpPr>
          <p:cNvPr id="7" name="TextBox 6"/>
          <p:cNvSpPr txBox="1"/>
          <p:nvPr/>
        </p:nvSpPr>
        <p:spPr>
          <a:xfrm>
            <a:off x="4146096" y="6519446"/>
            <a:ext cx="4114800" cy="338554"/>
          </a:xfrm>
          <a:prstGeom prst="rect">
            <a:avLst/>
          </a:prstGeom>
          <a:noFill/>
          <a:ln>
            <a:solidFill>
              <a:schemeClr val="bg2"/>
            </a:solidFill>
          </a:ln>
        </p:spPr>
        <p:txBody>
          <a:bodyPr wrap="square" rtlCol="0">
            <a:spAutoFit/>
          </a:bodyPr>
          <a:lstStyle/>
          <a:p>
            <a:r>
              <a:rPr lang="en-US" sz="1600" dirty="0">
                <a:hlinkClick r:id="rId3"/>
              </a:rPr>
              <a:t>http://water.usgs.gov/usgs/owq/wqmreview/</a:t>
            </a:r>
            <a:endParaRPr lang="en-US" sz="1600" dirty="0">
              <a:solidFill>
                <a:schemeClr val="bg2"/>
              </a:solidFill>
            </a:endParaRPr>
          </a:p>
        </p:txBody>
      </p:sp>
      <p:sp>
        <p:nvSpPr>
          <p:cNvPr id="2" name="Content Placeholder 1"/>
          <p:cNvSpPr>
            <a:spLocks noGrp="1"/>
          </p:cNvSpPr>
          <p:nvPr>
            <p:ph sz="half" idx="2"/>
          </p:nvPr>
        </p:nvSpPr>
        <p:spPr/>
        <p:txBody>
          <a:bodyPr/>
          <a:lstStyle/>
          <a:p>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4C52A8FE-0433-481D-AC1B-4F0529EA3FC1}" type="slidenum">
              <a:rPr lang="en-US"/>
              <a:pPr/>
              <a:t>54</a:t>
            </a:fld>
            <a:endParaRPr lang="en-US"/>
          </a:p>
        </p:txBody>
      </p:sp>
      <p:sp>
        <p:nvSpPr>
          <p:cNvPr id="242690" name="Rectangle 2"/>
          <p:cNvSpPr>
            <a:spLocks noGrp="1" noRot="1" noChangeArrowheads="1"/>
          </p:cNvSpPr>
          <p:nvPr>
            <p:ph type="title"/>
          </p:nvPr>
        </p:nvSpPr>
        <p:spPr>
          <a:xfrm>
            <a:off x="2895600" y="304800"/>
            <a:ext cx="6248400" cy="2362200"/>
          </a:xfrm>
        </p:spPr>
        <p:txBody>
          <a:bodyPr/>
          <a:lstStyle/>
          <a:p>
            <a:pPr algn="l"/>
            <a:r>
              <a:rPr lang="en-US" sz="4000" dirty="0" smtClean="0">
                <a:solidFill>
                  <a:srgbClr val="FFC000"/>
                </a:solidFill>
              </a:rPr>
              <a:t>Enhancement Suggestions, Problem Reports, or General Support</a:t>
            </a:r>
            <a:endParaRPr lang="en-US" sz="4000" dirty="0">
              <a:solidFill>
                <a:srgbClr val="FFC000"/>
              </a:solidFill>
            </a:endParaRPr>
          </a:p>
        </p:txBody>
      </p:sp>
      <p:sp>
        <p:nvSpPr>
          <p:cNvPr id="242691" name="Rectangle 3"/>
          <p:cNvSpPr>
            <a:spLocks noGrp="1" noChangeArrowheads="1"/>
          </p:cNvSpPr>
          <p:nvPr>
            <p:ph type="body" sz="half" idx="1"/>
          </p:nvPr>
        </p:nvSpPr>
        <p:spPr>
          <a:xfrm>
            <a:off x="381000" y="3124200"/>
            <a:ext cx="8001000" cy="2438400"/>
          </a:xfrm>
        </p:spPr>
        <p:txBody>
          <a:bodyPr/>
          <a:lstStyle/>
          <a:p>
            <a:r>
              <a:rPr lang="en-US" dirty="0">
                <a:solidFill>
                  <a:srgbClr val="FFC000"/>
                </a:solidFill>
              </a:rPr>
              <a:t>Contact the OSW scripts personnel </a:t>
            </a:r>
            <a:r>
              <a:rPr lang="en-US" dirty="0" smtClean="0">
                <a:solidFill>
                  <a:srgbClr val="FFC000"/>
                </a:solidFill>
              </a:rPr>
              <a:t>@</a:t>
            </a:r>
            <a:br>
              <a:rPr lang="en-US" dirty="0" smtClean="0">
                <a:solidFill>
                  <a:srgbClr val="FFC000"/>
                </a:solidFill>
              </a:rPr>
            </a:br>
            <a:r>
              <a:rPr lang="en-US" dirty="0" smtClean="0">
                <a:solidFill>
                  <a:srgbClr val="FFC000"/>
                </a:solidFill>
              </a:rPr>
              <a:t>GS-W </a:t>
            </a:r>
            <a:r>
              <a:rPr lang="en-US" dirty="0">
                <a:solidFill>
                  <a:srgbClr val="FFC000"/>
                </a:solidFill>
              </a:rPr>
              <a:t>OSW </a:t>
            </a:r>
            <a:r>
              <a:rPr lang="en-US" dirty="0" smtClean="0">
                <a:solidFill>
                  <a:srgbClr val="FFC000"/>
                </a:solidFill>
                <a:hlinkClick r:id="rId3"/>
              </a:rPr>
              <a:t>Scripts@usgs.gov</a:t>
            </a:r>
            <a:endParaRPr lang="en-US" dirty="0" smtClean="0">
              <a:solidFill>
                <a:srgbClr val="FFC000"/>
              </a:solidFill>
            </a:endParaRPr>
          </a:p>
          <a:p>
            <a:pPr lvl="1"/>
            <a:r>
              <a:rPr lang="en-US" dirty="0" smtClean="0">
                <a:solidFill>
                  <a:srgbClr val="FFC000"/>
                </a:solidFill>
              </a:rPr>
              <a:t>Or just shoot Wade Walker an email, IM, or call</a:t>
            </a:r>
          </a:p>
          <a:p>
            <a:pPr lvl="2"/>
            <a:r>
              <a:rPr lang="en-US" dirty="0" smtClean="0">
                <a:solidFill>
                  <a:srgbClr val="FFC000"/>
                </a:solidFill>
                <a:hlinkClick r:id="rId4"/>
              </a:rPr>
              <a:t>walker@usgs.gov</a:t>
            </a:r>
            <a:r>
              <a:rPr lang="en-US" dirty="0" smtClean="0">
                <a:solidFill>
                  <a:srgbClr val="FFC000"/>
                </a:solidFill>
              </a:rPr>
              <a:t>, 719-544-7155 x125</a:t>
            </a:r>
            <a:endParaRPr lang="en-US" dirty="0">
              <a:solidFill>
                <a:srgbClr val="FFC000"/>
              </a:solidFill>
            </a:endParaRPr>
          </a:p>
        </p:txBody>
      </p:sp>
      <p:sp>
        <p:nvSpPr>
          <p:cNvPr id="242692" name="Text Box 4"/>
          <p:cNvSpPr txBox="1">
            <a:spLocks noChangeArrowheads="1"/>
          </p:cNvSpPr>
          <p:nvPr/>
        </p:nvSpPr>
        <p:spPr bwMode="auto">
          <a:xfrm>
            <a:off x="822325" y="59166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pic>
        <p:nvPicPr>
          <p:cNvPr id="46167" name="Picture 87" descr="Support. Source: http://www.hainesbpo.com/pictures/support.gif" title="Suppo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838200"/>
            <a:ext cx="2559304" cy="1676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146096" y="6519446"/>
            <a:ext cx="4114800" cy="338554"/>
          </a:xfrm>
          <a:prstGeom prst="rect">
            <a:avLst/>
          </a:prstGeom>
          <a:noFill/>
          <a:ln>
            <a:solidFill>
              <a:schemeClr val="bg2"/>
            </a:solidFill>
          </a:ln>
        </p:spPr>
        <p:txBody>
          <a:bodyPr wrap="square" rtlCol="0">
            <a:spAutoFit/>
          </a:bodyPr>
          <a:lstStyle/>
          <a:p>
            <a:r>
              <a:rPr lang="en-US" sz="1600" dirty="0">
                <a:hlinkClick r:id="rId6"/>
              </a:rPr>
              <a:t>http://water.usgs.gov/usgs/owq/wqmreview/</a:t>
            </a:r>
            <a:endParaRPr lang="en-US" sz="1600" dirty="0">
              <a:solidFill>
                <a:schemeClr val="bg2"/>
              </a:solidFill>
            </a:endParaRPr>
          </a:p>
        </p:txBody>
      </p:sp>
    </p:spTree>
    <p:extLst>
      <p:ext uri="{BB962C8B-B14F-4D97-AF65-F5344CB8AC3E}">
        <p14:creationId xmlns:p14="http://schemas.microsoft.com/office/powerpoint/2010/main" val="2454938756"/>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5"/>
          <p:cNvSpPr>
            <a:spLocks noGrp="1" noChangeArrowheads="1"/>
          </p:cNvSpPr>
          <p:nvPr>
            <p:ph type="sldNum" sz="quarter" idx="12"/>
          </p:nvPr>
        </p:nvSpPr>
        <p:spPr>
          <a:noFill/>
        </p:spPr>
        <p:txBody>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fld id="{FFD2DCEC-EEFD-4C47-9DBC-377267C14671}" type="slidenum">
              <a:rPr lang="en-US" sz="1200" smtClean="0"/>
              <a:pPr/>
              <a:t>55</a:t>
            </a:fld>
            <a:endParaRPr lang="en-US" sz="1200" smtClean="0"/>
          </a:p>
        </p:txBody>
      </p:sp>
      <p:sp>
        <p:nvSpPr>
          <p:cNvPr id="191490" name="Rectangle 2"/>
          <p:cNvSpPr>
            <a:spLocks noGrp="1" noChangeArrowheads="1"/>
          </p:cNvSpPr>
          <p:nvPr>
            <p:ph type="ctrTitle"/>
          </p:nvPr>
        </p:nvSpPr>
        <p:spPr>
          <a:xfrm>
            <a:off x="762000" y="381000"/>
            <a:ext cx="7772400" cy="1219200"/>
          </a:xfrm>
        </p:spPr>
        <p:txBody>
          <a:bodyPr/>
          <a:lstStyle/>
          <a:p>
            <a:pPr eaLnBrk="1" hangingPunct="1">
              <a:defRPr/>
            </a:pPr>
            <a:r>
              <a:rPr lang="en-US" sz="4800" dirty="0" smtClean="0">
                <a:solidFill>
                  <a:srgbClr val="FFC000"/>
                </a:solidFill>
              </a:rPr>
              <a:t>Questions? </a:t>
            </a:r>
          </a:p>
        </p:txBody>
      </p:sp>
      <p:sp>
        <p:nvSpPr>
          <p:cNvPr id="6148" name="Text Box 3"/>
          <p:cNvSpPr txBox="1">
            <a:spLocks noChangeArrowheads="1"/>
          </p:cNvSpPr>
          <p:nvPr/>
        </p:nvSpPr>
        <p:spPr bwMode="auto">
          <a:xfrm>
            <a:off x="1355725" y="5764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endParaRPr lang="en-US" sz="1800">
              <a:latin typeface="Garamond" pitchFamily="18" charset="0"/>
            </a:endParaRPr>
          </a:p>
        </p:txBody>
      </p:sp>
      <p:pic>
        <p:nvPicPr>
          <p:cNvPr id="45144" name="Picture 88" descr="Questions?&#10;Source: http://creativeartsconsulting.com/wp-content/uploads/2011/01/QuestionsAnswered-by-travelinlibrarian.jpg" title="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828800"/>
            <a:ext cx="35718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05671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6</a:t>
            </a:fld>
            <a:endParaRPr lang="en-US"/>
          </a:p>
        </p:txBody>
      </p:sp>
      <p:sp>
        <p:nvSpPr>
          <p:cNvPr id="9218" name="Rectangle 2"/>
          <p:cNvSpPr>
            <a:spLocks noGrp="1" noRot="1" noChangeArrowheads="1"/>
          </p:cNvSpPr>
          <p:nvPr>
            <p:ph type="title"/>
          </p:nvPr>
        </p:nvSpPr>
        <p:spPr>
          <a:xfrm>
            <a:off x="457200" y="152400"/>
            <a:ext cx="8229600" cy="838200"/>
          </a:xfrm>
        </p:spPr>
        <p:txBody>
          <a:bodyPr/>
          <a:lstStyle/>
          <a:p>
            <a:r>
              <a:rPr lang="en-US" dirty="0" smtClean="0">
                <a:solidFill>
                  <a:srgbClr val="FFC000"/>
                </a:solidFill>
              </a:rPr>
              <a:t>What is </a:t>
            </a:r>
            <a:r>
              <a:rPr lang="en-US" dirty="0" err="1" smtClean="0">
                <a:solidFill>
                  <a:srgbClr val="FFC000"/>
                </a:solidFill>
              </a:rPr>
              <a:t>Auto_Review</a:t>
            </a:r>
            <a:r>
              <a:rPr lang="en-US" dirty="0" smtClean="0">
                <a:solidFill>
                  <a:srgbClr val="FFC000"/>
                </a:solidFill>
              </a:rPr>
              <a:t>?</a:t>
            </a:r>
            <a:endParaRPr lang="en-US" dirty="0">
              <a:solidFill>
                <a:srgbClr val="FFC000"/>
              </a:solidFill>
            </a:endParaRPr>
          </a:p>
        </p:txBody>
      </p:sp>
      <p:sp>
        <p:nvSpPr>
          <p:cNvPr id="9219" name="Rectangle 3"/>
          <p:cNvSpPr>
            <a:spLocks noGrp="1" noChangeArrowheads="1"/>
          </p:cNvSpPr>
          <p:nvPr>
            <p:ph type="body" sz="half" idx="1"/>
          </p:nvPr>
        </p:nvSpPr>
        <p:spPr>
          <a:xfrm>
            <a:off x="76200" y="1066800"/>
            <a:ext cx="8991600" cy="1447800"/>
          </a:xfrm>
        </p:spPr>
        <p:txBody>
          <a:bodyPr>
            <a:normAutofit/>
          </a:bodyPr>
          <a:lstStyle/>
          <a:p>
            <a:r>
              <a:rPr lang="en-US" sz="3700" dirty="0" smtClean="0">
                <a:solidFill>
                  <a:srgbClr val="FFC000"/>
                </a:solidFill>
                <a:effectLst/>
              </a:rPr>
              <a:t>A (fairly) user-friendly menu for changing and saving settings at stations.</a:t>
            </a:r>
            <a:endParaRPr lang="en-US" dirty="0" smtClean="0">
              <a:solidFill>
                <a:srgbClr val="FFC000"/>
              </a:solidFill>
              <a:effectLst/>
            </a:endParaRPr>
          </a:p>
          <a:p>
            <a:pPr marL="457200" lvl="1" indent="0">
              <a:buNone/>
            </a:pPr>
            <a:endParaRPr lang="en-US" dirty="0" smtClean="0">
              <a:solidFill>
                <a:srgbClr val="FFC000"/>
              </a:solidFill>
              <a:effectLst/>
            </a:endParaRPr>
          </a:p>
          <a:p>
            <a:pPr marL="457200" lvl="1" indent="0">
              <a:buNone/>
            </a:pPr>
            <a:endParaRPr lang="en-US" dirty="0" smtClean="0">
              <a:solidFill>
                <a:srgbClr val="FFC000"/>
              </a:solidFill>
              <a:effectLst/>
            </a:endParaRPr>
          </a:p>
          <a:p>
            <a:endParaRPr lang="en-US" sz="3600" dirty="0" smtClean="0">
              <a:solidFill>
                <a:srgbClr val="FFC000"/>
              </a:solidFill>
              <a:effectLst/>
            </a:endParaRPr>
          </a:p>
          <a:p>
            <a:endParaRPr lang="en-US" dirty="0" smtClean="0">
              <a:solidFill>
                <a:srgbClr val="FFC000"/>
              </a:solidFill>
              <a:effectLst/>
            </a:endParaRPr>
          </a:p>
          <a:p>
            <a:pPr lvl="1"/>
            <a:endParaRPr lang="en-US" dirty="0" smtClean="0">
              <a:solidFill>
                <a:srgbClr val="FFC000"/>
              </a:solidFill>
              <a:effectLst/>
            </a:endParaRPr>
          </a:p>
          <a:p>
            <a:pPr lvl="1"/>
            <a:endParaRPr lang="en-US" dirty="0" smtClean="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graphicFrame>
        <p:nvGraphicFramePr>
          <p:cNvPr id="2" name="Object 1"/>
          <p:cNvGraphicFramePr>
            <a:graphicFrameLocks/>
          </p:cNvGraphicFramePr>
          <p:nvPr>
            <p:extLst>
              <p:ext uri="{D42A27DB-BD31-4B8C-83A1-F6EECF244321}">
                <p14:modId xmlns:p14="http://schemas.microsoft.com/office/powerpoint/2010/main" val="3758518939"/>
              </p:ext>
            </p:extLst>
          </p:nvPr>
        </p:nvGraphicFramePr>
        <p:xfrm>
          <a:off x="-7938" y="6019800"/>
          <a:ext cx="2590801" cy="720725"/>
        </p:xfrm>
        <a:graphic>
          <a:graphicData uri="http://schemas.openxmlformats.org/presentationml/2006/ole">
            <mc:AlternateContent xmlns:mc="http://schemas.openxmlformats.org/markup-compatibility/2006">
              <mc:Choice xmlns:v="urn:schemas-microsoft-com:vml" Requires="v">
                <p:oleObj spid="_x0000_s169034" name="CorelDRAW" r:id="rId4" imgW="1315070" imgH="511747" progId="">
                  <p:embed/>
                </p:oleObj>
              </mc:Choice>
              <mc:Fallback>
                <p:oleObj name="CorelDRAW" r:id="rId4" imgW="1315070" imgH="511747"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 y="6019800"/>
                        <a:ext cx="2590801"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2035" name="Picture 3" descr="Screenshot: GWReview Review Electronic Records Screen" title="Screenshot: GWReview Review Electronic Records Scre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209800"/>
            <a:ext cx="4826817"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2036" name="Picture 4" descr="Screenshot: Prompt to save changes" title="Screenshot: Prompt to save changes"/>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6000"/>
                    </a14:imgEffect>
                  </a14:imgLayer>
                </a14:imgProps>
              </a:ext>
              <a:ext uri="{28A0092B-C50C-407E-A947-70E740481C1C}">
                <a14:useLocalDpi xmlns:a14="http://schemas.microsoft.com/office/drawing/2010/main" val="0"/>
              </a:ext>
            </a:extLst>
          </a:blip>
          <a:srcRect/>
          <a:stretch>
            <a:fillRect/>
          </a:stretch>
        </p:blipFill>
        <p:spPr bwMode="auto">
          <a:xfrm>
            <a:off x="2143125" y="3352800"/>
            <a:ext cx="7000875" cy="343601"/>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8" descr="Image: Question Mark Source: http://joyerickson.files.wordpress.com/2011/03/question-mark.jpg" title="Image: Question Mar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600" y="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Image: Question Mark Source: http://joyerickson.files.wordpress.com/2011/03/question-mark.jpg" title="Image: Question Mar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01000" y="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93586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7</a:t>
            </a:fld>
            <a:endParaRPr lang="en-US"/>
          </a:p>
        </p:txBody>
      </p:sp>
      <p:sp>
        <p:nvSpPr>
          <p:cNvPr id="9218" name="Rectangle 2"/>
          <p:cNvSpPr>
            <a:spLocks noGrp="1" noRot="1" noChangeArrowheads="1"/>
          </p:cNvSpPr>
          <p:nvPr>
            <p:ph type="title"/>
          </p:nvPr>
        </p:nvSpPr>
        <p:spPr>
          <a:xfrm>
            <a:off x="457200" y="152400"/>
            <a:ext cx="8229600" cy="762000"/>
          </a:xfrm>
        </p:spPr>
        <p:txBody>
          <a:bodyPr/>
          <a:lstStyle/>
          <a:p>
            <a:r>
              <a:rPr lang="en-US" dirty="0" smtClean="0">
                <a:solidFill>
                  <a:srgbClr val="FFC000"/>
                </a:solidFill>
              </a:rPr>
              <a:t>What is </a:t>
            </a:r>
            <a:r>
              <a:rPr lang="en-US" dirty="0" err="1" smtClean="0">
                <a:solidFill>
                  <a:srgbClr val="FFC000"/>
                </a:solidFill>
              </a:rPr>
              <a:t>Auto_Review</a:t>
            </a:r>
            <a:r>
              <a:rPr lang="en-US" dirty="0" smtClean="0">
                <a:solidFill>
                  <a:srgbClr val="FFC000"/>
                </a:solidFill>
              </a:rPr>
              <a:t>?</a:t>
            </a:r>
            <a:endParaRPr lang="en-US" dirty="0">
              <a:solidFill>
                <a:srgbClr val="FFC000"/>
              </a:solidFill>
            </a:endParaRPr>
          </a:p>
        </p:txBody>
      </p:sp>
      <p:sp>
        <p:nvSpPr>
          <p:cNvPr id="9219" name="Rectangle 3"/>
          <p:cNvSpPr>
            <a:spLocks noGrp="1" noChangeArrowheads="1"/>
          </p:cNvSpPr>
          <p:nvPr>
            <p:ph type="body" sz="half" idx="1"/>
          </p:nvPr>
        </p:nvSpPr>
        <p:spPr>
          <a:xfrm>
            <a:off x="76200" y="838200"/>
            <a:ext cx="8991600" cy="2133600"/>
          </a:xfrm>
        </p:spPr>
        <p:txBody>
          <a:bodyPr>
            <a:normAutofit fontScale="62500" lnSpcReduction="20000"/>
          </a:bodyPr>
          <a:lstStyle/>
          <a:p>
            <a:r>
              <a:rPr lang="en-US" sz="3700" dirty="0" smtClean="0">
                <a:solidFill>
                  <a:srgbClr val="FFC000"/>
                </a:solidFill>
                <a:effectLst/>
              </a:rPr>
              <a:t>Final output of generated tables and plots are normally stored in a central record folder area in PDF format for electronic reference and archiving.</a:t>
            </a:r>
          </a:p>
          <a:p>
            <a:pPr lvl="1"/>
            <a:r>
              <a:rPr lang="en-US" sz="3300" dirty="0" smtClean="0">
                <a:solidFill>
                  <a:srgbClr val="FFC000"/>
                </a:solidFill>
                <a:effectLst/>
              </a:rPr>
              <a:t>Default area is /SWR on NWIS servers, but WSC may place it elsewhere (ask if unsure…) </a:t>
            </a:r>
          </a:p>
          <a:p>
            <a:pPr lvl="1"/>
            <a:r>
              <a:rPr lang="en-US" dirty="0" smtClean="0">
                <a:solidFill>
                  <a:srgbClr val="FFC000"/>
                </a:solidFill>
                <a:effectLst/>
              </a:rPr>
              <a:t>Can also be sent to the screen or straight to a printer, but not the preferred options…</a:t>
            </a:r>
          </a:p>
          <a:p>
            <a:pPr lvl="1"/>
            <a:r>
              <a:rPr lang="en-US" dirty="0" smtClean="0">
                <a:solidFill>
                  <a:srgbClr val="FFC000"/>
                </a:solidFill>
                <a:effectLst/>
              </a:rPr>
              <a:t>Can be displayed from local WSC webserver, local websites can be developed, or links to output can be added from SIMS/RMS station pages.</a:t>
            </a:r>
          </a:p>
          <a:p>
            <a:pPr marL="457200" lvl="1" indent="0">
              <a:buNone/>
            </a:pPr>
            <a:endParaRPr lang="en-US" dirty="0" smtClean="0">
              <a:solidFill>
                <a:srgbClr val="FFC000"/>
              </a:solidFill>
              <a:effectLst/>
            </a:endParaRPr>
          </a:p>
          <a:p>
            <a:pPr marL="457200" lvl="1" indent="0">
              <a:buNone/>
            </a:pPr>
            <a:endParaRPr lang="en-US" dirty="0" smtClean="0">
              <a:solidFill>
                <a:srgbClr val="FFC000"/>
              </a:solidFill>
              <a:effectLst/>
            </a:endParaRPr>
          </a:p>
          <a:p>
            <a:endParaRPr lang="en-US" sz="3600" dirty="0" smtClean="0">
              <a:solidFill>
                <a:srgbClr val="FFC000"/>
              </a:solidFill>
              <a:effectLst/>
            </a:endParaRPr>
          </a:p>
          <a:p>
            <a:endParaRPr lang="en-US" dirty="0" smtClean="0">
              <a:solidFill>
                <a:srgbClr val="FFC000"/>
              </a:solidFill>
              <a:effectLst/>
            </a:endParaRPr>
          </a:p>
          <a:p>
            <a:pPr lvl="1"/>
            <a:endParaRPr lang="en-US" dirty="0" smtClean="0">
              <a:solidFill>
                <a:srgbClr val="FFC000"/>
              </a:solidFill>
              <a:effectLst/>
            </a:endParaRPr>
          </a:p>
          <a:p>
            <a:pPr lvl="1"/>
            <a:endParaRPr lang="en-US" dirty="0" smtClean="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pic>
        <p:nvPicPr>
          <p:cNvPr id="173060" name="Picture 4" descr="Screenshot: Continuous Records Processing" title="Screenshot: Continuous Records Proces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724399"/>
            <a:ext cx="4953000" cy="1960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1219200" y="5029200"/>
            <a:ext cx="4267200" cy="4572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pic>
        <p:nvPicPr>
          <p:cNvPr id="173061" name="Picture 5" descr="Screenshot: SWReview " title="Screenshot: SWReview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895600"/>
            <a:ext cx="4958257" cy="152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3076" name="Picture 20" descr="Screenshot: Windows directory file list" title="Screenshot: Windows directory file li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819400"/>
            <a:ext cx="2604036" cy="3947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8" descr="Image: Question Mark Source: http://joyerickson.files.wordpress.com/2011/03/question-mark.jpg" title="Image: Question Mar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descr="Image: Question Mark Source: http://joyerickson.files.wordpress.com/2011/03/question-mark.jpg" title="Image: Question Mar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7179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5" name="Slide Number Placeholder 5"/>
          <p:cNvSpPr>
            <a:spLocks noGrp="1"/>
          </p:cNvSpPr>
          <p:nvPr>
            <p:ph type="sldNum" sz="quarter" idx="11"/>
          </p:nvPr>
        </p:nvSpPr>
        <p:spPr>
          <a:noFill/>
          <a:ln>
            <a:miter lim="800000"/>
            <a:headEnd/>
            <a:tailEnd/>
          </a:ln>
        </p:spPr>
        <p:txBody>
          <a:bodyPr/>
          <a:lstStyle/>
          <a:p>
            <a:fld id="{3C76E5E3-CC54-4E90-B3AC-CC78782B6AEB}" type="slidenum">
              <a:rPr lang="en-US" smtClean="0"/>
              <a:pPr/>
              <a:t>8</a:t>
            </a:fld>
            <a:endParaRPr lang="en-US" smtClean="0"/>
          </a:p>
        </p:txBody>
      </p:sp>
      <p:sp>
        <p:nvSpPr>
          <p:cNvPr id="9218" name="Rectangle 2"/>
          <p:cNvSpPr>
            <a:spLocks noGrp="1" noRot="1" noChangeArrowheads="1"/>
          </p:cNvSpPr>
          <p:nvPr>
            <p:ph type="title"/>
          </p:nvPr>
        </p:nvSpPr>
        <p:spPr>
          <a:xfrm>
            <a:off x="457200" y="381000"/>
            <a:ext cx="8229600" cy="1143000"/>
          </a:xfrm>
        </p:spPr>
        <p:txBody>
          <a:bodyPr/>
          <a:lstStyle/>
          <a:p>
            <a:pPr>
              <a:defRPr/>
            </a:pPr>
            <a:r>
              <a:rPr lang="en-US" dirty="0" smtClean="0">
                <a:solidFill>
                  <a:srgbClr val="FFC000"/>
                </a:solidFill>
              </a:rPr>
              <a:t>Five Parameters Available</a:t>
            </a:r>
            <a:endParaRPr lang="en-US" dirty="0">
              <a:solidFill>
                <a:srgbClr val="FFC000"/>
              </a:solidFill>
            </a:endParaRPr>
          </a:p>
        </p:txBody>
      </p:sp>
      <p:sp>
        <p:nvSpPr>
          <p:cNvPr id="9219" name="Rectangle 3"/>
          <p:cNvSpPr>
            <a:spLocks noGrp="1" noChangeArrowheads="1"/>
          </p:cNvSpPr>
          <p:nvPr>
            <p:ph type="body" sz="half" idx="1"/>
          </p:nvPr>
        </p:nvSpPr>
        <p:spPr>
          <a:xfrm>
            <a:off x="609600" y="1676400"/>
            <a:ext cx="8074025" cy="3962400"/>
          </a:xfrm>
        </p:spPr>
        <p:txBody>
          <a:bodyPr/>
          <a:lstStyle/>
          <a:p>
            <a:pPr>
              <a:defRPr/>
            </a:pPr>
            <a:r>
              <a:rPr lang="en-US" sz="3600" dirty="0" smtClean="0">
                <a:solidFill>
                  <a:srgbClr val="FFC000"/>
                </a:solidFill>
                <a:effectLst/>
              </a:rPr>
              <a:t>Temperature</a:t>
            </a:r>
          </a:p>
          <a:p>
            <a:pPr>
              <a:defRPr/>
            </a:pPr>
            <a:r>
              <a:rPr lang="en-US" sz="3600" dirty="0" smtClean="0">
                <a:solidFill>
                  <a:srgbClr val="FFC000"/>
                </a:solidFill>
                <a:effectLst/>
              </a:rPr>
              <a:t>Specific Conductance</a:t>
            </a:r>
          </a:p>
          <a:p>
            <a:pPr>
              <a:defRPr/>
            </a:pPr>
            <a:r>
              <a:rPr lang="en-US" sz="3600" dirty="0" smtClean="0">
                <a:solidFill>
                  <a:srgbClr val="FFC000"/>
                </a:solidFill>
                <a:effectLst/>
              </a:rPr>
              <a:t>Dissolved Oxygen</a:t>
            </a:r>
          </a:p>
          <a:p>
            <a:pPr>
              <a:defRPr/>
            </a:pPr>
            <a:r>
              <a:rPr lang="en-US" sz="3600" dirty="0" smtClean="0">
                <a:solidFill>
                  <a:srgbClr val="FFC000"/>
                </a:solidFill>
                <a:effectLst/>
              </a:rPr>
              <a:t>pH</a:t>
            </a:r>
          </a:p>
          <a:p>
            <a:pPr>
              <a:defRPr/>
            </a:pPr>
            <a:r>
              <a:rPr lang="en-US" sz="3600" dirty="0" smtClean="0">
                <a:solidFill>
                  <a:srgbClr val="FFC000"/>
                </a:solidFill>
                <a:effectLst/>
              </a:rPr>
              <a:t>Turbidity</a:t>
            </a:r>
          </a:p>
          <a:p>
            <a:pPr>
              <a:defRPr/>
            </a:pPr>
            <a:r>
              <a:rPr lang="en-US" sz="3600" dirty="0" smtClean="0">
                <a:solidFill>
                  <a:srgbClr val="FFC000"/>
                </a:solidFill>
                <a:effectLst/>
              </a:rPr>
              <a:t>We know we need more…</a:t>
            </a:r>
          </a:p>
          <a:p>
            <a:pPr marL="0" indent="0">
              <a:buFont typeface="Wingdings" pitchFamily="2" charset="2"/>
              <a:buNone/>
              <a:defRPr/>
            </a:pPr>
            <a:endParaRPr lang="en-US" sz="3600" dirty="0" smtClean="0">
              <a:solidFill>
                <a:srgbClr val="FFC000"/>
              </a:solidFill>
              <a:effectLst/>
            </a:endParaRPr>
          </a:p>
          <a:p>
            <a:pPr>
              <a:defRPr/>
            </a:pPr>
            <a:endParaRPr lang="en-US" sz="3600" dirty="0">
              <a:solidFill>
                <a:srgbClr val="FFC000"/>
              </a:solidFill>
              <a:effectLst/>
            </a:endParaRPr>
          </a:p>
          <a:p>
            <a:pPr>
              <a:defRPr/>
            </a:pPr>
            <a:endParaRPr lang="en-US" sz="3600" dirty="0" smtClean="0">
              <a:solidFill>
                <a:srgbClr val="FFC000"/>
              </a:solidFill>
              <a:effectLst/>
            </a:endParaRPr>
          </a:p>
          <a:p>
            <a:pPr>
              <a:defRPr/>
            </a:pPr>
            <a:endParaRPr lang="en-US" sz="3600" dirty="0">
              <a:solidFill>
                <a:srgbClr val="FFC000"/>
              </a:solidFill>
              <a:effectLst/>
            </a:endParaRPr>
          </a:p>
          <a:p>
            <a:pPr>
              <a:defRPr/>
            </a:pPr>
            <a:endParaRPr lang="en-US" sz="3600" dirty="0" smtClean="0">
              <a:solidFill>
                <a:srgbClr val="FFC000"/>
              </a:solidFill>
              <a:effectLst/>
            </a:endParaRPr>
          </a:p>
          <a:p>
            <a:pPr>
              <a:defRPr/>
            </a:pPr>
            <a:endParaRPr lang="en-US" sz="3600" dirty="0" smtClean="0">
              <a:solidFill>
                <a:srgbClr val="FFC000"/>
              </a:solidFill>
              <a:effectLst/>
            </a:endParaRPr>
          </a:p>
        </p:txBody>
      </p:sp>
      <p:sp>
        <p:nvSpPr>
          <p:cNvPr id="30818" name="Text Box 4"/>
          <p:cNvSpPr txBox="1">
            <a:spLocks noChangeArrowheads="1"/>
          </p:cNvSpPr>
          <p:nvPr/>
        </p:nvSpPr>
        <p:spPr bwMode="auto">
          <a:xfrm>
            <a:off x="974725" y="6145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sp>
        <p:nvSpPr>
          <p:cNvPr id="8" name="TextBox 7"/>
          <p:cNvSpPr txBox="1"/>
          <p:nvPr/>
        </p:nvSpPr>
        <p:spPr>
          <a:xfrm>
            <a:off x="4146096" y="6519446"/>
            <a:ext cx="4114800" cy="338554"/>
          </a:xfrm>
          <a:prstGeom prst="rect">
            <a:avLst/>
          </a:prstGeom>
          <a:noFill/>
          <a:ln>
            <a:solidFill>
              <a:schemeClr val="bg2"/>
            </a:solidFill>
          </a:ln>
        </p:spPr>
        <p:txBody>
          <a:bodyPr wrap="square" rtlCol="0">
            <a:spAutoFit/>
          </a:bodyPr>
          <a:lstStyle/>
          <a:p>
            <a:r>
              <a:rPr lang="en-US" sz="1600" dirty="0">
                <a:hlinkClick r:id="rId3"/>
              </a:rPr>
              <a:t>http://water.usgs.gov/usgs/owq/wqmreview/</a:t>
            </a:r>
            <a:endParaRPr lang="en-US" sz="1600" dirty="0">
              <a:solidFill>
                <a:schemeClr val="bg2"/>
              </a:solidFill>
            </a:endParaRPr>
          </a:p>
        </p:txBody>
      </p:sp>
      <p:sp>
        <p:nvSpPr>
          <p:cNvPr id="2" name="Content Placeholder 1"/>
          <p:cNvSpPr>
            <a:spLocks noGrp="1"/>
          </p:cNvSpPr>
          <p:nvPr>
            <p:ph sz="half" idx="2"/>
          </p:nvPr>
        </p:nvSpPr>
        <p:spPr/>
        <p:txBody>
          <a:bodyPr/>
          <a:lstStyle/>
          <a:p>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9</a:t>
            </a:fld>
            <a:endParaRPr lang="en-US"/>
          </a:p>
        </p:txBody>
      </p:sp>
      <p:sp>
        <p:nvSpPr>
          <p:cNvPr id="9218" name="Rectangle 2"/>
          <p:cNvSpPr>
            <a:spLocks noGrp="1" noRot="1" noChangeArrowheads="1"/>
          </p:cNvSpPr>
          <p:nvPr>
            <p:ph type="title"/>
          </p:nvPr>
        </p:nvSpPr>
        <p:spPr>
          <a:xfrm>
            <a:off x="457200" y="381000"/>
            <a:ext cx="8229600" cy="1143000"/>
          </a:xfrm>
        </p:spPr>
        <p:txBody>
          <a:bodyPr/>
          <a:lstStyle/>
          <a:p>
            <a:r>
              <a:rPr lang="en-US" dirty="0" smtClean="0">
                <a:solidFill>
                  <a:srgbClr val="FFC000"/>
                </a:solidFill>
              </a:rPr>
              <a:t>What can </a:t>
            </a:r>
            <a:r>
              <a:rPr lang="en-US" dirty="0" err="1" smtClean="0">
                <a:solidFill>
                  <a:srgbClr val="FFC000"/>
                </a:solidFill>
              </a:rPr>
              <a:t>wqmreview</a:t>
            </a:r>
            <a:r>
              <a:rPr lang="en-US" dirty="0" smtClean="0">
                <a:solidFill>
                  <a:srgbClr val="FFC000"/>
                </a:solidFill>
              </a:rPr>
              <a:t> do for you?</a:t>
            </a:r>
            <a:endParaRPr lang="en-US" dirty="0">
              <a:solidFill>
                <a:srgbClr val="FFC000"/>
              </a:solidFill>
            </a:endParaRPr>
          </a:p>
        </p:txBody>
      </p:sp>
      <p:sp>
        <p:nvSpPr>
          <p:cNvPr id="9219" name="Rectangle 3"/>
          <p:cNvSpPr>
            <a:spLocks noGrp="1" noChangeArrowheads="1"/>
          </p:cNvSpPr>
          <p:nvPr>
            <p:ph type="body" sz="half" idx="1"/>
          </p:nvPr>
        </p:nvSpPr>
        <p:spPr>
          <a:xfrm>
            <a:off x="2667000" y="1600200"/>
            <a:ext cx="6248400" cy="5257800"/>
          </a:xfrm>
        </p:spPr>
        <p:txBody>
          <a:bodyPr>
            <a:normAutofit fontScale="92500" lnSpcReduction="10000"/>
          </a:bodyPr>
          <a:lstStyle/>
          <a:p>
            <a:r>
              <a:rPr lang="en-US" sz="3600" dirty="0" smtClean="0">
                <a:solidFill>
                  <a:srgbClr val="FFC000"/>
                </a:solidFill>
                <a:effectLst/>
              </a:rPr>
              <a:t>Title suggests it’s a “review script” but …</a:t>
            </a:r>
          </a:p>
          <a:p>
            <a:pPr lvl="1"/>
            <a:r>
              <a:rPr lang="en-US" dirty="0" smtClean="0">
                <a:solidFill>
                  <a:srgbClr val="FFC000"/>
                </a:solidFill>
                <a:effectLst/>
              </a:rPr>
              <a:t>Useful for all Stages of record process!</a:t>
            </a:r>
          </a:p>
          <a:p>
            <a:pPr lvl="1"/>
            <a:r>
              <a:rPr lang="en-US" dirty="0" smtClean="0">
                <a:solidFill>
                  <a:srgbClr val="FFC000"/>
                </a:solidFill>
                <a:effectLst/>
              </a:rPr>
              <a:t>Obviously a “Workup” or Worker tool, too.</a:t>
            </a:r>
          </a:p>
          <a:p>
            <a:pPr lvl="1"/>
            <a:r>
              <a:rPr lang="en-US" dirty="0" smtClean="0">
                <a:solidFill>
                  <a:srgbClr val="FFC000"/>
                </a:solidFill>
                <a:effectLst/>
              </a:rPr>
              <a:t>For the Checker and Reviewer of course.</a:t>
            </a:r>
          </a:p>
          <a:p>
            <a:pPr lvl="1"/>
            <a:r>
              <a:rPr lang="en-US" dirty="0" smtClean="0">
                <a:solidFill>
                  <a:srgbClr val="FFC000"/>
                </a:solidFill>
                <a:effectLst/>
              </a:rPr>
              <a:t>Can keep electronic records of the WY for an office or the state with ease in an easily accessible local electronic archive (or can </a:t>
            </a:r>
            <a:r>
              <a:rPr lang="en-US" dirty="0" err="1" smtClean="0">
                <a:solidFill>
                  <a:srgbClr val="FFC000"/>
                </a:solidFill>
                <a:effectLst/>
              </a:rPr>
              <a:t>repull</a:t>
            </a:r>
            <a:r>
              <a:rPr lang="en-US" dirty="0" smtClean="0">
                <a:solidFill>
                  <a:srgbClr val="FFC000"/>
                </a:solidFill>
                <a:effectLst/>
              </a:rPr>
              <a:t> them at anytime using the program as long as data still reside in database…).</a:t>
            </a: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pic>
        <p:nvPicPr>
          <p:cNvPr id="31849" name="Picture 105" descr="Cartoon: person working at computer Source: http://kathrynvercillo.com/blog/wp-content/uploads/2009/04/computer-writing-error.gif" title="Cartoon: person working at 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2667000" cy="268332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146096" y="6519446"/>
            <a:ext cx="4114800" cy="338554"/>
          </a:xfrm>
          <a:prstGeom prst="rect">
            <a:avLst/>
          </a:prstGeom>
          <a:noFill/>
          <a:ln>
            <a:solidFill>
              <a:schemeClr val="bg2"/>
            </a:solidFill>
          </a:ln>
        </p:spPr>
        <p:txBody>
          <a:bodyPr wrap="square" rtlCol="0">
            <a:spAutoFit/>
          </a:bodyPr>
          <a:lstStyle/>
          <a:p>
            <a:r>
              <a:rPr lang="en-US" sz="1600" dirty="0">
                <a:hlinkClick r:id="rId4"/>
              </a:rPr>
              <a:t>http://water.usgs.gov/usgs/owq/wqmreview/</a:t>
            </a:r>
            <a:endParaRPr lang="en-US" sz="1600" dirty="0">
              <a:solidFill>
                <a:schemeClr val="bg2"/>
              </a:solidFill>
            </a:endParaRPr>
          </a:p>
        </p:txBody>
      </p:sp>
      <p:sp>
        <p:nvSpPr>
          <p:cNvPr id="2" name="Content Placeholder 1"/>
          <p:cNvSpPr>
            <a:spLocks noGrp="1"/>
          </p:cNvSpPr>
          <p:nvPr>
            <p:ph sz="half" idx="2"/>
          </p:nvPr>
        </p:nvSpPr>
        <p:spPr/>
        <p:txBody>
          <a:bodyPr/>
          <a:lstStyle/>
          <a:p>
            <a:endParaRPr lang="en-US"/>
          </a:p>
        </p:txBody>
      </p:sp>
    </p:spTree>
    <p:extLst>
      <p:ext uri="{BB962C8B-B14F-4D97-AF65-F5344CB8AC3E}">
        <p14:creationId xmlns:p14="http://schemas.microsoft.com/office/powerpoint/2010/main" val="298482758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3200" b="0" i="0" u="none" strike="noStrike" cap="none" normalizeH="0" baseline="0" smtClean="0">
            <a:ln>
              <a:noFill/>
            </a:ln>
            <a:solidFill>
              <a:schemeClr val="tx1"/>
            </a:solidFill>
            <a:effectLst/>
            <a:latin typeface="Arial" charset="0"/>
          </a:defRPr>
        </a:defPPr>
      </a:lstStyle>
    </a:spDef>
    <a:lnDef>
      <a:spPr bwMode="auto">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a:spPr>
      <a:bodyPr/>
      <a:lstStyle/>
    </a:lnDef>
    <a:txDef>
      <a:spPr>
        <a:solidFill>
          <a:schemeClr val="tx1"/>
        </a:solidFill>
        <a:ln>
          <a:solidFill>
            <a:schemeClr val="bg2"/>
          </a:solidFill>
        </a:ln>
      </a:spPr>
      <a:bodyPr wrap="square" rtlCol="0">
        <a:spAutoFit/>
      </a:bodyPr>
      <a:lstStyle>
        <a:defPPr>
          <a:defRPr sz="1200" dirty="0">
            <a:solidFill>
              <a:schemeClr val="bg2"/>
            </a:solidFill>
          </a:defRPr>
        </a:defPPr>
      </a:lstStyle>
    </a:tx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6590</TotalTime>
  <Words>2012</Words>
  <Application>Microsoft Office PowerPoint</Application>
  <PresentationFormat>On-screen Show (4:3)</PresentationFormat>
  <Paragraphs>331</Paragraphs>
  <Slides>55</Slides>
  <Notes>53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Stream</vt:lpstr>
      <vt:lpstr>CorelDRAW</vt:lpstr>
      <vt:lpstr>Electronic Continuous WQ Records Auto_Review - wqmreview</vt:lpstr>
      <vt:lpstr>Part of the Recommended Workflow</vt:lpstr>
      <vt:lpstr>What is Auto_Review?</vt:lpstr>
      <vt:lpstr>What is Auto_Review?</vt:lpstr>
      <vt:lpstr>What is Auto_Review?</vt:lpstr>
      <vt:lpstr>What is Auto_Review?</vt:lpstr>
      <vt:lpstr>What is Auto_Review?</vt:lpstr>
      <vt:lpstr>Five Parameters Available</vt:lpstr>
      <vt:lpstr>What can wqmreview do for you?</vt:lpstr>
      <vt:lpstr>What can wqmreview do for you?</vt:lpstr>
      <vt:lpstr>What can wqmreview do for you?</vt:lpstr>
      <vt:lpstr>WQMReview Output: Plots</vt:lpstr>
      <vt:lpstr>Water Temperature</vt:lpstr>
      <vt:lpstr>PowerPoint Presentation</vt:lpstr>
      <vt:lpstr>PowerPoint Presentation</vt:lpstr>
      <vt:lpstr>PowerPoint Presentation</vt:lpstr>
      <vt:lpstr>PowerPoint Presentation</vt:lpstr>
      <vt:lpstr>PowerPoint Presentation</vt:lpstr>
      <vt:lpstr>GHT and Discharge on the bottom Plots:   Log Vs Linear</vt:lpstr>
      <vt:lpstr>PowerPoint Presentation</vt:lpstr>
      <vt:lpstr>PowerPoint Presentation</vt:lpstr>
      <vt:lpstr>GHT and Discharge Plot:</vt:lpstr>
      <vt:lpstr>Specific Conductance</vt:lpstr>
      <vt:lpstr>PowerPoint Presentation</vt:lpstr>
      <vt:lpstr>PowerPoint Presentation</vt:lpstr>
      <vt:lpstr>Dissolved Oxygen</vt:lpstr>
      <vt:lpstr>PowerPoint Presentation</vt:lpstr>
      <vt:lpstr>PowerPoint Presentation</vt:lpstr>
      <vt:lpstr>pH</vt:lpstr>
      <vt:lpstr>PowerPoint Presentation</vt:lpstr>
      <vt:lpstr>PowerPoint Presentation</vt:lpstr>
      <vt:lpstr>Turbidity</vt:lpstr>
      <vt:lpstr>PowerPoint Presentation</vt:lpstr>
      <vt:lpstr>PowerPoint Presentation</vt:lpstr>
      <vt:lpstr>Wqmreview tables</vt:lpstr>
      <vt:lpstr>Wqmreview tables</vt:lpstr>
      <vt:lpstr>Wqmreview tables</vt:lpstr>
      <vt:lpstr>Wqmreview tables</vt:lpstr>
      <vt:lpstr>Wqmreview tables</vt:lpstr>
      <vt:lpstr>How to run the script</vt:lpstr>
      <vt:lpstr>PowerPoint Presentation</vt:lpstr>
      <vt:lpstr>PowerPoint Presentation</vt:lpstr>
      <vt:lpstr>PowerPoint Presentation</vt:lpstr>
      <vt:lpstr>PowerPoint Presentation</vt:lpstr>
      <vt:lpstr>PowerPoint Presentation</vt:lpstr>
      <vt:lpstr>PowerPoint Presentation</vt:lpstr>
      <vt:lpstr>File Output</vt:lpstr>
      <vt:lpstr>Tips and Tricks</vt:lpstr>
      <vt:lpstr>Tips and Tricks</vt:lpstr>
      <vt:lpstr>Tips and Tricks</vt:lpstr>
      <vt:lpstr>PowerPoint Presentation</vt:lpstr>
      <vt:lpstr>Desired Enhancements of WQMReview</vt:lpstr>
      <vt:lpstr>Desired Enhancements of Auto_Review</vt:lpstr>
      <vt:lpstr>Enhancement Suggestions, Problem Reports, or General Support</vt:lpstr>
      <vt:lpstr>Questions? </vt:lpstr>
    </vt:vector>
  </TitlesOfParts>
  <Company>US Geological Survey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Continuous WQ Records</dc:title>
  <dc:subject>Electronic Continuous WQ Records</dc:subject>
  <dc:creator>USGS Office of Water Quality</dc:creator>
  <cp:lastModifiedBy>Dawson, Cian B.</cp:lastModifiedBy>
  <cp:revision>405</cp:revision>
  <cp:lastPrinted>2011-05-25T16:28:11Z</cp:lastPrinted>
  <dcterms:created xsi:type="dcterms:W3CDTF">2006-02-27T19:20:40Z</dcterms:created>
  <dcterms:modified xsi:type="dcterms:W3CDTF">2014-05-01T17:53:22Z</dcterms:modified>
</cp:coreProperties>
</file>