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46" r:id="rId2"/>
    <p:sldId id="383" r:id="rId3"/>
    <p:sldId id="386" r:id="rId4"/>
    <p:sldId id="387" r:id="rId5"/>
    <p:sldId id="375" r:id="rId6"/>
    <p:sldId id="384" r:id="rId7"/>
    <p:sldId id="388" r:id="rId8"/>
    <p:sldId id="389" r:id="rId9"/>
    <p:sldId id="38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CCFF"/>
    <a:srgbClr val="3366CC"/>
    <a:srgbClr val="33CCCC"/>
    <a:srgbClr val="66FFFF"/>
    <a:srgbClr val="3366FF"/>
    <a:srgbClr val="F8F8F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93093" autoAdjust="0"/>
  </p:normalViewPr>
  <p:slideViewPr>
    <p:cSldViewPr snapToGrid="0">
      <p:cViewPr>
        <p:scale>
          <a:sx n="80" d="100"/>
          <a:sy n="80" d="100"/>
        </p:scale>
        <p:origin x="-143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52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FD4A56-EAC8-4C32-A0F7-C1FEBAC8C3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84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2463" y="685800"/>
            <a:ext cx="5519737" cy="4106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5538"/>
            <a:ext cx="5486400" cy="35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5213"/>
            <a:ext cx="685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0147F930-5ACE-4AE6-A003-035CF0E656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7359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.usgs.gov/usgs/owq/dqratin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43F2F-992F-4545-A22C-D68A9952A7B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8163" y="525463"/>
            <a:ext cx="5803900" cy="4352925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5029200"/>
            <a:ext cx="5830887" cy="3678238"/>
          </a:xfrm>
        </p:spPr>
        <p:txBody>
          <a:bodyPr/>
          <a:lstStyle/>
          <a:p>
            <a:r>
              <a:rPr lang="en-US" dirty="0" smtClean="0"/>
              <a:t>Slides</a:t>
            </a:r>
            <a:r>
              <a:rPr lang="en-US" baseline="0" dirty="0" smtClean="0"/>
              <a:t> from internal USGS training on Data-Quality Ratings for Continuous Water-Quality Data. </a:t>
            </a:r>
          </a:p>
          <a:p>
            <a:r>
              <a:rPr lang="en-US" baseline="0" dirty="0" smtClean="0"/>
              <a:t>For questions contact Stewart Rounds or see </a:t>
            </a:r>
            <a:r>
              <a:rPr lang="en-US" dirty="0" smtClean="0">
                <a:hlinkClick r:id="rId3"/>
              </a:rPr>
              <a:t>http://water.usgs.gov/usgs/owq/dqrating/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69C99-006B-4E1C-9237-E43306FAAD1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525463"/>
            <a:ext cx="5803900" cy="4352925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5029200"/>
            <a:ext cx="5830887" cy="36798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69C99-006B-4E1C-9237-E43306FAAD1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525463"/>
            <a:ext cx="5803900" cy="4352925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5029200"/>
            <a:ext cx="5830887" cy="36798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69C99-006B-4E1C-9237-E43306FAAD1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525463"/>
            <a:ext cx="5803900" cy="4352925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5029200"/>
            <a:ext cx="5830887" cy="36798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8843F-05AF-49F0-8C4B-C5D67B214A1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525463"/>
            <a:ext cx="5803900" cy="4352925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5029200"/>
            <a:ext cx="5830887" cy="36798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69C99-006B-4E1C-9237-E43306FAAD1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525463"/>
            <a:ext cx="5803900" cy="4352925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5029200"/>
            <a:ext cx="5830887" cy="36798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8843F-05AF-49F0-8C4B-C5D67B214A1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525463"/>
            <a:ext cx="5803900" cy="4352925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5029200"/>
            <a:ext cx="5830887" cy="36798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8843F-05AF-49F0-8C4B-C5D67B214A1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525463"/>
            <a:ext cx="5803900" cy="4352925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5029200"/>
            <a:ext cx="5830887" cy="36798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69C99-006B-4E1C-9237-E43306FAAD1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525463"/>
            <a:ext cx="5803900" cy="4352925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5029200"/>
            <a:ext cx="5830887" cy="36798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22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239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923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22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7469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6325"/>
            <a:ext cx="38100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38100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18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14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269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1040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9477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9171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50000">
              <a:srgbClr val="99CCFF">
                <a:gamma/>
                <a:tint val="30588"/>
                <a:invGamma/>
              </a:srgbClr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6325"/>
            <a:ext cx="77724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0" name="Picture 4" descr="usgs_sm_mediumblue" title="USG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457950"/>
            <a:ext cx="9620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3366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3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3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3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3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3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3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3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3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287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431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003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575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704850" y="4092575"/>
            <a:ext cx="7772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200" b="1" dirty="0"/>
              <a:t>Stewart </a:t>
            </a:r>
            <a:r>
              <a:rPr lang="en-US" sz="2200" b="1" dirty="0" smtClean="0"/>
              <a:t>Rounds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/>
              <a:t>USGS</a:t>
            </a:r>
            <a:br>
              <a:rPr lang="en-US" sz="2200" b="1" dirty="0"/>
            </a:br>
            <a:r>
              <a:rPr lang="en-US" sz="2200" b="1" dirty="0"/>
              <a:t>Oregon Water Science Center</a:t>
            </a:r>
            <a:br>
              <a:rPr lang="en-US" sz="2200" b="1" dirty="0"/>
            </a:br>
            <a:r>
              <a:rPr lang="en-US" sz="2200" b="1" dirty="0"/>
              <a:t>Portland, OR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0" y="1679945"/>
            <a:ext cx="8496300" cy="1956390"/>
          </a:xfrm>
          <a:noFill/>
        </p:spPr>
        <p:txBody>
          <a:bodyPr anchor="t"/>
          <a:lstStyle/>
          <a:p>
            <a:r>
              <a:rPr lang="en-US" sz="3200" dirty="0" smtClean="0"/>
              <a:t>Data-Quality Rating Script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i="1" dirty="0" smtClean="0"/>
              <a:t>Rates Time-Series Water-Quality Data as</a:t>
            </a:r>
            <a:br>
              <a:rPr lang="en-US" sz="2400" i="1" dirty="0" smtClean="0"/>
            </a:br>
            <a:r>
              <a:rPr lang="en-US" sz="2400" i="1" dirty="0" smtClean="0"/>
              <a:t>Excellent, Good, Fair, Poor, or Consider Deletion</a:t>
            </a:r>
            <a:endParaRPr lang="en-US" sz="2400" i="1" dirty="0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404813" y="6057900"/>
            <a:ext cx="23891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 eaLnBrk="0" hangingPunct="0"/>
            <a:r>
              <a:rPr lang="en-US" sz="1200" b="1" dirty="0"/>
              <a:t>U.S. Department of the Interior</a:t>
            </a:r>
          </a:p>
          <a:p>
            <a:pPr defTabSz="885825" eaLnBrk="0" hangingPunct="0"/>
            <a:r>
              <a:rPr lang="en-US" sz="1200" b="1" dirty="0"/>
              <a:t>U.S. Geological Survey</a:t>
            </a:r>
          </a:p>
        </p:txBody>
      </p:sp>
      <p:pic>
        <p:nvPicPr>
          <p:cNvPr id="204806" name="Picture 6" descr="Image of large USGS Identifier" title="US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2AFC1"/>
              </a:clrFrom>
              <a:clrTo>
                <a:srgbClr val="92AF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528638" y="434975"/>
            <a:ext cx="2057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3988"/>
            <a:ext cx="7772400" cy="547687"/>
          </a:xfrm>
        </p:spPr>
        <p:txBody>
          <a:bodyPr/>
          <a:lstStyle/>
          <a:p>
            <a:r>
              <a:rPr lang="en-US" dirty="0" smtClean="0"/>
              <a:t>Part of the Recommended Workflow</a:t>
            </a:r>
            <a:endParaRPr lang="en-US" dirty="0"/>
          </a:p>
        </p:txBody>
      </p:sp>
      <p:pic>
        <p:nvPicPr>
          <p:cNvPr id="4" name="Picture 3" descr="Continuous Water Quality Committee recommended path for working with continuous water-quality records." title="Figure: flow shart "/>
          <p:cNvPicPr/>
          <p:nvPr/>
        </p:nvPicPr>
        <p:blipFill>
          <a:blip r:embed="rId3"/>
          <a:stretch>
            <a:fillRect/>
          </a:stretch>
        </p:blipFill>
        <p:spPr>
          <a:xfrm>
            <a:off x="1127715" y="728038"/>
            <a:ext cx="6760691" cy="564546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66754" y="4550735"/>
            <a:ext cx="1828800" cy="318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1492" y="6432691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http://water.usgs.gov/usgs/owq/dqrating/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3988"/>
            <a:ext cx="7772400" cy="547687"/>
          </a:xfrm>
        </p:spPr>
        <p:txBody>
          <a:bodyPr/>
          <a:lstStyle/>
          <a:p>
            <a:r>
              <a:rPr lang="en-US" dirty="0" smtClean="0"/>
              <a:t>Data-Quality Ratings – The Details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6881" y="782616"/>
            <a:ext cx="8341459" cy="5509004"/>
          </a:xfrm>
        </p:spPr>
        <p:txBody>
          <a:bodyPr/>
          <a:lstStyle/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Grabs edited and computed instantaneous values from NWIS</a:t>
            </a:r>
            <a:endParaRPr lang="en-US" sz="2200" dirty="0"/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Grabs unrounded data corrections from tables 1, 2, &amp; 3</a:t>
            </a:r>
            <a:endParaRPr lang="en-US" sz="2200" dirty="0"/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Computes data corrections for every data point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includes rounding methods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includes “parallel” computations for WY 2002-2006</a:t>
            </a: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Compares final corrections to computed data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recommends running a primary if some level of disagreement</a:t>
            </a: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Computes total correction criteria for every data point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sum of absolute values of data corrections from tables 1, 2, &amp; 3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sum of absolute values of percentage data corrections</a:t>
            </a: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Rates each instantaneous value</a:t>
            </a:r>
            <a:br>
              <a:rPr lang="en-US" sz="2200" dirty="0" smtClean="0"/>
            </a:br>
            <a:r>
              <a:rPr lang="en-US" sz="2200" dirty="0" smtClean="0"/>
              <a:t> (</a:t>
            </a:r>
            <a:r>
              <a:rPr lang="en-US" sz="2200" i="1" dirty="0" smtClean="0"/>
              <a:t>excellent, good, fair, poor, consider deletion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r>
              <a:rPr lang="en-US" sz="2200" dirty="0" smtClean="0"/>
              <a:t>using criteria from T&amp;M 1-D3 as well as other criteria</a:t>
            </a: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Rates each day (minimum [default] or median rating)</a:t>
            </a: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Results not stored in NWIS; can be included in station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1492" y="6432691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http://water.usgs.gov/usgs/owq/dqrating/</a:t>
            </a:r>
          </a:p>
        </p:txBody>
      </p:sp>
    </p:spTree>
    <p:extLst>
      <p:ext uri="{BB962C8B-B14F-4D97-AF65-F5344CB8AC3E}">
        <p14:creationId xmlns:p14="http://schemas.microsoft.com/office/powerpoint/2010/main" val="38584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3988"/>
            <a:ext cx="7772400" cy="547687"/>
          </a:xfrm>
        </p:spPr>
        <p:txBody>
          <a:bodyPr/>
          <a:lstStyle/>
          <a:p>
            <a:r>
              <a:rPr lang="en-US" dirty="0" smtClean="0"/>
              <a:t>Data-Quality Ratings – Syntax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701749"/>
            <a:ext cx="8445263" cy="5589871"/>
          </a:xfrm>
        </p:spPr>
        <p:txBody>
          <a:bodyPr/>
          <a:lstStyle/>
          <a:p>
            <a:pPr algn="l">
              <a:tabLst>
                <a:tab pos="1489075" algn="l"/>
              </a:tabLst>
            </a:pPr>
            <a:r>
              <a:rPr lang="en-US" sz="2200" b="1" i="1" dirty="0" smtClean="0"/>
              <a:t>dq_rating.pl	db_name  db_num  siteID  DD  bdate  edate</a:t>
            </a:r>
            <a:endParaRPr lang="en-US" sz="2200" b="1" i="1" dirty="0"/>
          </a:p>
          <a:p>
            <a:pPr algn="l">
              <a:spcBef>
                <a:spcPts val="1200"/>
              </a:spcBef>
            </a:pPr>
            <a:r>
              <a:rPr lang="en-US" sz="2000" dirty="0"/>
              <a:t>where</a:t>
            </a:r>
          </a:p>
          <a:p>
            <a:pPr algn="l">
              <a:tabLst>
                <a:tab pos="177800" algn="l"/>
                <a:tab pos="1257300" algn="l"/>
              </a:tabLst>
            </a:pPr>
            <a:r>
              <a:rPr lang="en-US" sz="1800" dirty="0" smtClean="0"/>
              <a:t>	db_name</a:t>
            </a:r>
            <a:r>
              <a:rPr lang="en-US" sz="1800" dirty="0"/>
              <a:t>	= name of NWIS database (nwisor in Oregon)</a:t>
            </a:r>
          </a:p>
          <a:p>
            <a:pPr algn="l">
              <a:tabLst>
                <a:tab pos="177800" algn="l"/>
                <a:tab pos="1257300" algn="l"/>
              </a:tabLst>
            </a:pPr>
            <a:r>
              <a:rPr lang="en-US" sz="1800" dirty="0" smtClean="0"/>
              <a:t>	db_num</a:t>
            </a:r>
            <a:r>
              <a:rPr lang="en-US" sz="1800" dirty="0"/>
              <a:t>	= ADAPS database number (1 in Oregon)</a:t>
            </a:r>
          </a:p>
          <a:p>
            <a:pPr algn="l">
              <a:tabLst>
                <a:tab pos="177800" algn="l"/>
                <a:tab pos="1257300" algn="l"/>
              </a:tabLst>
            </a:pPr>
            <a:r>
              <a:rPr lang="en-US" sz="1800" dirty="0" smtClean="0"/>
              <a:t>	siteID</a:t>
            </a:r>
            <a:r>
              <a:rPr lang="en-US" sz="1800" dirty="0"/>
              <a:t>	= site ID number</a:t>
            </a:r>
          </a:p>
          <a:p>
            <a:pPr algn="l">
              <a:tabLst>
                <a:tab pos="177800" algn="l"/>
                <a:tab pos="1257300" algn="l"/>
              </a:tabLst>
            </a:pPr>
            <a:r>
              <a:rPr lang="en-US" sz="1800" dirty="0" smtClean="0"/>
              <a:t>	DD</a:t>
            </a:r>
            <a:r>
              <a:rPr lang="en-US" sz="1800" dirty="0"/>
              <a:t>	= ADAPS data descriptor (DD) number</a:t>
            </a:r>
          </a:p>
          <a:p>
            <a:pPr algn="l">
              <a:tabLst>
                <a:tab pos="177800" algn="l"/>
                <a:tab pos="1257300" algn="l"/>
              </a:tabLst>
            </a:pPr>
            <a:r>
              <a:rPr lang="en-US" sz="1800" dirty="0" smtClean="0"/>
              <a:t>	bdate</a:t>
            </a:r>
            <a:r>
              <a:rPr lang="en-US" sz="1800" dirty="0"/>
              <a:t>	= begin date for data-quality ratings</a:t>
            </a:r>
          </a:p>
          <a:p>
            <a:pPr algn="l">
              <a:tabLst>
                <a:tab pos="177800" algn="l"/>
                <a:tab pos="1257300" algn="l"/>
              </a:tabLst>
            </a:pPr>
            <a:r>
              <a:rPr lang="en-US" sz="1800" dirty="0" smtClean="0"/>
              <a:t>	edate</a:t>
            </a:r>
            <a:r>
              <a:rPr lang="en-US" sz="1800" dirty="0"/>
              <a:t>	= end date for data-quality ratings</a:t>
            </a:r>
          </a:p>
          <a:p>
            <a:pPr algn="l">
              <a:spcBef>
                <a:spcPts val="1200"/>
              </a:spcBef>
              <a:tabLst>
                <a:tab pos="177800" algn="l"/>
                <a:tab pos="1487488" algn="l"/>
              </a:tabLst>
            </a:pPr>
            <a:r>
              <a:rPr lang="en-US" sz="1800" dirty="0" smtClean="0"/>
              <a:t>Dates can be specified in a variety of formats:</a:t>
            </a:r>
            <a:br>
              <a:rPr lang="en-US" sz="1800" dirty="0" smtClean="0"/>
            </a:br>
            <a:r>
              <a:rPr lang="en-US" sz="1800" dirty="0" smtClean="0"/>
              <a:t>	YYYYMMDD</a:t>
            </a:r>
            <a:r>
              <a:rPr lang="en-US" sz="1800" dirty="0"/>
              <a:t>, </a:t>
            </a:r>
            <a:r>
              <a:rPr lang="en-US" sz="1800" dirty="0" smtClean="0"/>
              <a:t>MM-DD-YYYY</a:t>
            </a:r>
            <a:r>
              <a:rPr lang="en-US" sz="1800" dirty="0"/>
              <a:t>, </a:t>
            </a:r>
            <a:r>
              <a:rPr lang="en-US" sz="1800" dirty="0" smtClean="0"/>
              <a:t>Mon-DD-YYYY</a:t>
            </a:r>
            <a:r>
              <a:rPr lang="en-US" sz="1800" dirty="0"/>
              <a:t>, </a:t>
            </a:r>
            <a:r>
              <a:rPr lang="en-US" sz="1800" dirty="0" smtClean="0"/>
              <a:t>DD-Mon-YYYY</a:t>
            </a:r>
            <a:br>
              <a:rPr lang="en-US" sz="1800" dirty="0" smtClean="0"/>
            </a:br>
            <a:r>
              <a:rPr lang="en-US" sz="1800" dirty="0" smtClean="0"/>
              <a:t>	and either slashes (/) or dashes (-) can be used as separators</a:t>
            </a:r>
            <a:endParaRPr lang="en-US" sz="1800" dirty="0"/>
          </a:p>
          <a:p>
            <a:pPr algn="l">
              <a:spcBef>
                <a:spcPts val="1200"/>
              </a:spcBef>
              <a:tabLst>
                <a:tab pos="4000500" algn="l"/>
              </a:tabLst>
            </a:pPr>
            <a:r>
              <a:rPr lang="en-US" sz="2200" b="1" dirty="0" smtClean="0"/>
              <a:t>Examples:</a:t>
            </a:r>
          </a:p>
          <a:p>
            <a:pPr algn="l">
              <a:spcBef>
                <a:spcPct val="10000"/>
              </a:spcBef>
              <a:tabLst>
                <a:tab pos="4000500" algn="l"/>
              </a:tabLst>
            </a:pPr>
            <a:r>
              <a:rPr lang="en-US" sz="2200" dirty="0" smtClean="0"/>
              <a:t>  dq_rating.pl nwisor</a:t>
            </a:r>
            <a:r>
              <a:rPr lang="en-US" sz="2200" dirty="0"/>
              <a:t> </a:t>
            </a:r>
            <a:r>
              <a:rPr lang="en-US" sz="2200" dirty="0" smtClean="0"/>
              <a:t>1 14206950 6 20091001 20100930</a:t>
            </a:r>
          </a:p>
          <a:p>
            <a:pPr algn="l">
              <a:spcBef>
                <a:spcPct val="10000"/>
              </a:spcBef>
              <a:tabLst>
                <a:tab pos="4000500" algn="l"/>
              </a:tabLst>
            </a:pPr>
            <a:r>
              <a:rPr lang="en-US" sz="2200" dirty="0"/>
              <a:t> </a:t>
            </a:r>
            <a:r>
              <a:rPr lang="en-US" sz="2200" dirty="0" smtClean="0"/>
              <a:t> dq_rating.pl </a:t>
            </a:r>
            <a:r>
              <a:rPr lang="en-US" sz="2200" dirty="0"/>
              <a:t>nwisor 1 14206950 6 </a:t>
            </a:r>
            <a:r>
              <a:rPr lang="en-US" sz="2200" dirty="0" smtClean="0"/>
              <a:t>10/1/2009 9/30/2010</a:t>
            </a:r>
          </a:p>
          <a:p>
            <a:pPr algn="l">
              <a:spcBef>
                <a:spcPct val="10000"/>
              </a:spcBef>
              <a:tabLst>
                <a:tab pos="4000500" algn="l"/>
              </a:tabLst>
            </a:pPr>
            <a:r>
              <a:rPr lang="en-US" sz="2200" dirty="0"/>
              <a:t> </a:t>
            </a:r>
            <a:r>
              <a:rPr lang="en-US" sz="2200" dirty="0" smtClean="0"/>
              <a:t> dq_rating.pl </a:t>
            </a:r>
            <a:r>
              <a:rPr lang="en-US" sz="2200" dirty="0"/>
              <a:t>nwisor 1 14206950 6 </a:t>
            </a:r>
            <a:r>
              <a:rPr lang="en-US" sz="2200" dirty="0" smtClean="0"/>
              <a:t>Oct-1-09 Sep-30-10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821492" y="6432691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http://water.usgs.gov/usgs/owq/dqrating/</a:t>
            </a:r>
          </a:p>
        </p:txBody>
      </p:sp>
    </p:spTree>
    <p:extLst>
      <p:ext uri="{BB962C8B-B14F-4D97-AF65-F5344CB8AC3E}">
        <p14:creationId xmlns:p14="http://schemas.microsoft.com/office/powerpoint/2010/main" val="38973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230850"/>
            <a:ext cx="3009710" cy="779083"/>
          </a:xfrm>
        </p:spPr>
        <p:txBody>
          <a:bodyPr/>
          <a:lstStyle/>
          <a:p>
            <a:r>
              <a:rPr lang="en-US" dirty="0" smtClean="0"/>
              <a:t>Example Rating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4564" y="1050878"/>
            <a:ext cx="3193576" cy="5240742"/>
          </a:xfrm>
        </p:spPr>
        <p:txBody>
          <a:bodyPr/>
          <a:lstStyle/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pH</a:t>
            </a: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daily minimum rating</a:t>
            </a:r>
            <a:br>
              <a:rPr lang="en-US" sz="2200" dirty="0" smtClean="0"/>
            </a:br>
            <a:r>
              <a:rPr lang="en-US" sz="1800" dirty="0" smtClean="0"/>
              <a:t>(the default rating type)</a:t>
            </a: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100% verification of computed data</a:t>
            </a: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shows results in date ranges for qualitative categories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Excellent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Good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Fair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Poor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Consider deletion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821492" y="6432691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http://water.usgs.gov/usgs/owq/dqrating/</a:t>
            </a:r>
          </a:p>
        </p:txBody>
      </p:sp>
      <p:pic>
        <p:nvPicPr>
          <p:cNvPr id="6" name="Picture 2" descr="Screenshot of sample dqrating" title="Screen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24756" r="22873" b="14666"/>
          <a:stretch/>
        </p:blipFill>
        <p:spPr bwMode="auto">
          <a:xfrm>
            <a:off x="3732637" y="178241"/>
            <a:ext cx="5038739" cy="625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3988"/>
            <a:ext cx="7772400" cy="547687"/>
          </a:xfrm>
        </p:spPr>
        <p:txBody>
          <a:bodyPr/>
          <a:lstStyle/>
          <a:p>
            <a:r>
              <a:rPr lang="en-US" dirty="0" smtClean="0"/>
              <a:t>Data-Quality Ratings – Optional Syntax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701749"/>
            <a:ext cx="8582025" cy="5589871"/>
          </a:xfrm>
        </p:spPr>
        <p:txBody>
          <a:bodyPr/>
          <a:lstStyle/>
          <a:p>
            <a:pPr algn="l">
              <a:tabLst>
                <a:tab pos="1828800" algn="l"/>
              </a:tabLst>
            </a:pPr>
            <a:r>
              <a:rPr lang="en-US" sz="2200" b="1" i="1" dirty="0" smtClean="0"/>
              <a:t>dq_rating.pl	db_name  db_num  siteID  DD  bdate  edate</a:t>
            </a:r>
            <a:br>
              <a:rPr lang="en-US" sz="2200" b="1" i="1" dirty="0" smtClean="0"/>
            </a:br>
            <a:r>
              <a:rPr lang="en-US" sz="2200" b="1" i="1" dirty="0" smtClean="0"/>
              <a:t> 	</a:t>
            </a:r>
            <a:r>
              <a:rPr lang="en-US" sz="2200" b="1" i="1" dirty="0" smtClean="0">
                <a:solidFill>
                  <a:srgbClr val="C00000"/>
                </a:solidFill>
              </a:rPr>
              <a:t>[</a:t>
            </a:r>
            <a:r>
              <a:rPr lang="en-US" sz="2200" b="1" i="1" dirty="0">
                <a:solidFill>
                  <a:srgbClr val="C00000"/>
                </a:solidFill>
              </a:rPr>
              <a:t>unit | median</a:t>
            </a:r>
            <a:r>
              <a:rPr lang="en-US" sz="2200" b="1" i="1" dirty="0" smtClean="0">
                <a:solidFill>
                  <a:srgbClr val="C00000"/>
                </a:solidFill>
              </a:rPr>
              <a:t>]  </a:t>
            </a:r>
            <a:r>
              <a:rPr lang="en-US" sz="2200" b="1" i="1" dirty="0" smtClean="0">
                <a:solidFill>
                  <a:srgbClr val="0000CC"/>
                </a:solidFill>
              </a:rPr>
              <a:t>[wDVmean | wDVmed]</a:t>
            </a:r>
            <a:endParaRPr lang="en-US" sz="2200" b="1" i="1" dirty="0">
              <a:solidFill>
                <a:srgbClr val="0000CC"/>
              </a:solidFill>
            </a:endParaRPr>
          </a:p>
          <a:p>
            <a:pPr algn="l">
              <a:spcBef>
                <a:spcPts val="1200"/>
              </a:spcBef>
            </a:pPr>
            <a:r>
              <a:rPr lang="en-US" sz="2000" dirty="0"/>
              <a:t>where</a:t>
            </a:r>
          </a:p>
          <a:p>
            <a:pPr algn="l">
              <a:tabLst>
                <a:tab pos="177800" algn="l"/>
                <a:tab pos="1314450" algn="l"/>
              </a:tabLst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unit</a:t>
            </a:r>
            <a:r>
              <a:rPr lang="en-US" sz="1800" dirty="0"/>
              <a:t>	= </a:t>
            </a:r>
            <a:r>
              <a:rPr lang="en-US" sz="1800" dirty="0">
                <a:solidFill>
                  <a:srgbClr val="C00000"/>
                </a:solidFill>
              </a:rPr>
              <a:t>[optional] </a:t>
            </a:r>
            <a:r>
              <a:rPr lang="en-US" sz="1800" dirty="0"/>
              <a:t>flag specifying that ratings be reported </a:t>
            </a:r>
            <a:r>
              <a:rPr lang="en-US" sz="1800" dirty="0" smtClean="0"/>
              <a:t>for unit values</a:t>
            </a:r>
            <a:br>
              <a:rPr lang="en-US" sz="1800" dirty="0" smtClean="0"/>
            </a:br>
            <a:r>
              <a:rPr lang="en-US" sz="1800" dirty="0" smtClean="0"/>
              <a:t>		   </a:t>
            </a:r>
            <a:r>
              <a:rPr lang="en-US" sz="1800" dirty="0"/>
              <a:t>rather than daily ratings based on the </a:t>
            </a:r>
            <a:r>
              <a:rPr lang="en-US" sz="1800" dirty="0" smtClean="0"/>
              <a:t>minimum unit value rating</a:t>
            </a:r>
          </a:p>
          <a:p>
            <a:pPr algn="l">
              <a:tabLst>
                <a:tab pos="177800" algn="l"/>
                <a:tab pos="1314450" algn="l"/>
              </a:tabLst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median</a:t>
            </a:r>
            <a:r>
              <a:rPr lang="en-US" sz="1800" dirty="0"/>
              <a:t>	= </a:t>
            </a:r>
            <a:r>
              <a:rPr lang="en-US" sz="1800" dirty="0">
                <a:solidFill>
                  <a:srgbClr val="C00000"/>
                </a:solidFill>
              </a:rPr>
              <a:t>[optional] </a:t>
            </a:r>
            <a:r>
              <a:rPr lang="en-US" sz="1800" dirty="0"/>
              <a:t>flag specifying that daily ratings be based </a:t>
            </a:r>
            <a:r>
              <a:rPr lang="en-US" sz="1800" dirty="0" smtClean="0"/>
              <a:t>on the </a:t>
            </a:r>
            <a:br>
              <a:rPr lang="en-US" sz="1800" dirty="0" smtClean="0"/>
            </a:br>
            <a:r>
              <a:rPr lang="en-US" sz="1800" dirty="0" smtClean="0"/>
              <a:t>		   median </a:t>
            </a:r>
            <a:r>
              <a:rPr lang="en-US" sz="1800" dirty="0"/>
              <a:t>unit value rating for the day rather than </a:t>
            </a:r>
            <a:r>
              <a:rPr lang="en-US" sz="1800" dirty="0" smtClean="0"/>
              <a:t>the minimum</a:t>
            </a:r>
          </a:p>
          <a:p>
            <a:pPr algn="l">
              <a:tabLst>
                <a:tab pos="177800" algn="l"/>
                <a:tab pos="1314450" algn="l"/>
              </a:tabLst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0000CC"/>
                </a:solidFill>
              </a:rPr>
              <a:t>wDVmean</a:t>
            </a:r>
            <a:r>
              <a:rPr lang="en-US" sz="1800" dirty="0" smtClean="0"/>
              <a:t>	= </a:t>
            </a:r>
            <a:r>
              <a:rPr lang="en-US" sz="1800" dirty="0">
                <a:solidFill>
                  <a:srgbClr val="0000CC"/>
                </a:solidFill>
              </a:rPr>
              <a:t>[optional] </a:t>
            </a:r>
            <a:r>
              <a:rPr lang="en-US" sz="1800" dirty="0"/>
              <a:t>flag specifying that ratings be provided only for </a:t>
            </a:r>
            <a:r>
              <a:rPr lang="en-US" sz="1800" dirty="0" smtClean="0"/>
              <a:t>those</a:t>
            </a:r>
            <a:br>
              <a:rPr lang="en-US" sz="1800" dirty="0" smtClean="0"/>
            </a:br>
            <a:r>
              <a:rPr lang="en-US" sz="1800" dirty="0" smtClean="0"/>
              <a:t>		   dates </a:t>
            </a:r>
            <a:r>
              <a:rPr lang="en-US" sz="1800" dirty="0"/>
              <a:t>where a computed daily mean value is available</a:t>
            </a:r>
          </a:p>
          <a:p>
            <a:pPr algn="l">
              <a:tabLst>
                <a:tab pos="177800" algn="l"/>
                <a:tab pos="1314450" algn="l"/>
              </a:tabLst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0000CC"/>
                </a:solidFill>
              </a:rPr>
              <a:t>wDVmed</a:t>
            </a:r>
            <a:r>
              <a:rPr lang="en-US" sz="1800" dirty="0" smtClean="0"/>
              <a:t>	= </a:t>
            </a:r>
            <a:r>
              <a:rPr lang="en-US" sz="1800" dirty="0">
                <a:solidFill>
                  <a:srgbClr val="0000CC"/>
                </a:solidFill>
              </a:rPr>
              <a:t>[optional] </a:t>
            </a:r>
            <a:r>
              <a:rPr lang="en-US" sz="1800" dirty="0"/>
              <a:t>flag specifying that ratings be provided only for </a:t>
            </a:r>
            <a:r>
              <a:rPr lang="en-US" sz="1800" dirty="0" smtClean="0"/>
              <a:t>those</a:t>
            </a:r>
            <a:br>
              <a:rPr lang="en-US" sz="1800" dirty="0" smtClean="0"/>
            </a:br>
            <a:r>
              <a:rPr lang="en-US" sz="1800" dirty="0" smtClean="0"/>
              <a:t>		   dates </a:t>
            </a:r>
            <a:r>
              <a:rPr lang="en-US" sz="1800" dirty="0"/>
              <a:t>where a computed daily median value is available</a:t>
            </a:r>
          </a:p>
          <a:p>
            <a:pPr algn="l">
              <a:spcBef>
                <a:spcPts val="1200"/>
              </a:spcBef>
              <a:tabLst>
                <a:tab pos="4000500" algn="l"/>
              </a:tabLst>
            </a:pPr>
            <a:r>
              <a:rPr lang="en-US" sz="2200" b="1" dirty="0" smtClean="0"/>
              <a:t>Examples:</a:t>
            </a:r>
            <a:endParaRPr lang="en-US" sz="2200" b="1" dirty="0"/>
          </a:p>
          <a:p>
            <a:pPr algn="l">
              <a:spcBef>
                <a:spcPct val="10000"/>
              </a:spcBef>
              <a:tabLst>
                <a:tab pos="4000500" algn="l"/>
              </a:tabLst>
            </a:pPr>
            <a:r>
              <a:rPr lang="en-US" sz="2000" dirty="0"/>
              <a:t>  </a:t>
            </a:r>
            <a:r>
              <a:rPr lang="en-US" sz="2000" dirty="0" smtClean="0"/>
              <a:t>dq_rating.pl </a:t>
            </a:r>
            <a:r>
              <a:rPr lang="en-US" sz="2000" dirty="0"/>
              <a:t>nwisor 1 14206950 6 </a:t>
            </a:r>
            <a:r>
              <a:rPr lang="en-US" sz="2000" dirty="0" smtClean="0"/>
              <a:t>20091001 20100930 unit</a:t>
            </a:r>
          </a:p>
          <a:p>
            <a:pPr algn="l">
              <a:spcBef>
                <a:spcPct val="10000"/>
              </a:spcBef>
              <a:tabLst>
                <a:tab pos="4000500" algn="l"/>
              </a:tabLst>
            </a:pPr>
            <a:r>
              <a:rPr lang="en-US" sz="2000" dirty="0" smtClean="0"/>
              <a:t>  dq_rating.pl </a:t>
            </a:r>
            <a:r>
              <a:rPr lang="en-US" sz="2000" dirty="0"/>
              <a:t>nwisor 1 14206950 6 </a:t>
            </a:r>
            <a:r>
              <a:rPr lang="en-US" sz="2000" dirty="0" smtClean="0"/>
              <a:t>20091001 20100930 wDVmean</a:t>
            </a:r>
            <a:endParaRPr lang="en-US" sz="2000" dirty="0"/>
          </a:p>
          <a:p>
            <a:pPr algn="l">
              <a:spcBef>
                <a:spcPct val="10000"/>
              </a:spcBef>
              <a:tabLst>
                <a:tab pos="4000500" algn="l"/>
              </a:tabLst>
            </a:pPr>
            <a:r>
              <a:rPr lang="en-US" sz="2000" dirty="0" smtClean="0"/>
              <a:t>  </a:t>
            </a:r>
            <a:r>
              <a:rPr lang="en-US" sz="2000" dirty="0"/>
              <a:t>dq_rating.pl nwisor 1 14206950 6 </a:t>
            </a:r>
            <a:r>
              <a:rPr lang="en-US" sz="2000" dirty="0" smtClean="0"/>
              <a:t>20091001 20100930 median wDVmed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21492" y="6432691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http://water.usgs.gov/usgs/owq/dqrating/</a:t>
            </a:r>
          </a:p>
        </p:txBody>
      </p:sp>
    </p:spTree>
    <p:extLst>
      <p:ext uri="{BB962C8B-B14F-4D97-AF65-F5344CB8AC3E}">
        <p14:creationId xmlns:p14="http://schemas.microsoft.com/office/powerpoint/2010/main" val="18121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230850"/>
            <a:ext cx="3009710" cy="779083"/>
          </a:xfrm>
        </p:spPr>
        <p:txBody>
          <a:bodyPr/>
          <a:lstStyle/>
          <a:p>
            <a:r>
              <a:rPr lang="en-US" dirty="0" smtClean="0"/>
              <a:t>Example Rating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4564" y="1050878"/>
            <a:ext cx="3193576" cy="5240742"/>
          </a:xfrm>
        </p:spPr>
        <p:txBody>
          <a:bodyPr/>
          <a:lstStyle/>
          <a:p>
            <a:pPr algn="l">
              <a:spcBef>
                <a:spcPct val="10000"/>
              </a:spcBef>
              <a:tabLst>
                <a:tab pos="4000500" algn="l"/>
              </a:tabLst>
            </a:pPr>
            <a:r>
              <a:rPr lang="en-US" sz="2200" i="1" dirty="0" smtClean="0">
                <a:solidFill>
                  <a:srgbClr val="C00000"/>
                </a:solidFill>
              </a:rPr>
              <a:t>unit</a:t>
            </a:r>
            <a:r>
              <a:rPr lang="en-US" sz="2200" dirty="0" smtClean="0">
                <a:solidFill>
                  <a:srgbClr val="C00000"/>
                </a:solidFill>
              </a:rPr>
              <a:t> option:</a:t>
            </a:r>
            <a:endParaRPr lang="en-US" sz="2200" dirty="0" smtClean="0"/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unit-value rating</a:t>
            </a:r>
            <a:endParaRPr lang="en-US" sz="1800" dirty="0" smtClean="0">
              <a:solidFill>
                <a:srgbClr val="C00000"/>
              </a:solidFill>
            </a:endParaRP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100% verification of computed data</a:t>
            </a: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shows results in date ranges for qualitative categories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Excellent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Good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Fair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Poor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/>
              <a:t>Consider deletion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821492" y="6432691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http://water.usgs.gov/usgs/owq/dqrating/</a:t>
            </a:r>
          </a:p>
        </p:txBody>
      </p:sp>
      <p:pic>
        <p:nvPicPr>
          <p:cNvPr id="1027" name="Picture 3" descr="Screenshot of sample dqrating" title="Screen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15866" r="22528" b="23573"/>
          <a:stretch/>
        </p:blipFill>
        <p:spPr bwMode="auto">
          <a:xfrm>
            <a:off x="3730752" y="179995"/>
            <a:ext cx="5029200" cy="6252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44370" y="230850"/>
            <a:ext cx="3009710" cy="779083"/>
          </a:xfrm>
        </p:spPr>
        <p:txBody>
          <a:bodyPr/>
          <a:lstStyle/>
          <a:p>
            <a:r>
              <a:rPr lang="en-US" dirty="0" smtClean="0"/>
              <a:t>Example Rating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3334" y="1050878"/>
            <a:ext cx="3193576" cy="2920621"/>
          </a:xfrm>
        </p:spPr>
        <p:txBody>
          <a:bodyPr/>
          <a:lstStyle/>
          <a:p>
            <a:pPr algn="l">
              <a:spcBef>
                <a:spcPct val="10000"/>
              </a:spcBef>
              <a:tabLst>
                <a:tab pos="4000500" algn="l"/>
              </a:tabLst>
            </a:pPr>
            <a:r>
              <a:rPr lang="en-US" sz="2200" i="1" dirty="0">
                <a:solidFill>
                  <a:srgbClr val="C00000"/>
                </a:solidFill>
              </a:rPr>
              <a:t>wDVmed</a:t>
            </a:r>
            <a:r>
              <a:rPr lang="en-US" sz="2200" dirty="0">
                <a:solidFill>
                  <a:srgbClr val="C00000"/>
                </a:solidFill>
              </a:rPr>
              <a:t> option</a:t>
            </a:r>
            <a:r>
              <a:rPr lang="en-US" sz="2200" dirty="0" smtClean="0">
                <a:solidFill>
                  <a:srgbClr val="C00000"/>
                </a:solidFill>
              </a:rPr>
              <a:t>:</a:t>
            </a:r>
            <a:endParaRPr lang="en-US" sz="2200" dirty="0" smtClean="0"/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/>
              <a:t>daily minimum rating, </a:t>
            </a:r>
            <a:r>
              <a:rPr lang="en-US" sz="2200" dirty="0" smtClean="0">
                <a:solidFill>
                  <a:srgbClr val="C00000"/>
                </a:solidFill>
              </a:rPr>
              <a:t>only for days when daily median exists</a:t>
            </a:r>
            <a:endParaRPr lang="en-US" sz="1800" dirty="0" smtClean="0">
              <a:solidFill>
                <a:srgbClr val="C00000"/>
              </a:solidFill>
            </a:endParaRP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New category:</a:t>
            </a:r>
          </a:p>
          <a:p>
            <a:pPr marL="687388" lvl="1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sz="1800" dirty="0" smtClean="0">
                <a:solidFill>
                  <a:srgbClr val="C00000"/>
                </a:solidFill>
              </a:rPr>
              <a:t>Not rated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492" y="6432691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http://water.usgs.gov/usgs/owq/dqrating/</a:t>
            </a:r>
          </a:p>
        </p:txBody>
      </p:sp>
      <p:pic>
        <p:nvPicPr>
          <p:cNvPr id="2050" name="Picture 2" descr="Screenshot of sample dqrating (1 of 2)" title="Screenshot of sample dqra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15016" r="22990" b="22989"/>
          <a:stretch/>
        </p:blipFill>
        <p:spPr bwMode="auto">
          <a:xfrm>
            <a:off x="69780" y="31891"/>
            <a:ext cx="50292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Screenshot of sample dqrating (2 of 2)" title="Screenshot of sample dqra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34441" r="44735" b="31809"/>
          <a:stretch/>
        </p:blipFill>
        <p:spPr bwMode="auto">
          <a:xfrm>
            <a:off x="4416593" y="4087255"/>
            <a:ext cx="4604073" cy="2345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3988"/>
            <a:ext cx="7772400" cy="547687"/>
          </a:xfrm>
        </p:spPr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6882" y="782616"/>
            <a:ext cx="8339468" cy="5263342"/>
          </a:xfrm>
        </p:spPr>
        <p:txBody>
          <a:bodyPr/>
          <a:lstStyle/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dirty="0" smtClean="0"/>
              <a:t>This rating capability may or may not be incorporated into the Aquarius software.  Wade has incorporated it into wqmreview.</a:t>
            </a:r>
          </a:p>
          <a:p>
            <a:pPr marL="230188" indent="-230188" algn="l">
              <a:spcBef>
                <a:spcPts val="1200"/>
              </a:spcBef>
              <a:buFont typeface="Wingdings" pitchFamily="2" charset="2"/>
              <a:buChar char="§"/>
              <a:tabLst>
                <a:tab pos="4000500" algn="l"/>
              </a:tabLst>
            </a:pPr>
            <a:r>
              <a:rPr lang="en-US" dirty="0" smtClean="0"/>
              <a:t>Hopefully, this rating system eventually will be superseded or augmented in Aquarius by a system that computes uncertainty quantitatively for every instantaneous value and every daily value.</a:t>
            </a:r>
          </a:p>
          <a:p>
            <a:pPr marL="230188" indent="-230188" algn="l">
              <a:spcBef>
                <a:spcPct val="10000"/>
              </a:spcBef>
              <a:buFont typeface="Wingdings" pitchFamily="2" charset="2"/>
              <a:buChar char="§"/>
              <a:tabLst>
                <a:tab pos="4000500" algn="l"/>
              </a:tabLst>
            </a:pPr>
            <a:endParaRPr lang="en-US" dirty="0"/>
          </a:p>
          <a:p>
            <a:pPr marL="228600" indent="-228600" algn="l">
              <a:spcBef>
                <a:spcPct val="10000"/>
              </a:spcBef>
              <a:tabLst>
                <a:tab pos="4000500" algn="l"/>
              </a:tabLst>
            </a:pPr>
            <a:r>
              <a:rPr lang="en-US" dirty="0" smtClean="0"/>
              <a:t>Questions can be directed to:</a:t>
            </a:r>
            <a:br>
              <a:rPr lang="en-US" dirty="0" smtClean="0"/>
            </a:br>
            <a:r>
              <a:rPr lang="en-US" dirty="0" smtClean="0"/>
              <a:t>Stewart Rounds</a:t>
            </a:r>
            <a:br>
              <a:rPr lang="en-US" dirty="0" smtClean="0"/>
            </a:br>
            <a:r>
              <a:rPr lang="en-US" dirty="0" smtClean="0"/>
              <a:t>sarounds@usgs.gov</a:t>
            </a:r>
            <a:br>
              <a:rPr lang="en-US" dirty="0" smtClean="0"/>
            </a:br>
            <a:r>
              <a:rPr lang="en-US" dirty="0" smtClean="0"/>
              <a:t>503-251-3280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1492" y="6432691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http://water.usgs.gov/usgs/owq/dqrating/</a:t>
            </a:r>
          </a:p>
        </p:txBody>
      </p:sp>
    </p:spTree>
    <p:extLst>
      <p:ext uri="{BB962C8B-B14F-4D97-AF65-F5344CB8AC3E}">
        <p14:creationId xmlns:p14="http://schemas.microsoft.com/office/powerpoint/2010/main" val="27852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4712</TotalTime>
  <Words>301</Words>
  <Application>Microsoft Office PowerPoint</Application>
  <PresentationFormat>On-screen Show (4:3)</PresentationFormat>
  <Paragraphs>93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1_Default Design</vt:lpstr>
      <vt:lpstr>Data-Quality Rating Script  Rates Time-Series Water-Quality Data as Excellent, Good, Fair, Poor, or Consider Deletion</vt:lpstr>
      <vt:lpstr>Part of the Recommended Workflow</vt:lpstr>
      <vt:lpstr>Data-Quality Ratings – The Details</vt:lpstr>
      <vt:lpstr>Data-Quality Ratings – Syntax</vt:lpstr>
      <vt:lpstr>Example Rating</vt:lpstr>
      <vt:lpstr>Data-Quality Ratings – Optional Syntax</vt:lpstr>
      <vt:lpstr>Example Rating</vt:lpstr>
      <vt:lpstr>Example Rating</vt:lpstr>
      <vt:lpstr>Parting Thoughts</vt:lpstr>
    </vt:vector>
  </TitlesOfParts>
  <Company>U.S. Geological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Data-Quality Rating Script</dc:title>
  <dc:subject>Data-Quality Rating Script Rates Time-Series Water-Quality Data as</dc:subject>
  <dc:creator>Stewart Rounds</dc:creator>
  <cp:lastModifiedBy>Dawson, Cian B.</cp:lastModifiedBy>
  <cp:revision>172</cp:revision>
  <dcterms:created xsi:type="dcterms:W3CDTF">2004-07-02T22:52:47Z</dcterms:created>
  <dcterms:modified xsi:type="dcterms:W3CDTF">2014-02-04T20:47:26Z</dcterms:modified>
</cp:coreProperties>
</file>