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510" r:id="rId2"/>
    <p:sldId id="300" r:id="rId3"/>
    <p:sldId id="511" r:id="rId4"/>
    <p:sldId id="487" r:id="rId5"/>
    <p:sldId id="509" r:id="rId6"/>
    <p:sldId id="485" r:id="rId7"/>
    <p:sldId id="444" r:id="rId8"/>
    <p:sldId id="463" r:id="rId9"/>
    <p:sldId id="464" r:id="rId10"/>
    <p:sldId id="465" r:id="rId11"/>
    <p:sldId id="466" r:id="rId12"/>
    <p:sldId id="480" r:id="rId13"/>
    <p:sldId id="469" r:id="rId14"/>
    <p:sldId id="475" r:id="rId15"/>
    <p:sldId id="486" r:id="rId16"/>
    <p:sldId id="508" r:id="rId17"/>
    <p:sldId id="484" r:id="rId18"/>
    <p:sldId id="477" r:id="rId19"/>
    <p:sldId id="506" r:id="rId20"/>
    <p:sldId id="472" r:id="rId21"/>
    <p:sldId id="476" r:id="rId22"/>
    <p:sldId id="478" r:id="rId23"/>
    <p:sldId id="483" r:id="rId24"/>
    <p:sldId id="481" r:id="rId25"/>
    <p:sldId id="467" r:id="rId26"/>
    <p:sldId id="468" r:id="rId27"/>
    <p:sldId id="473" r:id="rId28"/>
    <p:sldId id="505" r:id="rId29"/>
    <p:sldId id="474" r:id="rId30"/>
    <p:sldId id="462" r:id="rId31"/>
    <p:sldId id="448" r:id="rId32"/>
  </p:sldIdLst>
  <p:sldSz cx="9144000" cy="6858000" type="screen4x3"/>
  <p:notesSz cx="6997700" cy="9271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80F9B"/>
    <a:srgbClr val="002F57"/>
    <a:srgbClr val="201258"/>
    <a:srgbClr val="FFCC99"/>
    <a:srgbClr val="99CCFF"/>
    <a:srgbClr val="CCECFF"/>
    <a:srgbClr val="641B56"/>
    <a:srgbClr val="006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86603" autoAdjust="0"/>
  </p:normalViewPr>
  <p:slideViewPr>
    <p:cSldViewPr snapToGrid="0">
      <p:cViewPr>
        <p:scale>
          <a:sx n="77" d="100"/>
          <a:sy n="77" d="100"/>
        </p:scale>
        <p:origin x="-235" y="-58"/>
      </p:cViewPr>
      <p:guideLst>
        <p:guide orient="horz" pos="4032"/>
        <p:guide orient="horz" pos="76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4472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863" y="4403725"/>
            <a:ext cx="5133975" cy="4171950"/>
          </a:xfrm>
          <a:prstGeom prst="rect">
            <a:avLst/>
          </a:prstGeom>
          <a:noFill/>
          <a:ln w="12700">
            <a:noFill/>
            <a:miter lim="800000"/>
            <a:headEnd/>
            <a:tailEnd/>
          </a:ln>
          <a:effectLst/>
        </p:spPr>
        <p:txBody>
          <a:bodyPr vert="horz" wrap="square" lIns="92212" tIns="45297" rIns="92212" bIns="45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5" name="Rectangle 3"/>
          <p:cNvSpPr>
            <a:spLocks noGrp="1" noRot="1" noChangeAspect="1" noChangeArrowheads="1" noTextEdit="1"/>
          </p:cNvSpPr>
          <p:nvPr>
            <p:ph type="sldImg" idx="2"/>
          </p:nvPr>
        </p:nvSpPr>
        <p:spPr bwMode="auto">
          <a:xfrm>
            <a:off x="1181100" y="695325"/>
            <a:ext cx="4635500" cy="34766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86594319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149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323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04813" y="6083300"/>
            <a:ext cx="2016125" cy="393700"/>
          </a:xfrm>
          <a:prstGeom prst="rect">
            <a:avLst/>
          </a:prstGeom>
          <a:noFill/>
          <a:ln w="12700">
            <a:noFill/>
            <a:miter lim="800000"/>
            <a:headEnd/>
            <a:tailEnd/>
          </a:ln>
          <a:effectLst/>
        </p:spPr>
        <p:txBody>
          <a:bodyPr wrap="none" lIns="88900" tIns="44450" rIns="88900" bIns="44450">
            <a:spAutoFit/>
          </a:bodyPr>
          <a:lstStyle/>
          <a:p>
            <a:pPr defTabSz="885825">
              <a:defRPr/>
            </a:pPr>
            <a:r>
              <a:rPr lang="en-US" sz="1000" b="1">
                <a:solidFill>
                  <a:schemeClr val="bg1"/>
                </a:solidFill>
              </a:rPr>
              <a:t>U.S. Department of the Interior</a:t>
            </a:r>
          </a:p>
          <a:p>
            <a:pPr defTabSz="885825">
              <a:defRPr/>
            </a:pPr>
            <a:r>
              <a:rPr lang="en-US" sz="1000" b="1">
                <a:solidFill>
                  <a:schemeClr val="bg1"/>
                </a:solidFill>
              </a:rPr>
              <a:t>U.S. Geological Survey</a:t>
            </a:r>
          </a:p>
        </p:txBody>
      </p:sp>
      <p:pic>
        <p:nvPicPr>
          <p:cNvPr id="5" name="Picture 9" descr="USGS" title="USGS"/>
          <p:cNvPicPr>
            <a:picLocks noChangeAspect="1" noChangeArrowheads="1"/>
          </p:cNvPicPr>
          <p:nvPr/>
        </p:nvPicPr>
        <p:blipFill>
          <a:blip r:embed="rId2" cstate="print">
            <a:lum bright="100000"/>
          </a:blip>
          <a:srcRect/>
          <a:stretch>
            <a:fillRect/>
          </a:stretch>
        </p:blipFill>
        <p:spPr bwMode="black">
          <a:xfrm>
            <a:off x="457200" y="461963"/>
            <a:ext cx="2057400" cy="757237"/>
          </a:xfrm>
          <a:prstGeom prst="rect">
            <a:avLst/>
          </a:prstGeom>
          <a:noFill/>
          <a:ln w="9525">
            <a:noFill/>
            <a:miter lim="800000"/>
            <a:headEnd/>
            <a:tailEnd/>
          </a:ln>
        </p:spPr>
      </p:pic>
      <p:sp>
        <p:nvSpPr>
          <p:cNvPr id="104450" name="Rectangle 2"/>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ident-small_4_onscreen_png"/>
          <p:cNvPicPr>
            <a:picLocks noChangeAspect="1" noChangeArrowheads="1"/>
          </p:cNvPicPr>
          <p:nvPr/>
        </p:nvPicPr>
        <p:blipFill>
          <a:blip r:embed="rId13" cstate="print">
            <a:lum bright="100000"/>
          </a:blip>
          <a:srcRect/>
          <a:stretch>
            <a:fillRect/>
          </a:stretch>
        </p:blipFill>
        <p:spPr bwMode="black">
          <a:xfrm>
            <a:off x="457200" y="6094413"/>
            <a:ext cx="1143000" cy="420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redmineks.cr.usgs.gov/projects/ac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sgs.webex.com/usgs/j.php?ED=243919522&amp;UID=481740017&amp;RT=MiM3" TargetMode="External"/><Relationship Id="rId2" Type="http://schemas.openxmlformats.org/officeDocument/2006/relationships/hyperlink" Target="https://usgs.webex.com/usgs/j.php?ED=243920467&amp;UID=481740017&amp;RT=MiM3" TargetMode="External"/><Relationship Id="rId1" Type="http://schemas.openxmlformats.org/officeDocument/2006/relationships/slideLayout" Target="../slideLayouts/slideLayout2.xml"/><Relationship Id="rId5" Type="http://schemas.openxmlformats.org/officeDocument/2006/relationships/hyperlink" Target="https://usgs.webex.com/usgs/j.php?ED=250040462&amp;UID=481740017&amp;RT=MiM3" TargetMode="External"/><Relationship Id="rId4" Type="http://schemas.openxmlformats.org/officeDocument/2006/relationships/hyperlink" Target="https://usgs.webex.com/usgs/j.php?ED=250039907&amp;UID=481740017&amp;RT=MiM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pras@usgs.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water.usgs.gov/usgs/owq/dqrating/" TargetMode="External"/><Relationship Id="rId2" Type="http://schemas.openxmlformats.org/officeDocument/2006/relationships/hyperlink" Target="http://water.usgs.gov/usgs/owq/acl/" TargetMode="External"/><Relationship Id="rId1" Type="http://schemas.openxmlformats.org/officeDocument/2006/relationships/slideLayout" Target="../slideLayouts/slideLayout2.xml"/><Relationship Id="rId4" Type="http://schemas.openxmlformats.org/officeDocument/2006/relationships/hyperlink" Target="http://water.usgs.gov/usgs/owq/wqmreview/"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the Continuous Water-Quality </a:t>
            </a:r>
            <a:r>
              <a:rPr lang="en-US" dirty="0"/>
              <a:t>T</a:t>
            </a:r>
            <a:r>
              <a:rPr lang="en-US" dirty="0" smtClean="0"/>
              <a:t>ools webinar</a:t>
            </a:r>
            <a:endParaRPr lang="en-US" dirty="0"/>
          </a:p>
        </p:txBody>
      </p:sp>
      <p:sp>
        <p:nvSpPr>
          <p:cNvPr id="3" name="Content Placeholder 2"/>
          <p:cNvSpPr>
            <a:spLocks noGrp="1"/>
          </p:cNvSpPr>
          <p:nvPr>
            <p:ph idx="1"/>
          </p:nvPr>
        </p:nvSpPr>
        <p:spPr/>
        <p:txBody>
          <a:bodyPr/>
          <a:lstStyle/>
          <a:p>
            <a:r>
              <a:rPr lang="en-US" dirty="0" smtClean="0"/>
              <a:t>Please mute your phone</a:t>
            </a:r>
          </a:p>
          <a:p>
            <a:r>
              <a:rPr lang="en-US" dirty="0" smtClean="0"/>
              <a:t>Use the chat window for questions</a:t>
            </a:r>
          </a:p>
          <a:p>
            <a:r>
              <a:rPr lang="en-US" dirty="0" smtClean="0"/>
              <a:t>We will get started shortly…</a:t>
            </a:r>
          </a:p>
          <a:p>
            <a:endParaRPr lang="en-US" dirty="0"/>
          </a:p>
        </p:txBody>
      </p:sp>
    </p:spTree>
    <p:extLst>
      <p:ext uri="{BB962C8B-B14F-4D97-AF65-F5344CB8AC3E}">
        <p14:creationId xmlns:p14="http://schemas.microsoft.com/office/powerpoint/2010/main" val="3917253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a:latin typeface="Arial" pitchFamily="34" charset="0"/>
                <a:cs typeface="Arial" pitchFamily="34" charset="0"/>
                <a:sym typeface="Arial" pitchFamily="34" charset="0"/>
              </a:rPr>
              <a:t>Getting started</a:t>
            </a:r>
            <a:endParaRPr lang="en-US"/>
          </a:p>
        </p:txBody>
      </p:sp>
      <p:sp>
        <p:nvSpPr>
          <p:cNvPr id="6147"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r>
              <a:rPr lang="en-US" dirty="0">
                <a:solidFill>
                  <a:srgbClr val="FFFFFF"/>
                </a:solidFill>
                <a:latin typeface="Arial" pitchFamily="34" charset="0"/>
                <a:cs typeface="Arial" pitchFamily="34" charset="0"/>
                <a:sym typeface="Arial" pitchFamily="34" charset="0"/>
              </a:rPr>
              <a:t>SA </a:t>
            </a:r>
            <a:r>
              <a:rPr lang="en-US" dirty="0" smtClean="0">
                <a:solidFill>
                  <a:srgbClr val="FFFFFF"/>
                </a:solidFill>
                <a:latin typeface="Arial" pitchFamily="34" charset="0"/>
                <a:cs typeface="Arial" pitchFamily="34" charset="0"/>
                <a:sym typeface="Arial" pitchFamily="34" charset="0"/>
              </a:rPr>
              <a:t>installs </a:t>
            </a:r>
            <a:r>
              <a:rPr lang="en-US" dirty="0">
                <a:solidFill>
                  <a:srgbClr val="FFFFFF"/>
                </a:solidFill>
                <a:latin typeface="Arial" pitchFamily="34" charset="0"/>
                <a:cs typeface="Arial" pitchFamily="34" charset="0"/>
                <a:sym typeface="Arial" pitchFamily="34" charset="0"/>
              </a:rPr>
              <a:t>the RPM </a:t>
            </a:r>
            <a:r>
              <a:rPr lang="en-US" dirty="0" smtClean="0">
                <a:solidFill>
                  <a:srgbClr val="FFFFFF"/>
                </a:solidFill>
                <a:latin typeface="Arial" pitchFamily="34" charset="0"/>
                <a:cs typeface="Arial" pitchFamily="34" charset="0"/>
                <a:sym typeface="Arial" pitchFamily="34" charset="0"/>
              </a:rPr>
              <a:t>package (manual included)</a:t>
            </a:r>
            <a:endParaRPr lang="en-US" dirty="0">
              <a:solidFill>
                <a:srgbClr val="FFFFFF"/>
              </a:solidFill>
              <a:latin typeface="Arial" pitchFamily="34" charset="0"/>
              <a:cs typeface="Arial" pitchFamily="34" charset="0"/>
              <a:sym typeface="Arial" pitchFamily="34" charset="0"/>
            </a:endParaRPr>
          </a:p>
          <a:p>
            <a:pPr defTabSz="914145">
              <a:spcBef>
                <a:spcPts val="600"/>
              </a:spcBef>
            </a:pPr>
            <a:r>
              <a:rPr lang="en-US" dirty="0">
                <a:solidFill>
                  <a:srgbClr val="FFFFFF"/>
                </a:solidFill>
                <a:latin typeface="Arial" pitchFamily="34" charset="0"/>
                <a:cs typeface="Arial" pitchFamily="34" charset="0"/>
                <a:sym typeface="Arial" pitchFamily="34" charset="0"/>
              </a:rPr>
              <a:t>WSC </a:t>
            </a:r>
            <a:r>
              <a:rPr lang="en-US" dirty="0" smtClean="0">
                <a:solidFill>
                  <a:srgbClr val="FFFFFF"/>
                </a:solidFill>
                <a:latin typeface="Arial" pitchFamily="34" charset="0"/>
                <a:cs typeface="Arial" pitchFamily="34" charset="0"/>
                <a:sym typeface="Arial" pitchFamily="34" charset="0"/>
              </a:rPr>
              <a:t>should </a:t>
            </a:r>
            <a:r>
              <a:rPr lang="en-US" dirty="0">
                <a:solidFill>
                  <a:srgbClr val="FFFFFF"/>
                </a:solidFill>
                <a:latin typeface="Arial" pitchFamily="34" charset="0"/>
                <a:cs typeface="Arial" pitchFamily="34" charset="0"/>
                <a:sym typeface="Arial" pitchFamily="34" charset="0"/>
              </a:rPr>
              <a:t>select a single administrator to maintain the configuration files</a:t>
            </a:r>
          </a:p>
          <a:p>
            <a:pPr lvl="1" defTabSz="914145">
              <a:spcBef>
                <a:spcPts val="600"/>
              </a:spcBef>
            </a:pPr>
            <a:r>
              <a:rPr lang="en-US" dirty="0">
                <a:solidFill>
                  <a:srgbClr val="FFFFFF"/>
                </a:solidFill>
                <a:latin typeface="Arial" pitchFamily="34" charset="0"/>
                <a:cs typeface="Arial" pitchFamily="34" charset="0"/>
                <a:sym typeface="Arial" pitchFamily="34" charset="0"/>
              </a:rPr>
              <a:t>Stations can be turned </a:t>
            </a:r>
            <a:r>
              <a:rPr lang="en-US" dirty="0" smtClean="0">
                <a:solidFill>
                  <a:srgbClr val="FFFFFF"/>
                </a:solidFill>
                <a:latin typeface="Arial" pitchFamily="34" charset="0"/>
                <a:cs typeface="Arial" pitchFamily="34" charset="0"/>
                <a:sym typeface="Arial" pitchFamily="34" charset="0"/>
              </a:rPr>
              <a:t>on/off</a:t>
            </a:r>
            <a:endParaRPr lang="en-US" dirty="0">
              <a:solidFill>
                <a:srgbClr val="FFFFFF"/>
              </a:solidFill>
              <a:latin typeface="Arial" pitchFamily="34" charset="0"/>
              <a:cs typeface="Arial" pitchFamily="34" charset="0"/>
              <a:sym typeface="Arial" pitchFamily="34" charset="0"/>
            </a:endParaRPr>
          </a:p>
          <a:p>
            <a:pPr lvl="1" defTabSz="914145">
              <a:spcBef>
                <a:spcPts val="600"/>
              </a:spcBef>
            </a:pPr>
            <a:r>
              <a:rPr lang="en-US" dirty="0">
                <a:solidFill>
                  <a:srgbClr val="FFFFFF"/>
                </a:solidFill>
                <a:latin typeface="Arial" pitchFamily="34" charset="0"/>
                <a:cs typeface="Arial" pitchFamily="34" charset="0"/>
                <a:sym typeface="Arial" pitchFamily="34" charset="0"/>
              </a:rPr>
              <a:t>Declare </a:t>
            </a:r>
            <a:r>
              <a:rPr lang="en-US" dirty="0" smtClean="0">
                <a:solidFill>
                  <a:srgbClr val="FFFFFF"/>
                </a:solidFill>
                <a:latin typeface="Arial" pitchFamily="34" charset="0"/>
                <a:cs typeface="Arial" pitchFamily="34" charset="0"/>
                <a:sym typeface="Arial" pitchFamily="34" charset="0"/>
              </a:rPr>
              <a:t>DDs and </a:t>
            </a:r>
            <a:r>
              <a:rPr lang="en-US" dirty="0">
                <a:solidFill>
                  <a:srgbClr val="FFFFFF"/>
                </a:solidFill>
                <a:latin typeface="Arial" pitchFamily="34" charset="0"/>
                <a:cs typeface="Arial" pitchFamily="34" charset="0"/>
                <a:sym typeface="Arial" pitchFamily="34" charset="0"/>
              </a:rPr>
              <a:t>correction setup</a:t>
            </a:r>
          </a:p>
          <a:p>
            <a:pPr defTabSz="914145">
              <a:spcBef>
                <a:spcPts val="600"/>
              </a:spcBef>
            </a:pPr>
            <a:r>
              <a:rPr lang="en-US" dirty="0" smtClean="0">
                <a:solidFill>
                  <a:srgbClr val="FFFFFF"/>
                </a:solidFill>
                <a:latin typeface="Arial" pitchFamily="34" charset="0"/>
                <a:cs typeface="Arial" pitchFamily="34" charset="0"/>
                <a:sym typeface="Arial" pitchFamily="34" charset="0"/>
              </a:rPr>
              <a:t>Included </a:t>
            </a:r>
            <a:r>
              <a:rPr lang="en-US" dirty="0" err="1" smtClean="0">
                <a:solidFill>
                  <a:srgbClr val="FFFFFF"/>
                </a:solidFill>
                <a:latin typeface="Arial" pitchFamily="34" charset="0"/>
                <a:cs typeface="Arial" pitchFamily="34" charset="0"/>
                <a:sym typeface="Arial" pitchFamily="34" charset="0"/>
              </a:rPr>
              <a:t>crontab</a:t>
            </a:r>
            <a:r>
              <a:rPr lang="en-US" dirty="0" smtClean="0">
                <a:solidFill>
                  <a:srgbClr val="FFFFFF"/>
                </a:solidFill>
                <a:latin typeface="Arial" pitchFamily="34" charset="0"/>
                <a:cs typeface="Arial" pitchFamily="34" charset="0"/>
                <a:sym typeface="Arial" pitchFamily="34" charset="0"/>
              </a:rPr>
              <a:t> file runs ACL every 15 min</a:t>
            </a:r>
          </a:p>
          <a:p>
            <a:pPr defTabSz="914145">
              <a:spcBef>
                <a:spcPts val="600"/>
              </a:spcBef>
            </a:pPr>
            <a:r>
              <a:rPr lang="en-US" dirty="0" smtClean="0">
                <a:solidFill>
                  <a:srgbClr val="FFFFFF"/>
                </a:solidFill>
                <a:latin typeface="Arial" pitchFamily="34" charset="0"/>
                <a:cs typeface="Arial" pitchFamily="34" charset="0"/>
                <a:sym typeface="Arial" pitchFamily="34" charset="0"/>
              </a:rPr>
              <a:t>Script will build a file of sites and WQ DDs</a:t>
            </a:r>
            <a:endParaRPr lang="en-US" dirty="0">
              <a:solidFill>
                <a:srgbClr val="FFFFFF"/>
              </a:solidFill>
              <a:latin typeface="Arial" pitchFamily="34" charset="0"/>
              <a:cs typeface="Arial" pitchFamily="34" charset="0"/>
              <a:sym typeface="Arial" pitchFamily="34" charset="0"/>
            </a:endParaRPr>
          </a:p>
          <a:p>
            <a:pPr defTabSz="914145">
              <a:spcBef>
                <a:spcPts val="600"/>
              </a:spcBef>
            </a:pPr>
            <a:r>
              <a:rPr lang="en-US" dirty="0" smtClean="0">
                <a:solidFill>
                  <a:srgbClr val="FFFFFF"/>
                </a:solidFill>
                <a:latin typeface="Arial" pitchFamily="34" charset="0"/>
                <a:cs typeface="Arial" pitchFamily="34" charset="0"/>
                <a:sym typeface="Arial" pitchFamily="34" charset="0"/>
              </a:rPr>
              <a:t>User’s manual and FAQs available</a:t>
            </a:r>
            <a:endParaRPr lang="en-US" dirty="0"/>
          </a:p>
        </p:txBody>
      </p:sp>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329678909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a:latin typeface="Arial" pitchFamily="34" charset="0"/>
                <a:cs typeface="Arial" pitchFamily="34" charset="0"/>
                <a:sym typeface="Arial" pitchFamily="34" charset="0"/>
              </a:rPr>
              <a:t>ACL workflow</a:t>
            </a:r>
            <a:endParaRPr lang="en-US"/>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r>
              <a:rPr lang="en-US" dirty="0" smtClean="0">
                <a:solidFill>
                  <a:srgbClr val="FFFFFF"/>
                </a:solidFill>
                <a:latin typeface="Arial" pitchFamily="34" charset="0"/>
                <a:cs typeface="Arial" pitchFamily="34" charset="0"/>
                <a:sym typeface="Arial" pitchFamily="34" charset="0"/>
              </a:rPr>
              <a:t>ACL only processes site visits that have been locked in the last 15 minutes</a:t>
            </a:r>
            <a:endParaRPr lang="en-US" dirty="0">
              <a:solidFill>
                <a:srgbClr val="FFFFFF"/>
              </a:solidFill>
              <a:latin typeface="Arial" pitchFamily="34" charset="0"/>
              <a:cs typeface="Arial" pitchFamily="34" charset="0"/>
              <a:sym typeface="Arial" pitchFamily="34" charset="0"/>
            </a:endParaRPr>
          </a:p>
        </p:txBody>
      </p:sp>
      <p:pic>
        <p:nvPicPr>
          <p:cNvPr id="4" name="Snagit_PPT589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23" y="2815868"/>
            <a:ext cx="5880411" cy="3145163"/>
          </a:xfrm>
          <a:prstGeom prst="rect">
            <a:avLst/>
          </a:prstGeom>
        </p:spPr>
      </p:pic>
      <p:pic>
        <p:nvPicPr>
          <p:cNvPr id="5" name="Snagit_PPT5949" descr="Screenshot: SiteVisit interface" title="Screenshot: SiteVisit interf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23" y="2282056"/>
            <a:ext cx="6162541" cy="3678975"/>
          </a:xfrm>
          <a:prstGeom prst="rect">
            <a:avLst/>
          </a:prstGeom>
        </p:spPr>
      </p:pic>
      <p:sp>
        <p:nvSpPr>
          <p:cNvPr id="6"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68583543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5949" descr="Screenshot: SiteVisit interface" title="Screenshot: SiteVisit interf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23" y="2282056"/>
            <a:ext cx="6162541" cy="3678975"/>
          </a:xfrm>
          <a:prstGeom prst="rect">
            <a:avLst/>
          </a:prstGeom>
        </p:spPr>
      </p:pic>
      <p:pic>
        <p:nvPicPr>
          <p:cNvPr id="9" name="Snagit_PPT5895" descr="Screenshot: SiteVisit interface" title="Screenshot: SiteVisit interf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566" y="3543935"/>
            <a:ext cx="5880411" cy="3145163"/>
          </a:xfrm>
          <a:prstGeom prst="rect">
            <a:avLst/>
          </a:prstGeom>
        </p:spPr>
      </p:pic>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a:latin typeface="Arial" pitchFamily="34" charset="0"/>
                <a:cs typeface="Arial" pitchFamily="34" charset="0"/>
                <a:sym typeface="Arial" pitchFamily="34" charset="0"/>
              </a:rPr>
              <a:t>ACL workflow</a:t>
            </a:r>
            <a:endParaRPr lang="en-US"/>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r>
              <a:rPr lang="en-US" dirty="0" smtClean="0">
                <a:solidFill>
                  <a:srgbClr val="FFFFFF"/>
                </a:solidFill>
                <a:latin typeface="Arial" pitchFamily="34" charset="0"/>
                <a:cs typeface="Arial" pitchFamily="34" charset="0"/>
                <a:sym typeface="Arial" pitchFamily="34" charset="0"/>
              </a:rPr>
              <a:t>ACL only processes site visits that have been locked in the last 15 minutes</a:t>
            </a:r>
            <a:endParaRPr lang="en-US" dirty="0">
              <a:solidFill>
                <a:srgbClr val="FFFFFF"/>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53671670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dirty="0">
                <a:latin typeface="Arial" pitchFamily="34" charset="0"/>
                <a:cs typeface="Arial" pitchFamily="34" charset="0"/>
                <a:sym typeface="Arial" pitchFamily="34" charset="0"/>
              </a:rPr>
              <a:t>ACL workflow</a:t>
            </a:r>
            <a:endParaRPr lang="en-US" dirty="0"/>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r>
              <a:rPr lang="en-US" dirty="0" smtClean="0">
                <a:solidFill>
                  <a:srgbClr val="FFFFFF"/>
                </a:solidFill>
                <a:latin typeface="Arial" pitchFamily="34" charset="0"/>
                <a:cs typeface="Arial" pitchFamily="34" charset="0"/>
                <a:sym typeface="Arial" pitchFamily="34" charset="0"/>
              </a:rPr>
              <a:t>ACL retrieves “before” and “after” cleaning readings from SiteVisit</a:t>
            </a:r>
          </a:p>
          <a:p>
            <a:pPr defTabSz="914145">
              <a:spcBef>
                <a:spcPts val="600"/>
              </a:spcBef>
            </a:pPr>
            <a:r>
              <a:rPr lang="en-US" dirty="0" smtClean="0">
                <a:solidFill>
                  <a:srgbClr val="FFFFFF"/>
                </a:solidFill>
                <a:latin typeface="Arial" pitchFamily="34" charset="0"/>
                <a:cs typeface="Arial" pitchFamily="34" charset="0"/>
                <a:sym typeface="Arial" pitchFamily="34" charset="0"/>
              </a:rPr>
              <a:t>ACL retrieves recalibration</a:t>
            </a:r>
            <a:r>
              <a:rPr lang="en-US" dirty="0">
                <a:solidFill>
                  <a:srgbClr val="FFFFFF"/>
                </a:solidFill>
                <a:latin typeface="Arial" pitchFamily="34" charset="0"/>
                <a:cs typeface="Arial" pitchFamily="34" charset="0"/>
                <a:sym typeface="Arial" pitchFamily="34" charset="0"/>
              </a:rPr>
              <a:t> </a:t>
            </a:r>
            <a:r>
              <a:rPr lang="en-US" dirty="0" smtClean="0">
                <a:solidFill>
                  <a:srgbClr val="FFFFFF"/>
                </a:solidFill>
                <a:latin typeface="Arial" pitchFamily="34" charset="0"/>
                <a:cs typeface="Arial" pitchFamily="34" charset="0"/>
                <a:sym typeface="Arial" pitchFamily="34" charset="0"/>
              </a:rPr>
              <a:t>reading from SiteVisit</a:t>
            </a:r>
          </a:p>
          <a:p>
            <a:pPr lvl="1" defTabSz="914145">
              <a:spcBef>
                <a:spcPts val="600"/>
              </a:spcBef>
            </a:pPr>
            <a:r>
              <a:rPr lang="en-US" dirty="0" smtClean="0">
                <a:solidFill>
                  <a:srgbClr val="FFFFFF"/>
                </a:solidFill>
                <a:latin typeface="Arial" pitchFamily="34" charset="0"/>
                <a:cs typeface="Arial" pitchFamily="34" charset="0"/>
                <a:sym typeface="Arial" pitchFamily="34" charset="0"/>
              </a:rPr>
              <a:t>If recalibration was done, ACL will compute a DRIFT DC</a:t>
            </a:r>
          </a:p>
          <a:p>
            <a:pPr lvl="1" defTabSz="914145">
              <a:spcBef>
                <a:spcPts val="600"/>
              </a:spcBef>
            </a:pPr>
            <a:r>
              <a:rPr lang="en-US" dirty="0" smtClean="0">
                <a:solidFill>
                  <a:srgbClr val="FFFFFF"/>
                </a:solidFill>
                <a:latin typeface="Arial" pitchFamily="34" charset="0"/>
                <a:cs typeface="Arial" pitchFamily="34" charset="0"/>
                <a:sym typeface="Arial" pitchFamily="34" charset="0"/>
              </a:rPr>
              <a:t>If no recalibration, ACL uses the sum of the absolute values of the errors to determine if DCs are applied</a:t>
            </a:r>
          </a:p>
        </p:txBody>
      </p:sp>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124386580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a:latin typeface="Arial" pitchFamily="34" charset="0"/>
                <a:cs typeface="Arial" pitchFamily="34" charset="0"/>
                <a:sym typeface="Arial" pitchFamily="34" charset="0"/>
              </a:rPr>
              <a:t>ACL workflow</a:t>
            </a:r>
            <a:endParaRPr lang="en-US"/>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r>
              <a:rPr lang="en-US" dirty="0" smtClean="0">
                <a:solidFill>
                  <a:srgbClr val="FFFFFF"/>
                </a:solidFill>
                <a:latin typeface="Arial" pitchFamily="34" charset="0"/>
                <a:cs typeface="Arial" pitchFamily="34" charset="0"/>
                <a:sym typeface="Arial" pitchFamily="34" charset="0"/>
              </a:rPr>
              <a:t>ACL determines if the error exceeds the correction criteria</a:t>
            </a:r>
          </a:p>
          <a:p>
            <a:pPr lvl="1" defTabSz="914145">
              <a:spcBef>
                <a:spcPts val="600"/>
              </a:spcBef>
            </a:pPr>
            <a:r>
              <a:rPr lang="en-US" dirty="0" smtClean="0">
                <a:solidFill>
                  <a:srgbClr val="FFFFFF"/>
                </a:solidFill>
                <a:latin typeface="Arial" pitchFamily="34" charset="0"/>
                <a:cs typeface="Arial" pitchFamily="34" charset="0"/>
                <a:sym typeface="Arial" pitchFamily="34" charset="0"/>
              </a:rPr>
              <a:t>|</a:t>
            </a:r>
            <a:r>
              <a:rPr lang="en-US" dirty="0" err="1" smtClean="0">
                <a:solidFill>
                  <a:srgbClr val="FFFFFF"/>
                </a:solidFill>
                <a:latin typeface="Arial" pitchFamily="34" charset="0"/>
                <a:cs typeface="Arial" pitchFamily="34" charset="0"/>
                <a:sym typeface="Arial" pitchFamily="34" charset="0"/>
              </a:rPr>
              <a:t>E</a:t>
            </a:r>
            <a:r>
              <a:rPr lang="en-US" baseline="-25000" dirty="0" err="1" smtClean="0">
                <a:solidFill>
                  <a:srgbClr val="FFFFFF"/>
                </a:solidFill>
                <a:latin typeface="Arial" pitchFamily="34" charset="0"/>
                <a:cs typeface="Arial" pitchFamily="34" charset="0"/>
                <a:sym typeface="Arial" pitchFamily="34" charset="0"/>
              </a:rPr>
              <a:t>f</a:t>
            </a:r>
            <a:r>
              <a:rPr lang="en-US" dirty="0" smtClean="0">
                <a:solidFill>
                  <a:srgbClr val="FFFFFF"/>
                </a:solidFill>
                <a:latin typeface="Arial" pitchFamily="34" charset="0"/>
                <a:cs typeface="Arial" pitchFamily="34" charset="0"/>
                <a:sym typeface="Arial" pitchFamily="34" charset="0"/>
              </a:rPr>
              <a:t>| + |</a:t>
            </a:r>
            <a:r>
              <a:rPr lang="en-US" dirty="0">
                <a:solidFill>
                  <a:srgbClr val="FFFFFF"/>
                </a:solidFill>
                <a:latin typeface="Arial" pitchFamily="34" charset="0"/>
                <a:cs typeface="Arial" pitchFamily="34" charset="0"/>
                <a:sym typeface="Arial" pitchFamily="34" charset="0"/>
              </a:rPr>
              <a:t>E</a:t>
            </a:r>
            <a:r>
              <a:rPr lang="en-US" baseline="-25000" dirty="0" smtClean="0">
                <a:solidFill>
                  <a:srgbClr val="FFFFFF"/>
                </a:solidFill>
                <a:latin typeface="Arial" pitchFamily="34" charset="0"/>
                <a:cs typeface="Arial" pitchFamily="34" charset="0"/>
                <a:sym typeface="Arial" pitchFamily="34" charset="0"/>
              </a:rPr>
              <a:t>d</a:t>
            </a:r>
            <a:r>
              <a:rPr lang="en-US" dirty="0" smtClean="0">
                <a:solidFill>
                  <a:srgbClr val="FFFFFF"/>
                </a:solidFill>
                <a:latin typeface="Arial" pitchFamily="34" charset="0"/>
                <a:cs typeface="Arial" pitchFamily="34" charset="0"/>
                <a:sym typeface="Arial" pitchFamily="34" charset="0"/>
              </a:rPr>
              <a:t>| &gt; data-correction criteria?</a:t>
            </a:r>
          </a:p>
          <a:p>
            <a:pPr lvl="2" defTabSz="914145">
              <a:spcBef>
                <a:spcPts val="600"/>
              </a:spcBef>
              <a:tabLst>
                <a:tab pos="2286000" algn="l"/>
              </a:tabLst>
            </a:pPr>
            <a:r>
              <a:rPr lang="en-US" dirty="0" smtClean="0">
                <a:solidFill>
                  <a:srgbClr val="FFFFFF"/>
                </a:solidFill>
                <a:latin typeface="Arial" pitchFamily="34" charset="0"/>
                <a:cs typeface="Arial" pitchFamily="34" charset="0"/>
                <a:sym typeface="Arial" pitchFamily="34" charset="0"/>
              </a:rPr>
              <a:t>TM1D3 – 	criteria are table 10,  Wagner et al, 2006</a:t>
            </a:r>
          </a:p>
          <a:p>
            <a:pPr lvl="2" defTabSz="914145">
              <a:spcBef>
                <a:spcPts val="600"/>
              </a:spcBef>
              <a:tabLst>
                <a:tab pos="2286000" algn="l"/>
              </a:tabLst>
            </a:pPr>
            <a:r>
              <a:rPr lang="en-US" dirty="0" smtClean="0">
                <a:solidFill>
                  <a:srgbClr val="FFFFFF"/>
                </a:solidFill>
                <a:latin typeface="Arial" pitchFamily="34" charset="0"/>
                <a:cs typeface="Arial" pitchFamily="34" charset="0"/>
                <a:sym typeface="Arial" pitchFamily="34" charset="0"/>
              </a:rPr>
              <a:t>User – 	criteria defined in </a:t>
            </a:r>
            <a:r>
              <a:rPr lang="en-US" dirty="0" err="1" smtClean="0">
                <a:solidFill>
                  <a:srgbClr val="FFFFFF"/>
                </a:solidFill>
                <a:latin typeface="Arial" pitchFamily="34" charset="0"/>
                <a:cs typeface="Arial" pitchFamily="34" charset="0"/>
                <a:sym typeface="Arial" pitchFamily="34" charset="0"/>
              </a:rPr>
              <a:t>dd-config</a:t>
            </a:r>
            <a:r>
              <a:rPr lang="en-US" dirty="0" smtClean="0">
                <a:solidFill>
                  <a:srgbClr val="FFFFFF"/>
                </a:solidFill>
                <a:latin typeface="Arial" pitchFamily="34" charset="0"/>
                <a:cs typeface="Arial" pitchFamily="34" charset="0"/>
                <a:sym typeface="Arial" pitchFamily="34" charset="0"/>
              </a:rPr>
              <a:t>   </a:t>
            </a:r>
          </a:p>
          <a:p>
            <a:pPr lvl="2" defTabSz="914145">
              <a:spcBef>
                <a:spcPts val="600"/>
              </a:spcBef>
              <a:tabLst>
                <a:tab pos="2286000" algn="l"/>
              </a:tabLst>
            </a:pPr>
            <a:r>
              <a:rPr lang="en-US" dirty="0" smtClean="0">
                <a:solidFill>
                  <a:srgbClr val="FFFFFF"/>
                </a:solidFill>
                <a:latin typeface="Arial" pitchFamily="34" charset="0"/>
                <a:cs typeface="Arial" pitchFamily="34" charset="0"/>
                <a:sym typeface="Arial" pitchFamily="34" charset="0"/>
              </a:rPr>
              <a:t>None – 	criteria is zero, no DC applied</a:t>
            </a:r>
          </a:p>
          <a:p>
            <a:pPr lvl="2" defTabSz="914145">
              <a:spcBef>
                <a:spcPts val="600"/>
              </a:spcBef>
              <a:tabLst>
                <a:tab pos="2286000" algn="l"/>
              </a:tabLst>
            </a:pPr>
            <a:r>
              <a:rPr lang="en-US" dirty="0" smtClean="0">
                <a:solidFill>
                  <a:srgbClr val="FFFFFF"/>
                </a:solidFill>
                <a:latin typeface="Arial" pitchFamily="34" charset="0"/>
                <a:cs typeface="Arial" pitchFamily="34" charset="0"/>
                <a:sym typeface="Arial" pitchFamily="34" charset="0"/>
              </a:rPr>
              <a:t>All – 	no criteria, all DCs applied</a:t>
            </a:r>
          </a:p>
          <a:p>
            <a:pPr lvl="1" defTabSz="914145">
              <a:spcBef>
                <a:spcPts val="600"/>
              </a:spcBef>
              <a:tabLst>
                <a:tab pos="2286000" algn="l"/>
              </a:tabLst>
            </a:pPr>
            <a:r>
              <a:rPr lang="en-US" dirty="0" smtClean="0">
                <a:solidFill>
                  <a:srgbClr val="FFFFFF"/>
                </a:solidFill>
                <a:latin typeface="Arial" pitchFamily="34" charset="0"/>
                <a:cs typeface="Arial" pitchFamily="34" charset="0"/>
                <a:sym typeface="Arial" pitchFamily="34" charset="0"/>
              </a:rPr>
              <a:t>If “yes,” then check maximum allowable limits</a:t>
            </a:r>
          </a:p>
        </p:txBody>
      </p:sp>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7823009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a:latin typeface="Arial" pitchFamily="34" charset="0"/>
                <a:cs typeface="Arial" pitchFamily="34" charset="0"/>
                <a:sym typeface="Arial" pitchFamily="34" charset="0"/>
              </a:rPr>
              <a:t>ACL workflow</a:t>
            </a:r>
            <a:endParaRPr lang="en-US"/>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endParaRPr lang="en-US" dirty="0" smtClean="0">
              <a:solidFill>
                <a:srgbClr val="FFFFFF"/>
              </a:solidFill>
              <a:latin typeface="Arial" pitchFamily="34" charset="0"/>
              <a:cs typeface="Arial" pitchFamily="34" charset="0"/>
              <a:sym typeface="Arial" pitchFamily="34" charset="0"/>
            </a:endParaRPr>
          </a:p>
        </p:txBody>
      </p:sp>
      <p:pic>
        <p:nvPicPr>
          <p:cNvPr id="2" name="Snagit_PPT288E" descr="Table: criteria for water-quality data corrections" title="Table: criteria for water-quality data correc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209" y="1319475"/>
            <a:ext cx="5550794" cy="4937755"/>
          </a:xfrm>
          <a:prstGeom prst="rect">
            <a:avLst/>
          </a:prstGeom>
        </p:spPr>
      </p:pic>
      <p:sp>
        <p:nvSpPr>
          <p:cNvPr id="5"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40776314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a:latin typeface="Arial" pitchFamily="34" charset="0"/>
                <a:cs typeface="Arial" pitchFamily="34" charset="0"/>
                <a:sym typeface="Arial" pitchFamily="34" charset="0"/>
              </a:rPr>
              <a:t>ACL workflow</a:t>
            </a:r>
            <a:endParaRPr lang="en-US"/>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r>
              <a:rPr lang="en-US" dirty="0" smtClean="0">
                <a:solidFill>
                  <a:srgbClr val="FFFFFF"/>
                </a:solidFill>
                <a:latin typeface="Arial" pitchFamily="34" charset="0"/>
                <a:cs typeface="Arial" pitchFamily="34" charset="0"/>
                <a:sym typeface="Arial" pitchFamily="34" charset="0"/>
              </a:rPr>
              <a:t>ACL determines if the error exceeds the correction criteria</a:t>
            </a:r>
          </a:p>
          <a:p>
            <a:pPr lvl="1" defTabSz="914145">
              <a:spcBef>
                <a:spcPts val="600"/>
              </a:spcBef>
            </a:pPr>
            <a:r>
              <a:rPr lang="en-US" dirty="0" smtClean="0">
                <a:solidFill>
                  <a:srgbClr val="FFFFFF"/>
                </a:solidFill>
                <a:latin typeface="Arial" pitchFamily="34" charset="0"/>
                <a:cs typeface="Arial" pitchFamily="34" charset="0"/>
                <a:sym typeface="Arial" pitchFamily="34" charset="0"/>
              </a:rPr>
              <a:t>|</a:t>
            </a:r>
            <a:r>
              <a:rPr lang="en-US" dirty="0" err="1" smtClean="0">
                <a:solidFill>
                  <a:srgbClr val="FFFFFF"/>
                </a:solidFill>
                <a:latin typeface="Arial" pitchFamily="34" charset="0"/>
                <a:cs typeface="Arial" pitchFamily="34" charset="0"/>
                <a:sym typeface="Arial" pitchFamily="34" charset="0"/>
              </a:rPr>
              <a:t>E</a:t>
            </a:r>
            <a:r>
              <a:rPr lang="en-US" baseline="-25000" dirty="0" err="1" smtClean="0">
                <a:solidFill>
                  <a:srgbClr val="FFFFFF"/>
                </a:solidFill>
                <a:latin typeface="Arial" pitchFamily="34" charset="0"/>
                <a:cs typeface="Arial" pitchFamily="34" charset="0"/>
                <a:sym typeface="Arial" pitchFamily="34" charset="0"/>
              </a:rPr>
              <a:t>f</a:t>
            </a:r>
            <a:r>
              <a:rPr lang="en-US" dirty="0" smtClean="0">
                <a:solidFill>
                  <a:srgbClr val="FFFFFF"/>
                </a:solidFill>
                <a:latin typeface="Arial" pitchFamily="34" charset="0"/>
                <a:cs typeface="Arial" pitchFamily="34" charset="0"/>
                <a:sym typeface="Arial" pitchFamily="34" charset="0"/>
              </a:rPr>
              <a:t>| + |</a:t>
            </a:r>
            <a:r>
              <a:rPr lang="en-US" dirty="0">
                <a:solidFill>
                  <a:srgbClr val="FFFFFF"/>
                </a:solidFill>
                <a:latin typeface="Arial" pitchFamily="34" charset="0"/>
                <a:cs typeface="Arial" pitchFamily="34" charset="0"/>
                <a:sym typeface="Arial" pitchFamily="34" charset="0"/>
              </a:rPr>
              <a:t>E</a:t>
            </a:r>
            <a:r>
              <a:rPr lang="en-US" baseline="-25000" dirty="0" smtClean="0">
                <a:solidFill>
                  <a:srgbClr val="FFFFFF"/>
                </a:solidFill>
                <a:latin typeface="Arial" pitchFamily="34" charset="0"/>
                <a:cs typeface="Arial" pitchFamily="34" charset="0"/>
                <a:sym typeface="Arial" pitchFamily="34" charset="0"/>
              </a:rPr>
              <a:t>d</a:t>
            </a:r>
            <a:r>
              <a:rPr lang="en-US" dirty="0" smtClean="0">
                <a:solidFill>
                  <a:srgbClr val="FFFFFF"/>
                </a:solidFill>
                <a:latin typeface="Arial" pitchFamily="34" charset="0"/>
                <a:cs typeface="Arial" pitchFamily="34" charset="0"/>
                <a:sym typeface="Arial" pitchFamily="34" charset="0"/>
              </a:rPr>
              <a:t>| </a:t>
            </a:r>
            <a:r>
              <a:rPr lang="en-US" dirty="0">
                <a:solidFill>
                  <a:srgbClr val="FFFFFF"/>
                </a:solidFill>
                <a:latin typeface="Arial" pitchFamily="34" charset="0"/>
                <a:cs typeface="Arial" pitchFamily="34" charset="0"/>
                <a:sym typeface="Arial" pitchFamily="34" charset="0"/>
              </a:rPr>
              <a:t>&lt;</a:t>
            </a:r>
            <a:r>
              <a:rPr lang="en-US" dirty="0" smtClean="0">
                <a:solidFill>
                  <a:srgbClr val="FFFFFF"/>
                </a:solidFill>
                <a:latin typeface="Arial" pitchFamily="34" charset="0"/>
                <a:cs typeface="Arial" pitchFamily="34" charset="0"/>
                <a:sym typeface="Arial" pitchFamily="34" charset="0"/>
              </a:rPr>
              <a:t> 2 X maximum allowable limits?</a:t>
            </a:r>
          </a:p>
          <a:p>
            <a:pPr lvl="2" defTabSz="914145">
              <a:spcBef>
                <a:spcPts val="600"/>
              </a:spcBef>
              <a:tabLst>
                <a:tab pos="2286000" algn="l"/>
              </a:tabLst>
            </a:pPr>
            <a:r>
              <a:rPr lang="en-US" dirty="0" smtClean="0">
                <a:solidFill>
                  <a:srgbClr val="FFFFFF"/>
                </a:solidFill>
                <a:latin typeface="Arial" pitchFamily="34" charset="0"/>
                <a:cs typeface="Arial" pitchFamily="34" charset="0"/>
                <a:sym typeface="Arial" pitchFamily="34" charset="0"/>
              </a:rPr>
              <a:t>Maximum allowable limits are listed in table 17,  Wagner et al, 2006</a:t>
            </a:r>
          </a:p>
          <a:p>
            <a:pPr lvl="2" defTabSz="914145">
              <a:spcBef>
                <a:spcPts val="600"/>
              </a:spcBef>
              <a:tabLst>
                <a:tab pos="2286000" algn="l"/>
              </a:tabLst>
            </a:pPr>
            <a:r>
              <a:rPr lang="en-US" dirty="0" smtClean="0">
                <a:solidFill>
                  <a:srgbClr val="FFFFFF"/>
                </a:solidFill>
                <a:latin typeface="Arial" pitchFamily="34" charset="0"/>
                <a:cs typeface="Arial" pitchFamily="34" charset="0"/>
                <a:sym typeface="Arial" pitchFamily="34" charset="0"/>
              </a:rPr>
              <a:t>The user cannot change these limits</a:t>
            </a:r>
          </a:p>
          <a:p>
            <a:pPr lvl="1" defTabSz="914145">
              <a:spcBef>
                <a:spcPts val="600"/>
              </a:spcBef>
              <a:tabLst>
                <a:tab pos="2286000" algn="l"/>
              </a:tabLst>
            </a:pPr>
            <a:r>
              <a:rPr lang="en-US" dirty="0" smtClean="0">
                <a:solidFill>
                  <a:srgbClr val="FFFFFF"/>
                </a:solidFill>
                <a:latin typeface="Arial" pitchFamily="34" charset="0"/>
                <a:cs typeface="Arial" pitchFamily="34" charset="0"/>
                <a:sym typeface="Arial" pitchFamily="34" charset="0"/>
              </a:rPr>
              <a:t>If “yes,” </a:t>
            </a:r>
            <a:r>
              <a:rPr lang="en-US" dirty="0">
                <a:solidFill>
                  <a:srgbClr val="FFFFFF"/>
                </a:solidFill>
                <a:latin typeface="Arial" pitchFamily="34" charset="0"/>
                <a:cs typeface="Arial" pitchFamily="34" charset="0"/>
                <a:sym typeface="Arial" pitchFamily="34" charset="0"/>
              </a:rPr>
              <a:t>then </a:t>
            </a:r>
            <a:r>
              <a:rPr lang="en-US" dirty="0" smtClean="0">
                <a:solidFill>
                  <a:srgbClr val="FFFFFF"/>
                </a:solidFill>
                <a:latin typeface="Arial" pitchFamily="34" charset="0"/>
                <a:cs typeface="Arial" pitchFamily="34" charset="0"/>
                <a:sym typeface="Arial" pitchFamily="34" charset="0"/>
              </a:rPr>
              <a:t>fouling </a:t>
            </a:r>
            <a:r>
              <a:rPr lang="en-US" dirty="0">
                <a:solidFill>
                  <a:srgbClr val="FFFFFF"/>
                </a:solidFill>
                <a:latin typeface="Arial" pitchFamily="34" charset="0"/>
                <a:cs typeface="Arial" pitchFamily="34" charset="0"/>
                <a:sym typeface="Arial" pitchFamily="34" charset="0"/>
              </a:rPr>
              <a:t>and </a:t>
            </a:r>
            <a:r>
              <a:rPr lang="en-US" dirty="0" smtClean="0">
                <a:solidFill>
                  <a:srgbClr val="FFFFFF"/>
                </a:solidFill>
                <a:latin typeface="Arial" pitchFamily="34" charset="0"/>
                <a:cs typeface="Arial" pitchFamily="34" charset="0"/>
                <a:sym typeface="Arial" pitchFamily="34" charset="0"/>
              </a:rPr>
              <a:t>drift </a:t>
            </a:r>
            <a:r>
              <a:rPr lang="en-US" dirty="0">
                <a:solidFill>
                  <a:srgbClr val="FFFFFF"/>
                </a:solidFill>
                <a:latin typeface="Arial" pitchFamily="34" charset="0"/>
                <a:cs typeface="Arial" pitchFamily="34" charset="0"/>
                <a:sym typeface="Arial" pitchFamily="34" charset="0"/>
              </a:rPr>
              <a:t>DCs are computed and </a:t>
            </a:r>
            <a:r>
              <a:rPr lang="en-US" dirty="0" smtClean="0">
                <a:solidFill>
                  <a:srgbClr val="FFFFFF"/>
                </a:solidFill>
                <a:latin typeface="Arial" pitchFamily="34" charset="0"/>
                <a:cs typeface="Arial" pitchFamily="34" charset="0"/>
                <a:sym typeface="Arial" pitchFamily="34" charset="0"/>
              </a:rPr>
              <a:t>queued for entry to </a:t>
            </a:r>
            <a:r>
              <a:rPr lang="en-US" dirty="0">
                <a:solidFill>
                  <a:srgbClr val="FFFFFF"/>
                </a:solidFill>
                <a:latin typeface="Arial" pitchFamily="34" charset="0"/>
                <a:cs typeface="Arial" pitchFamily="34" charset="0"/>
                <a:sym typeface="Arial" pitchFamily="34" charset="0"/>
              </a:rPr>
              <a:t>ADAPS</a:t>
            </a:r>
            <a:endParaRPr lang="en-US" dirty="0" smtClean="0">
              <a:solidFill>
                <a:srgbClr val="FFFFFF"/>
              </a:solidFill>
              <a:latin typeface="Arial" pitchFamily="34" charset="0"/>
              <a:cs typeface="Arial" pitchFamily="34" charset="0"/>
              <a:sym typeface="Arial" pitchFamily="34" charset="0"/>
            </a:endParaRPr>
          </a:p>
        </p:txBody>
      </p:sp>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29678874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a:latin typeface="Arial" pitchFamily="34" charset="0"/>
                <a:cs typeface="Arial" pitchFamily="34" charset="0"/>
                <a:sym typeface="Arial" pitchFamily="34" charset="0"/>
              </a:rPr>
              <a:t>ACL workflow</a:t>
            </a:r>
            <a:endParaRPr lang="en-US"/>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lvl="1" defTabSz="914145">
              <a:spcBef>
                <a:spcPts val="600"/>
              </a:spcBef>
            </a:pPr>
            <a:endParaRPr lang="en-US" dirty="0" smtClean="0">
              <a:solidFill>
                <a:srgbClr val="FFFFFF"/>
              </a:solidFill>
              <a:latin typeface="Arial" pitchFamily="34" charset="0"/>
              <a:cs typeface="Arial" pitchFamily="34" charset="0"/>
              <a:sym typeface="Arial" pitchFamily="34" charset="0"/>
            </a:endParaRPr>
          </a:p>
          <a:p>
            <a:pPr lvl="1" defTabSz="914145">
              <a:spcBef>
                <a:spcPts val="600"/>
              </a:spcBef>
            </a:pPr>
            <a:endParaRPr lang="en-US" dirty="0">
              <a:solidFill>
                <a:srgbClr val="FFFFFF"/>
              </a:solidFill>
              <a:latin typeface="Arial" pitchFamily="34" charset="0"/>
              <a:cs typeface="Arial" pitchFamily="34" charset="0"/>
              <a:sym typeface="Arial" pitchFamily="34" charset="0"/>
            </a:endParaRPr>
          </a:p>
        </p:txBody>
      </p:sp>
      <p:pic>
        <p:nvPicPr>
          <p:cNvPr id="4" name="Snagit_PPTED61" descr="Table: Maximum allowable limits for continuous water-quality monitoring sensors" title="Table: Maximum allowable limits for continuous water-quality monitoring sens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28" y="1428571"/>
            <a:ext cx="6126357" cy="4348129"/>
          </a:xfrm>
          <a:prstGeom prst="rect">
            <a:avLst/>
          </a:prstGeom>
        </p:spPr>
      </p:pic>
      <p:sp>
        <p:nvSpPr>
          <p:cNvPr id="5"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134837815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a:latin typeface="Arial" pitchFamily="34" charset="0"/>
                <a:cs typeface="Arial" pitchFamily="34" charset="0"/>
                <a:sym typeface="Arial" pitchFamily="34" charset="0"/>
              </a:rPr>
              <a:t>ACL workflow</a:t>
            </a:r>
            <a:endParaRPr lang="en-US"/>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r>
              <a:rPr lang="en-US" dirty="0">
                <a:solidFill>
                  <a:srgbClr val="FFFFFF"/>
                </a:solidFill>
                <a:latin typeface="Arial" pitchFamily="34" charset="0"/>
                <a:cs typeface="Arial" pitchFamily="34" charset="0"/>
                <a:sym typeface="Arial" pitchFamily="34" charset="0"/>
              </a:rPr>
              <a:t>ACL </a:t>
            </a:r>
            <a:r>
              <a:rPr lang="en-US" dirty="0" smtClean="0">
                <a:solidFill>
                  <a:srgbClr val="FFFFFF"/>
                </a:solidFill>
                <a:latin typeface="Arial" pitchFamily="34" charset="0"/>
                <a:cs typeface="Arial" pitchFamily="34" charset="0"/>
                <a:sym typeface="Arial" pitchFamily="34" charset="0"/>
              </a:rPr>
              <a:t>will </a:t>
            </a:r>
            <a:r>
              <a:rPr lang="en-US" dirty="0">
                <a:solidFill>
                  <a:srgbClr val="FFFFFF"/>
                </a:solidFill>
                <a:latin typeface="Arial" pitchFamily="34" charset="0"/>
                <a:cs typeface="Arial" pitchFamily="34" charset="0"/>
                <a:sym typeface="Arial" pitchFamily="34" charset="0"/>
              </a:rPr>
              <a:t>not overwrite or insert DCs</a:t>
            </a:r>
            <a:endParaRPr lang="en-US" sz="1800" dirty="0">
              <a:solidFill>
                <a:srgbClr val="FFFFFF"/>
              </a:solidFill>
              <a:latin typeface="Arial" pitchFamily="34" charset="0"/>
              <a:cs typeface="Arial" pitchFamily="34" charset="0"/>
              <a:sym typeface="Arial" pitchFamily="34" charset="0"/>
            </a:endParaRPr>
          </a:p>
          <a:p>
            <a:pPr defTabSz="914145">
              <a:spcBef>
                <a:spcPts val="600"/>
              </a:spcBef>
            </a:pPr>
            <a:r>
              <a:rPr lang="en-US" dirty="0" smtClean="0">
                <a:solidFill>
                  <a:srgbClr val="FFFFFF"/>
                </a:solidFill>
                <a:latin typeface="Arial" pitchFamily="34" charset="0"/>
                <a:cs typeface="Arial" pitchFamily="34" charset="0"/>
                <a:sym typeface="Arial" pitchFamily="34" charset="0"/>
              </a:rPr>
              <a:t>DCs will be prorated to previous DC</a:t>
            </a:r>
          </a:p>
          <a:p>
            <a:pPr defTabSz="914145">
              <a:spcBef>
                <a:spcPts val="600"/>
              </a:spcBef>
            </a:pPr>
            <a:r>
              <a:rPr lang="en-US" dirty="0" smtClean="0">
                <a:solidFill>
                  <a:srgbClr val="FFFFFF"/>
                </a:solidFill>
                <a:latin typeface="Arial" pitchFamily="34" charset="0"/>
                <a:cs typeface="Arial" pitchFamily="34" charset="0"/>
                <a:sym typeface="Arial" pitchFamily="34" charset="0"/>
              </a:rPr>
              <a:t>ACL loaded DCs </a:t>
            </a:r>
            <a:r>
              <a:rPr lang="en-US" dirty="0">
                <a:solidFill>
                  <a:srgbClr val="FFFFFF"/>
                </a:solidFill>
                <a:latin typeface="Arial" pitchFamily="34" charset="0"/>
                <a:cs typeface="Arial" pitchFamily="34" charset="0"/>
                <a:sym typeface="Arial" pitchFamily="34" charset="0"/>
              </a:rPr>
              <a:t>to </a:t>
            </a:r>
            <a:r>
              <a:rPr lang="en-US" dirty="0" smtClean="0">
                <a:solidFill>
                  <a:srgbClr val="FFFFFF"/>
                </a:solidFill>
                <a:latin typeface="Arial" pitchFamily="34" charset="0"/>
                <a:cs typeface="Arial" pitchFamily="34" charset="0"/>
                <a:sym typeface="Arial" pitchFamily="34" charset="0"/>
              </a:rPr>
              <a:t>ADAPS have “Create User” and “Modify User” set to “</a:t>
            </a:r>
            <a:r>
              <a:rPr lang="en-US" dirty="0" err="1" smtClean="0">
                <a:solidFill>
                  <a:srgbClr val="FFFFFF"/>
                </a:solidFill>
                <a:latin typeface="Arial" pitchFamily="34" charset="0"/>
                <a:cs typeface="Arial" pitchFamily="34" charset="0"/>
                <a:sym typeface="Arial" pitchFamily="34" charset="0"/>
              </a:rPr>
              <a:t>aclmon</a:t>
            </a:r>
            <a:r>
              <a:rPr lang="en-US" dirty="0" smtClean="0">
                <a:solidFill>
                  <a:srgbClr val="FFFFFF"/>
                </a:solidFill>
                <a:latin typeface="Arial" pitchFamily="34" charset="0"/>
                <a:cs typeface="Arial" pitchFamily="34" charset="0"/>
                <a:sym typeface="Arial" pitchFamily="34" charset="0"/>
              </a:rPr>
              <a:t>”</a:t>
            </a:r>
          </a:p>
        </p:txBody>
      </p:sp>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177327530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a:latin typeface="Arial" pitchFamily="34" charset="0"/>
                <a:cs typeface="Arial" pitchFamily="34" charset="0"/>
                <a:sym typeface="Arial" pitchFamily="34" charset="0"/>
              </a:rPr>
              <a:t>ACL workflow</a:t>
            </a:r>
            <a:endParaRPr lang="en-US"/>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r>
              <a:rPr lang="en-US" dirty="0" smtClean="0">
                <a:solidFill>
                  <a:srgbClr val="FFFFFF"/>
                </a:solidFill>
                <a:latin typeface="Arial" pitchFamily="34" charset="0"/>
                <a:cs typeface="Arial" pitchFamily="34" charset="0"/>
                <a:sym typeface="Arial" pitchFamily="34" charset="0"/>
              </a:rPr>
              <a:t>Primary flag in the </a:t>
            </a:r>
            <a:r>
              <a:rPr lang="en-US" dirty="0" err="1" smtClean="0">
                <a:solidFill>
                  <a:srgbClr val="FFFFFF"/>
                </a:solidFill>
                <a:latin typeface="Arial" pitchFamily="34" charset="0"/>
                <a:cs typeface="Arial" pitchFamily="34" charset="0"/>
                <a:sym typeface="Arial" pitchFamily="34" charset="0"/>
              </a:rPr>
              <a:t>dd-config</a:t>
            </a:r>
            <a:endParaRPr lang="en-US" dirty="0" smtClean="0">
              <a:solidFill>
                <a:srgbClr val="FFFFFF"/>
              </a:solidFill>
              <a:latin typeface="Arial" pitchFamily="34" charset="0"/>
              <a:cs typeface="Arial" pitchFamily="34" charset="0"/>
              <a:sym typeface="Arial" pitchFamily="34" charset="0"/>
            </a:endParaRPr>
          </a:p>
          <a:p>
            <a:pPr lvl="1" defTabSz="914145">
              <a:spcBef>
                <a:spcPts val="600"/>
              </a:spcBef>
            </a:pPr>
            <a:r>
              <a:rPr lang="en-US" dirty="0" smtClean="0">
                <a:solidFill>
                  <a:srgbClr val="FFFFFF"/>
                </a:solidFill>
                <a:latin typeface="Arial" pitchFamily="34" charset="0"/>
                <a:cs typeface="Arial" pitchFamily="34" charset="0"/>
                <a:sym typeface="Arial" pitchFamily="34" charset="0"/>
              </a:rPr>
              <a:t>If set to “yes” – primary processes for the start of the WY to the newest DC date/time</a:t>
            </a:r>
          </a:p>
          <a:p>
            <a:pPr lvl="1" defTabSz="914145">
              <a:spcBef>
                <a:spcPts val="600"/>
              </a:spcBef>
            </a:pPr>
            <a:r>
              <a:rPr lang="en-US" dirty="0" smtClean="0">
                <a:solidFill>
                  <a:srgbClr val="FFFFFF"/>
                </a:solidFill>
                <a:latin typeface="Arial" pitchFamily="34" charset="0"/>
                <a:cs typeface="Arial" pitchFamily="34" charset="0"/>
                <a:sym typeface="Arial" pitchFamily="34" charset="0"/>
              </a:rPr>
              <a:t>If “no” – user must manually initiate primary</a:t>
            </a:r>
            <a:endParaRPr lang="en-US" dirty="0">
              <a:solidFill>
                <a:srgbClr val="FFFFFF"/>
              </a:solidFill>
              <a:latin typeface="Arial" pitchFamily="34" charset="0"/>
              <a:cs typeface="Arial" pitchFamily="34" charset="0"/>
              <a:sym typeface="Arial" pitchFamily="34" charset="0"/>
            </a:endParaRPr>
          </a:p>
        </p:txBody>
      </p:sp>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286264404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381000" y="2071688"/>
            <a:ext cx="8305800" cy="1143000"/>
          </a:xfrm>
        </p:spPr>
        <p:txBody>
          <a:bodyPr/>
          <a:lstStyle/>
          <a:p>
            <a:r>
              <a:rPr lang="en-US" sz="3600" dirty="0" smtClean="0">
                <a:latin typeface="Arial" pitchFamily="34" charset="0"/>
                <a:cs typeface="Arial" pitchFamily="34" charset="0"/>
                <a:sym typeface="Arial" pitchFamily="34" charset="0"/>
              </a:rPr>
              <a:t>Continuous water-quality tools, 2013</a:t>
            </a:r>
            <a:br>
              <a:rPr lang="en-US" sz="3600" dirty="0" smtClean="0">
                <a:latin typeface="Arial" pitchFamily="34" charset="0"/>
                <a:cs typeface="Arial" pitchFamily="34" charset="0"/>
                <a:sym typeface="Arial" pitchFamily="34" charset="0"/>
              </a:rPr>
            </a:br>
            <a:endParaRPr lang="en-US" sz="3600" dirty="0" smtClean="0"/>
          </a:p>
        </p:txBody>
      </p:sp>
      <p:sp>
        <p:nvSpPr>
          <p:cNvPr id="3075" name="Rectangle 1027"/>
          <p:cNvSpPr>
            <a:spLocks noGrp="1" noChangeArrowheads="1"/>
          </p:cNvSpPr>
          <p:nvPr>
            <p:ph type="subTitle" idx="1"/>
          </p:nvPr>
        </p:nvSpPr>
        <p:spPr>
          <a:xfrm>
            <a:off x="381000" y="4483100"/>
            <a:ext cx="8305800" cy="1389063"/>
          </a:xfrm>
        </p:spPr>
        <p:txBody>
          <a:bodyPr/>
          <a:lstStyle/>
          <a:p>
            <a:pPr defTabSz="1300163">
              <a:lnSpc>
                <a:spcPct val="90000"/>
              </a:lnSpc>
              <a:spcBef>
                <a:spcPts val="600"/>
              </a:spcBef>
              <a:buSzTx/>
            </a:pPr>
            <a:endParaRPr lang="en-US" sz="2000" dirty="0">
              <a:solidFill>
                <a:srgbClr val="FFFFFF"/>
              </a:solidFill>
              <a:latin typeface="Arial" pitchFamily="34" charset="0"/>
              <a:cs typeface="Arial" pitchFamily="34" charset="0"/>
              <a:sym typeface="Arial" pitchFamily="34" charset="0"/>
            </a:endParaRPr>
          </a:p>
          <a:p>
            <a:pPr defTabSz="1300163">
              <a:lnSpc>
                <a:spcPct val="90000"/>
              </a:lnSpc>
              <a:spcBef>
                <a:spcPts val="600"/>
              </a:spcBef>
              <a:buSzTx/>
              <a:tabLst>
                <a:tab pos="5830888" algn="l"/>
              </a:tabLst>
            </a:pPr>
            <a:endParaRPr lang="en-US" sz="2000" dirty="0" smtClean="0">
              <a:solidFill>
                <a:srgbClr val="FFFFFF"/>
              </a:solidFill>
              <a:latin typeface="Arial" pitchFamily="34" charset="0"/>
              <a:cs typeface="Arial" pitchFamily="34" charset="0"/>
              <a:sym typeface="Arial" pitchFamily="34" charset="0"/>
            </a:endParaRPr>
          </a:p>
          <a:p>
            <a:pPr defTabSz="1300163">
              <a:lnSpc>
                <a:spcPct val="90000"/>
              </a:lnSpc>
              <a:spcBef>
                <a:spcPts val="600"/>
              </a:spcBef>
              <a:buSzTx/>
            </a:pPr>
            <a:r>
              <a:rPr lang="en-US" sz="2000" dirty="0" smtClean="0">
                <a:solidFill>
                  <a:srgbClr val="FFFFFF"/>
                </a:solidFill>
                <a:latin typeface="Arial" pitchFamily="34" charset="0"/>
                <a:cs typeface="Arial" pitchFamily="34" charset="0"/>
                <a:sym typeface="Arial" pitchFamily="34" charset="0"/>
              </a:rPr>
              <a:t>OWQ Webinar</a:t>
            </a:r>
            <a:endParaRPr lang="en-US" sz="3200" dirty="0">
              <a:solidFill>
                <a:srgbClr val="FFFFFF"/>
              </a:solidFill>
              <a:latin typeface="Arial" pitchFamily="34" charset="0"/>
              <a:cs typeface="Arial" pitchFamily="34" charset="0"/>
              <a:sym typeface="Arial" pitchFamily="34" charset="0"/>
            </a:endParaRPr>
          </a:p>
          <a:p>
            <a:pPr defTabSz="1300163">
              <a:lnSpc>
                <a:spcPct val="90000"/>
              </a:lnSpc>
              <a:spcBef>
                <a:spcPts val="600"/>
              </a:spcBef>
              <a:buSzTx/>
            </a:pPr>
            <a:r>
              <a:rPr lang="en-US" sz="2000" dirty="0" smtClean="0">
                <a:solidFill>
                  <a:srgbClr val="FFFFFF"/>
                </a:solidFill>
                <a:latin typeface="Arial" pitchFamily="34" charset="0"/>
                <a:cs typeface="Arial" pitchFamily="34" charset="0"/>
                <a:sym typeface="Arial" pitchFamily="34" charset="0"/>
              </a:rPr>
              <a:t>November </a:t>
            </a:r>
            <a:r>
              <a:rPr lang="en-US" sz="2000" dirty="0">
                <a:solidFill>
                  <a:srgbClr val="FFFFFF"/>
                </a:solidFill>
                <a:latin typeface="Arial" pitchFamily="34" charset="0"/>
                <a:cs typeface="Arial" pitchFamily="34" charset="0"/>
                <a:sym typeface="Arial" pitchFamily="34" charset="0"/>
              </a:rPr>
              <a:t>7</a:t>
            </a:r>
            <a:r>
              <a:rPr lang="en-US" sz="2000" dirty="0" smtClean="0">
                <a:solidFill>
                  <a:srgbClr val="FFFFFF"/>
                </a:solidFill>
                <a:latin typeface="Arial" pitchFamily="34" charset="0"/>
                <a:cs typeface="Arial" pitchFamily="34" charset="0"/>
                <a:sym typeface="Arial" pitchFamily="34" charset="0"/>
              </a:rPr>
              <a:t>, 2013</a:t>
            </a:r>
            <a:endParaRPr lang="en-US" sz="3200" dirty="0">
              <a:solidFill>
                <a:srgbClr val="FFFFFF"/>
              </a:solidFill>
              <a:latin typeface="Arial" pitchFamily="34" charset="0"/>
              <a:cs typeface="Arial" pitchFamily="34" charset="0"/>
              <a:sym typeface="Arial" pitchFamily="34" charset="0"/>
            </a:endParaRPr>
          </a:p>
          <a:p>
            <a:pPr defTabSz="1300163">
              <a:lnSpc>
                <a:spcPct val="90000"/>
              </a:lnSpc>
              <a:spcBef>
                <a:spcPts val="600"/>
              </a:spcBef>
              <a:buSzTx/>
            </a:pPr>
            <a:endParaRPr lang="en-US" sz="2000" dirty="0"/>
          </a:p>
        </p:txBody>
      </p:sp>
      <p:sp>
        <p:nvSpPr>
          <p:cNvPr id="4" name="Rectangle 1026"/>
          <p:cNvSpPr txBox="1">
            <a:spLocks noChangeArrowheads="1"/>
          </p:cNvSpPr>
          <p:nvPr/>
        </p:nvSpPr>
        <p:spPr bwMode="auto">
          <a:xfrm>
            <a:off x="372425" y="3235055"/>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a:lstStyle>
          <a:p>
            <a:r>
              <a:rPr lang="en-US" sz="2800" dirty="0" smtClean="0">
                <a:latin typeface="Arial" pitchFamily="34" charset="0"/>
                <a:cs typeface="Arial" pitchFamily="34" charset="0"/>
                <a:sym typeface="Arial" pitchFamily="34" charset="0"/>
              </a:rPr>
              <a:t>Automated correction loader (ACL)</a:t>
            </a:r>
            <a:br>
              <a:rPr lang="en-US" sz="2800" dirty="0" smtClean="0">
                <a:latin typeface="Arial" pitchFamily="34" charset="0"/>
                <a:cs typeface="Arial" pitchFamily="34" charset="0"/>
                <a:sym typeface="Arial" pitchFamily="34" charset="0"/>
              </a:rPr>
            </a:br>
            <a:r>
              <a:rPr lang="en-US" sz="2800" dirty="0" smtClean="0">
                <a:latin typeface="Arial" pitchFamily="34" charset="0"/>
                <a:cs typeface="Arial" pitchFamily="34" charset="0"/>
                <a:sym typeface="Arial" pitchFamily="34" charset="0"/>
              </a:rPr>
              <a:t>Data-quality rating program</a:t>
            </a:r>
          </a:p>
          <a:p>
            <a:r>
              <a:rPr lang="en-US" sz="2800" dirty="0" smtClean="0">
                <a:latin typeface="Arial" pitchFamily="34" charset="0"/>
                <a:cs typeface="Arial" pitchFamily="34" charset="0"/>
                <a:sym typeface="Arial" pitchFamily="34" charset="0"/>
              </a:rPr>
              <a:t>WQ monitor review (</a:t>
            </a:r>
            <a:r>
              <a:rPr lang="en-US" sz="2800" dirty="0" err="1" smtClean="0">
                <a:latin typeface="Arial" pitchFamily="34" charset="0"/>
                <a:cs typeface="Arial" pitchFamily="34" charset="0"/>
                <a:sym typeface="Arial" pitchFamily="34" charset="0"/>
              </a:rPr>
              <a:t>wqm_review</a:t>
            </a:r>
            <a:r>
              <a:rPr lang="en-US" sz="2800" dirty="0" smtClean="0">
                <a:latin typeface="Arial" pitchFamily="34" charset="0"/>
                <a:cs typeface="Arial" pitchFamily="34" charset="0"/>
                <a:sym typeface="Arial" pitchFamily="34" charset="0"/>
              </a:rPr>
              <a:t>)</a:t>
            </a: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a:latin typeface="Arial" pitchFamily="34" charset="0"/>
                <a:cs typeface="Arial" pitchFamily="34" charset="0"/>
                <a:sym typeface="Arial" pitchFamily="34" charset="0"/>
              </a:rPr>
              <a:t>ACL workflow</a:t>
            </a:r>
            <a:endParaRPr lang="en-US"/>
          </a:p>
        </p:txBody>
      </p:sp>
      <p:sp>
        <p:nvSpPr>
          <p:cNvPr id="7171" name="Rectangle 3"/>
          <p:cNvSpPr>
            <a:spLocks noGrp="1" noChangeArrowheads="1"/>
          </p:cNvSpPr>
          <p:nvPr>
            <p:ph type="body" idx="1"/>
          </p:nvPr>
        </p:nvSpPr>
        <p:spPr>
          <a:xfrm>
            <a:off x="380630" y="1370707"/>
            <a:ext cx="3067299" cy="4496098"/>
          </a:xfrm>
        </p:spPr>
        <p:txBody>
          <a:bodyPr lIns="88896" tIns="50798" rIns="88896" bIns="50798" anchor="t"/>
          <a:lstStyle/>
          <a:p>
            <a:pPr defTabSz="914145">
              <a:spcBef>
                <a:spcPts val="600"/>
              </a:spcBef>
            </a:pPr>
            <a:r>
              <a:rPr lang="en-US" sz="2700" dirty="0" smtClean="0">
                <a:solidFill>
                  <a:srgbClr val="FFFFFF"/>
                </a:solidFill>
                <a:latin typeface="Arial" pitchFamily="34" charset="0"/>
                <a:cs typeface="Arial" pitchFamily="34" charset="0"/>
                <a:sym typeface="Arial" pitchFamily="34" charset="0"/>
              </a:rPr>
              <a:t>Report emailed to the user that locked the site visit</a:t>
            </a:r>
          </a:p>
          <a:p>
            <a:pPr defTabSz="914145">
              <a:spcBef>
                <a:spcPts val="600"/>
              </a:spcBef>
            </a:pPr>
            <a:r>
              <a:rPr lang="en-US" sz="2700" dirty="0">
                <a:solidFill>
                  <a:srgbClr val="FFFFFF"/>
                </a:solidFill>
                <a:latin typeface="Arial" pitchFamily="34" charset="0"/>
                <a:cs typeface="Arial" pitchFamily="34" charset="0"/>
                <a:sym typeface="Arial" pitchFamily="34" charset="0"/>
              </a:rPr>
              <a:t>C</a:t>
            </a:r>
            <a:r>
              <a:rPr lang="en-US" sz="2700" dirty="0" smtClean="0">
                <a:solidFill>
                  <a:srgbClr val="FFFFFF"/>
                </a:solidFill>
                <a:latin typeface="Arial" pitchFamily="34" charset="0"/>
                <a:cs typeface="Arial" pitchFamily="34" charset="0"/>
                <a:sym typeface="Arial" pitchFamily="34" charset="0"/>
              </a:rPr>
              <a:t>an </a:t>
            </a:r>
            <a:r>
              <a:rPr lang="en-US" sz="2700" dirty="0">
                <a:solidFill>
                  <a:srgbClr val="FFFFFF"/>
                </a:solidFill>
                <a:latin typeface="Arial" pitchFamily="34" charset="0"/>
                <a:cs typeface="Arial" pitchFamily="34" charset="0"/>
                <a:sym typeface="Arial" pitchFamily="34" charset="0"/>
              </a:rPr>
              <a:t>add email </a:t>
            </a:r>
            <a:r>
              <a:rPr lang="en-US" sz="2700" dirty="0" smtClean="0">
                <a:solidFill>
                  <a:srgbClr val="FFFFFF"/>
                </a:solidFill>
                <a:latin typeface="Arial" pitchFamily="34" charset="0"/>
                <a:cs typeface="Arial" pitchFamily="34" charset="0"/>
                <a:sym typeface="Arial" pitchFamily="34" charset="0"/>
              </a:rPr>
              <a:t>recipients to </a:t>
            </a:r>
            <a:r>
              <a:rPr lang="en-US" sz="2700" i="1" dirty="0" smtClean="0">
                <a:solidFill>
                  <a:srgbClr val="FFFFFF"/>
                </a:solidFill>
                <a:latin typeface="Arial" pitchFamily="34" charset="0"/>
                <a:cs typeface="Arial" pitchFamily="34" charset="0"/>
                <a:sym typeface="Arial" pitchFamily="34" charset="0"/>
              </a:rPr>
              <a:t>site-</a:t>
            </a:r>
            <a:r>
              <a:rPr lang="en-US" sz="2700" i="1" dirty="0" err="1" smtClean="0">
                <a:solidFill>
                  <a:srgbClr val="FFFFFF"/>
                </a:solidFill>
                <a:latin typeface="Arial" pitchFamily="34" charset="0"/>
                <a:cs typeface="Arial" pitchFamily="34" charset="0"/>
                <a:sym typeface="Arial" pitchFamily="34" charset="0"/>
              </a:rPr>
              <a:t>config</a:t>
            </a:r>
            <a:r>
              <a:rPr lang="en-US" sz="2700" dirty="0" smtClean="0">
                <a:solidFill>
                  <a:srgbClr val="FFFFFF"/>
                </a:solidFill>
                <a:latin typeface="Arial" pitchFamily="34" charset="0"/>
                <a:cs typeface="Arial" pitchFamily="34" charset="0"/>
                <a:sym typeface="Arial" pitchFamily="34" charset="0"/>
              </a:rPr>
              <a:t> file</a:t>
            </a:r>
          </a:p>
        </p:txBody>
      </p:sp>
      <p:pic>
        <p:nvPicPr>
          <p:cNvPr id="2" name="Picture 2" descr="Screenshot: sample report&#10; (C:\Users\pras\AppData\Local\Temp\1\SNAGHTML5a63c27e.PNG)" title="Screenshot: sample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483" y="1254994"/>
            <a:ext cx="5671035" cy="550596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pic>
        <p:nvPicPr>
          <p:cNvPr id="3" name="Picture 2" descr="Screenshot: email inbox showing emails from acl-no-reply" title="Screenshot: email in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058" y="250668"/>
            <a:ext cx="5553942" cy="81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75862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dirty="0">
                <a:latin typeface="Arial" pitchFamily="34" charset="0"/>
                <a:cs typeface="Arial" pitchFamily="34" charset="0"/>
                <a:sym typeface="Arial" pitchFamily="34" charset="0"/>
              </a:rPr>
              <a:t>ACL workflow</a:t>
            </a:r>
            <a:endParaRPr lang="en-US" dirty="0"/>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r>
              <a:rPr lang="en-US" dirty="0" smtClean="0">
                <a:solidFill>
                  <a:srgbClr val="FFFFFF"/>
                </a:solidFill>
                <a:latin typeface="Arial" pitchFamily="34" charset="0"/>
                <a:cs typeface="Arial" pitchFamily="34" charset="0"/>
                <a:sym typeface="Arial" pitchFamily="34" charset="0"/>
              </a:rPr>
              <a:t>Hydrographer must evaluate DCs</a:t>
            </a:r>
          </a:p>
          <a:p>
            <a:pPr lvl="1" defTabSz="914145">
              <a:spcBef>
                <a:spcPts val="600"/>
              </a:spcBef>
            </a:pPr>
            <a:r>
              <a:rPr lang="en-US" dirty="0" smtClean="0">
                <a:solidFill>
                  <a:srgbClr val="FFFFFF"/>
                </a:solidFill>
                <a:latin typeface="Arial" pitchFamily="34" charset="0"/>
                <a:cs typeface="Arial" pitchFamily="34" charset="0"/>
                <a:sym typeface="Arial" pitchFamily="34" charset="0"/>
              </a:rPr>
              <a:t>Hydra</a:t>
            </a:r>
          </a:p>
          <a:p>
            <a:pPr lvl="1" defTabSz="914145">
              <a:spcBef>
                <a:spcPts val="600"/>
              </a:spcBef>
            </a:pPr>
            <a:r>
              <a:rPr lang="en-US" dirty="0" smtClean="0">
                <a:solidFill>
                  <a:srgbClr val="FFFFFF"/>
                </a:solidFill>
                <a:latin typeface="Arial" pitchFamily="34" charset="0"/>
                <a:cs typeface="Arial" pitchFamily="34" charset="0"/>
                <a:sym typeface="Arial" pitchFamily="34" charset="0"/>
              </a:rPr>
              <a:t>Spreadsheet</a:t>
            </a:r>
          </a:p>
          <a:p>
            <a:pPr lvl="1" defTabSz="914145">
              <a:spcBef>
                <a:spcPts val="600"/>
              </a:spcBef>
            </a:pPr>
            <a:r>
              <a:rPr lang="en-US" dirty="0" smtClean="0">
                <a:solidFill>
                  <a:srgbClr val="FFFFFF"/>
                </a:solidFill>
                <a:latin typeface="Arial" pitchFamily="34" charset="0"/>
                <a:cs typeface="Arial" pitchFamily="34" charset="0"/>
                <a:sym typeface="Arial" pitchFamily="34" charset="0"/>
              </a:rPr>
              <a:t>GRSAT</a:t>
            </a:r>
          </a:p>
          <a:p>
            <a:pPr defTabSz="914145">
              <a:spcBef>
                <a:spcPts val="600"/>
              </a:spcBef>
            </a:pPr>
            <a:r>
              <a:rPr lang="en-US" dirty="0" smtClean="0">
                <a:solidFill>
                  <a:srgbClr val="FFFFFF"/>
                </a:solidFill>
                <a:latin typeface="Arial" pitchFamily="34" charset="0"/>
                <a:cs typeface="Arial" pitchFamily="34" charset="0"/>
                <a:sym typeface="Arial" pitchFamily="34" charset="0"/>
              </a:rPr>
              <a:t>Enter </a:t>
            </a:r>
            <a:r>
              <a:rPr lang="en-US" dirty="0">
                <a:solidFill>
                  <a:srgbClr val="FFFFFF"/>
                </a:solidFill>
                <a:latin typeface="Arial" pitchFamily="34" charset="0"/>
                <a:cs typeface="Arial" pitchFamily="34" charset="0"/>
                <a:sym typeface="Arial" pitchFamily="34" charset="0"/>
              </a:rPr>
              <a:t>relevant DC </a:t>
            </a:r>
            <a:r>
              <a:rPr lang="en-US" dirty="0" smtClean="0">
                <a:solidFill>
                  <a:srgbClr val="FFFFFF"/>
                </a:solidFill>
                <a:latin typeface="Arial" pitchFamily="34" charset="0"/>
                <a:cs typeface="Arial" pitchFamily="34" charset="0"/>
                <a:sym typeface="Arial" pitchFamily="34" charset="0"/>
              </a:rPr>
              <a:t>“</a:t>
            </a:r>
            <a:r>
              <a:rPr lang="en-US" dirty="0">
                <a:solidFill>
                  <a:srgbClr val="FFFFFF"/>
                </a:solidFill>
                <a:latin typeface="Arial" pitchFamily="34" charset="0"/>
                <a:cs typeface="Arial" pitchFamily="34" charset="0"/>
                <a:sym typeface="Arial" pitchFamily="34" charset="0"/>
              </a:rPr>
              <a:t>r</a:t>
            </a:r>
            <a:r>
              <a:rPr lang="en-US" dirty="0" smtClean="0">
                <a:solidFill>
                  <a:srgbClr val="FFFFFF"/>
                </a:solidFill>
                <a:latin typeface="Arial" pitchFamily="34" charset="0"/>
                <a:cs typeface="Arial" pitchFamily="34" charset="0"/>
                <a:sym typeface="Arial" pitchFamily="34" charset="0"/>
              </a:rPr>
              <a:t>emarks” in ADAPS or GRSAT</a:t>
            </a:r>
          </a:p>
          <a:p>
            <a:pPr lvl="1" defTabSz="914145">
              <a:spcBef>
                <a:spcPts val="600"/>
              </a:spcBef>
            </a:pPr>
            <a:r>
              <a:rPr lang="en-US" dirty="0" smtClean="0">
                <a:solidFill>
                  <a:srgbClr val="FFFFFF"/>
                </a:solidFill>
                <a:latin typeface="Arial" pitchFamily="34" charset="0"/>
                <a:cs typeface="Arial" pitchFamily="34" charset="0"/>
                <a:sym typeface="Arial" pitchFamily="34" charset="0"/>
              </a:rPr>
              <a:t>When DCs are modified in ADAPS or GRSAT, “Modify User” is set to the </a:t>
            </a:r>
            <a:r>
              <a:rPr lang="en-US" dirty="0" err="1" smtClean="0">
                <a:solidFill>
                  <a:srgbClr val="FFFFFF"/>
                </a:solidFill>
                <a:latin typeface="Arial" pitchFamily="34" charset="0"/>
                <a:cs typeface="Arial" pitchFamily="34" charset="0"/>
                <a:sym typeface="Arial" pitchFamily="34" charset="0"/>
              </a:rPr>
              <a:t>hydrographer’s</a:t>
            </a:r>
            <a:r>
              <a:rPr lang="en-US" dirty="0" smtClean="0">
                <a:solidFill>
                  <a:srgbClr val="FFFFFF"/>
                </a:solidFill>
                <a:latin typeface="Arial" pitchFamily="34" charset="0"/>
                <a:cs typeface="Arial" pitchFamily="34" charset="0"/>
                <a:sym typeface="Arial" pitchFamily="34" charset="0"/>
              </a:rPr>
              <a:t> </a:t>
            </a:r>
            <a:r>
              <a:rPr lang="en-US" dirty="0" err="1" smtClean="0">
                <a:solidFill>
                  <a:srgbClr val="FFFFFF"/>
                </a:solidFill>
                <a:latin typeface="Arial" pitchFamily="34" charset="0"/>
                <a:cs typeface="Arial" pitchFamily="34" charset="0"/>
                <a:sym typeface="Arial" pitchFamily="34" charset="0"/>
              </a:rPr>
              <a:t>userid</a:t>
            </a:r>
          </a:p>
          <a:p>
            <a:pPr lvl="1" defTabSz="914145">
              <a:spcBef>
                <a:spcPts val="600"/>
              </a:spcBef>
            </a:pPr>
            <a:r>
              <a:rPr lang="en-US" dirty="0" smtClean="0">
                <a:solidFill>
                  <a:srgbClr val="FFFFFF"/>
                </a:solidFill>
                <a:latin typeface="Arial" pitchFamily="34" charset="0"/>
                <a:cs typeface="Arial" pitchFamily="34" charset="0"/>
                <a:sym typeface="Arial" pitchFamily="34" charset="0"/>
              </a:rPr>
              <a:t>Recommend always making a “remark” to update “Modify User”</a:t>
            </a:r>
            <a:endParaRPr lang="en-US" dirty="0">
              <a:solidFill>
                <a:srgbClr val="FFFFFF"/>
              </a:solidFill>
              <a:latin typeface="Arial" pitchFamily="34" charset="0"/>
              <a:cs typeface="Arial" pitchFamily="34" charset="0"/>
              <a:sym typeface="Arial" pitchFamily="34" charset="0"/>
            </a:endParaRPr>
          </a:p>
        </p:txBody>
      </p:sp>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278554793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dirty="0">
                <a:latin typeface="Arial" pitchFamily="34" charset="0"/>
                <a:cs typeface="Arial" pitchFamily="34" charset="0"/>
                <a:sym typeface="Arial" pitchFamily="34" charset="0"/>
              </a:rPr>
              <a:t>ACL workflow</a:t>
            </a:r>
            <a:endParaRPr lang="en-US" dirty="0"/>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endParaRPr lang="en-US" dirty="0">
              <a:solidFill>
                <a:srgbClr val="FFFFFF"/>
              </a:solidFill>
              <a:latin typeface="Arial" pitchFamily="34" charset="0"/>
              <a:cs typeface="Arial" pitchFamily="34" charset="0"/>
              <a:sym typeface="Arial" pitchFamily="34" charset="0"/>
            </a:endParaRPr>
          </a:p>
        </p:txBody>
      </p:sp>
      <p:pic>
        <p:nvPicPr>
          <p:cNvPr id="2" name="Snagit_PPTA13E" descr="Screenshot: Aquarius GRSAT" title="Screenshot: Aquarius GRS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039" y="1017429"/>
            <a:ext cx="6639712" cy="4992602"/>
          </a:xfrm>
          <a:prstGeom prst="rect">
            <a:avLst/>
          </a:prstGeom>
        </p:spPr>
      </p:pic>
      <p:sp>
        <p:nvSpPr>
          <p:cNvPr id="5"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19830331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EF72" descr="Screenshot: Aquarius GRSAT" title="Screenshot: Aquarius GRS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039" y="1017429"/>
            <a:ext cx="6639711" cy="4997424"/>
          </a:xfrm>
          <a:prstGeom prst="rect">
            <a:avLst/>
          </a:prstGeom>
        </p:spPr>
      </p:pic>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dirty="0">
                <a:latin typeface="Arial" pitchFamily="34" charset="0"/>
                <a:cs typeface="Arial" pitchFamily="34" charset="0"/>
                <a:sym typeface="Arial" pitchFamily="34" charset="0"/>
              </a:rPr>
              <a:t>ACL workflow</a:t>
            </a:r>
            <a:endParaRPr lang="en-US" dirty="0"/>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endParaRPr lang="en-US" dirty="0">
              <a:solidFill>
                <a:srgbClr val="FFFFFF"/>
              </a:solidFill>
              <a:latin typeface="Arial" pitchFamily="34" charset="0"/>
              <a:cs typeface="Arial" pitchFamily="34" charset="0"/>
              <a:sym typeface="Arial" pitchFamily="34" charset="0"/>
            </a:endParaRPr>
          </a:p>
        </p:txBody>
      </p:sp>
      <p:sp>
        <p:nvSpPr>
          <p:cNvPr id="5"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36918992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6490" descr="Screenshot: Aquarius GRSAT" title="Screenshot: Aquarius GRS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039" y="1017429"/>
            <a:ext cx="6639712" cy="4997424"/>
          </a:xfrm>
          <a:prstGeom prst="rect">
            <a:avLst/>
          </a:prstGeom>
        </p:spPr>
      </p:pic>
      <p:sp>
        <p:nvSpPr>
          <p:cNvPr id="7170"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dirty="0">
                <a:latin typeface="Arial" pitchFamily="34" charset="0"/>
                <a:cs typeface="Arial" pitchFamily="34" charset="0"/>
                <a:sym typeface="Arial" pitchFamily="34" charset="0"/>
              </a:rPr>
              <a:t>ACL workflow</a:t>
            </a:r>
            <a:endParaRPr lang="en-US" dirty="0"/>
          </a:p>
        </p:txBody>
      </p:sp>
      <p:sp>
        <p:nvSpPr>
          <p:cNvPr id="7171"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endParaRPr lang="en-US" dirty="0">
              <a:solidFill>
                <a:srgbClr val="FFFFFF"/>
              </a:solidFill>
              <a:latin typeface="Arial" pitchFamily="34" charset="0"/>
              <a:cs typeface="Arial" pitchFamily="34" charset="0"/>
              <a:sym typeface="Arial" pitchFamily="34" charset="0"/>
            </a:endParaRPr>
          </a:p>
        </p:txBody>
      </p:sp>
      <p:sp>
        <p:nvSpPr>
          <p:cNvPr id="5"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259487465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dirty="0" smtClean="0">
                <a:latin typeface="Arial" pitchFamily="34" charset="0"/>
                <a:cs typeface="Arial" pitchFamily="34" charset="0"/>
                <a:sym typeface="Arial" pitchFamily="34" charset="0"/>
              </a:rPr>
              <a:t>ACL configuration files</a:t>
            </a:r>
            <a:endParaRPr lang="en-US" dirty="0"/>
          </a:p>
        </p:txBody>
      </p:sp>
      <p:graphicFrame>
        <p:nvGraphicFramePr>
          <p:cNvPr id="8195" name="Group 3"/>
          <p:cNvGraphicFramePr>
            <a:graphicFrameLocks noGrp="1"/>
          </p:cNvGraphicFramePr>
          <p:nvPr>
            <p:extLst>
              <p:ext uri="{D42A27DB-BD31-4B8C-83A1-F6EECF244321}">
                <p14:modId xmlns:p14="http://schemas.microsoft.com/office/powerpoint/2010/main" val="3744671953"/>
              </p:ext>
            </p:extLst>
          </p:nvPr>
        </p:nvGraphicFramePr>
        <p:xfrm>
          <a:off x="636240" y="1649760"/>
          <a:ext cx="7854776" cy="4229446"/>
        </p:xfrm>
        <a:graphic>
          <a:graphicData uri="http://schemas.openxmlformats.org/drawingml/2006/table">
            <a:tbl>
              <a:tblPr/>
              <a:tblGrid>
                <a:gridCol w="2187773"/>
                <a:gridCol w="5667003"/>
              </a:tblGrid>
              <a:tr h="482147">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rPr>
                        <a:t>File</a:t>
                      </a:r>
                    </a:p>
                  </a:txBody>
                  <a:tcPr marL="44648" marR="44648" marT="44648" marB="44648" anchor="ctr" horzOverflow="overflow">
                    <a:lnL cap="flat">
                      <a:noFill/>
                    </a:lnL>
                    <a:lnR cap="flat">
                      <a:noFill/>
                    </a:lnR>
                    <a:lnT cap="flat">
                      <a:noFill/>
                    </a:lnT>
                    <a:lnB cap="flat">
                      <a:noFill/>
                    </a:lnB>
                    <a:lnTlToBr>
                      <a:noFill/>
                    </a:lnTlToBr>
                    <a:lnBlToTr>
                      <a:noFill/>
                    </a:lnBlToTr>
                    <a:solidFill>
                      <a:srgbClr val="0B4EB3"/>
                    </a:solidFill>
                  </a:tcPr>
                </a:tc>
                <a:tc>
                  <a:txBody>
                    <a:bodyPr/>
                    <a:lstStyle/>
                    <a:p>
                      <a:pPr marL="0" marR="0" lvl="0" indent="0" algn="l" defTabSz="0"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rPr>
                        <a:t>Description</a:t>
                      </a:r>
                    </a:p>
                  </a:txBody>
                  <a:tcPr marL="44648" marR="44648" marT="44648" marB="44648" anchor="ctr" horzOverflow="overflow">
                    <a:lnL cap="flat">
                      <a:noFill/>
                    </a:lnL>
                    <a:lnR cap="flat">
                      <a:noFill/>
                    </a:lnR>
                    <a:lnT cap="flat">
                      <a:noFill/>
                    </a:lnT>
                    <a:lnB cap="flat">
                      <a:noFill/>
                    </a:lnB>
                    <a:lnTlToBr>
                      <a:noFill/>
                    </a:lnTlToBr>
                    <a:lnBlToTr>
                      <a:noFill/>
                    </a:lnBlToTr>
                    <a:solidFill>
                      <a:srgbClr val="0B4EB3"/>
                    </a:solidFill>
                  </a:tcPr>
                </a:tc>
              </a:tr>
              <a:tr h="1573374">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outerShdw blurRad="38100" dist="38100" dir="2700000" algn="tl">
                              <a:srgbClr val="FFFFFF"/>
                            </a:outerShdw>
                          </a:effectLst>
                          <a:latin typeface="Helvetica Light" charset="0"/>
                          <a:ea typeface="Helvetica Light" charset="0"/>
                          <a:cs typeface="Helvetica Light" charset="0"/>
                          <a:sym typeface="Helvetica Light" charset="0"/>
                        </a:rPr>
                        <a:t>main-</a:t>
                      </a:r>
                      <a:r>
                        <a:rPr kumimoji="0" lang="en-US" sz="1800" b="0" i="0" u="none" strike="noStrike" cap="none" normalizeH="0" baseline="0" dirty="0" err="1" smtClean="0">
                          <a:ln>
                            <a:noFill/>
                          </a:ln>
                          <a:solidFill>
                            <a:srgbClr val="000000"/>
                          </a:solidFill>
                          <a:effectLst>
                            <a:outerShdw blurRad="38100" dist="38100" dir="2700000" algn="tl">
                              <a:srgbClr val="FFFFFF"/>
                            </a:outerShdw>
                          </a:effectLst>
                          <a:latin typeface="Helvetica Light" charset="0"/>
                          <a:ea typeface="Helvetica Light" charset="0"/>
                          <a:cs typeface="Helvetica Light" charset="0"/>
                          <a:sym typeface="Helvetica Light" charset="0"/>
                        </a:rPr>
                        <a:t>config</a:t>
                      </a:r>
                      <a:endParaRPr kumimoji="0" lang="en-US" sz="1800" b="1" i="0" u="none" strike="noStrike" cap="none" normalizeH="0" baseline="0" dirty="0" smtClean="0">
                        <a:ln>
                          <a:noFill/>
                        </a:ln>
                        <a:solidFill>
                          <a:srgbClr val="FFFFFF"/>
                        </a:solidFill>
                        <a:effectLst>
                          <a:outerShdw blurRad="38100" dist="38100" dir="2700000" algn="tl">
                            <a:srgbClr val="000000"/>
                          </a:outerShdw>
                        </a:effectLst>
                        <a:latin typeface="Helvetica Light" charset="0"/>
                        <a:ea typeface="Helvetica Light" charset="0"/>
                        <a:cs typeface="Helvetica Light" charset="0"/>
                        <a:sym typeface="Helvetica Light" charset="0"/>
                      </a:endParaRPr>
                    </a:p>
                  </a:txBody>
                  <a:tcPr marL="44648" marR="44648" marT="44648" marB="44648" anchor="ctr" horzOverflow="overflow">
                    <a:lnL cap="flat">
                      <a:noFill/>
                    </a:lnL>
                    <a:lnR cap="flat">
                      <a:noFill/>
                    </a:lnR>
                    <a:lnT cap="flat">
                      <a:noFill/>
                    </a:lnT>
                    <a:lnB cap="flat">
                      <a:noFill/>
                    </a:lnB>
                    <a:lnTlToBr>
                      <a:noFill/>
                    </a:lnTlToBr>
                    <a:lnBlToTr>
                      <a:noFill/>
                    </a:lnBlToTr>
                    <a:solidFill>
                      <a:schemeClr val="bg1"/>
                    </a:solidFill>
                  </a:tcPr>
                </a:tc>
                <a:tc>
                  <a:txBody>
                    <a:bodyPr/>
                    <a:lstStyle/>
                    <a:p>
                      <a:pPr marL="0" marR="0" lvl="0" indent="0" algn="l" defTabSz="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rPr>
                        <a:t>Main configuration of the entire program. Handles attributes such as the name of the NWIS database containing unit values and the name of the  </a:t>
                      </a:r>
                      <a:r>
                        <a:rPr kumimoji="0" lang="en-US" sz="1800" b="0" i="0" u="none" strike="noStrike" cap="none" normalizeH="0" baseline="0" dirty="0" smtClean="0">
                          <a:ln>
                            <a:noFill/>
                          </a:ln>
                          <a:solidFill>
                            <a:srgbClr val="000000"/>
                          </a:solidFill>
                          <a:effectLst>
                            <a:outerShdw blurRad="38100" dist="38100" dir="2700000" algn="tl">
                              <a:srgbClr val="FFFFFF"/>
                            </a:outerShdw>
                          </a:effectLst>
                          <a:latin typeface="Helvetica Light" charset="0"/>
                          <a:ea typeface="Helvetica Light" charset="0"/>
                          <a:cs typeface="Helvetica Light" charset="0"/>
                          <a:sym typeface="Helvetica Light" charset="0"/>
                        </a:rPr>
                        <a:t>machine running that database.</a:t>
                      </a:r>
                    </a:p>
                  </a:txBody>
                  <a:tcPr marL="44648" marR="44648" marT="44648" marB="44648" anchor="ctr" horzOverflow="overflow">
                    <a:lnL cap="flat">
                      <a:noFill/>
                    </a:lnL>
                    <a:lnR cap="flat">
                      <a:noFill/>
                    </a:lnR>
                    <a:lnT cap="flat">
                      <a:noFill/>
                    </a:lnT>
                    <a:lnB cap="flat">
                      <a:noFill/>
                    </a:lnB>
                    <a:lnTlToBr>
                      <a:noFill/>
                    </a:lnTlToBr>
                    <a:lnBlToTr>
                      <a:noFill/>
                    </a:lnBlToTr>
                    <a:solidFill>
                      <a:schemeClr val="bg1"/>
                    </a:solidFill>
                  </a:tcPr>
                </a:tc>
              </a:tr>
              <a:tr h="482147">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rPr>
                        <a:t>site-</a:t>
                      </a:r>
                      <a:r>
                        <a:rPr kumimoji="0" lang="en-US" sz="1800" b="0" i="0" u="none" strike="noStrike" cap="none" normalizeH="0" baseline="0" dirty="0" err="1" smtClean="0">
                          <a:ln>
                            <a:noFill/>
                          </a:ln>
                          <a:solidFill>
                            <a:srgbClr val="000000"/>
                          </a:solidFill>
                          <a:effectLst/>
                          <a:latin typeface="Helvetica Light" charset="0"/>
                          <a:ea typeface="Helvetica Light" charset="0"/>
                          <a:cs typeface="Helvetica Light" charset="0"/>
                          <a:sym typeface="Helvetica Light" charset="0"/>
                        </a:rPr>
                        <a:t>config</a:t>
                      </a:r>
                      <a:endParaRPr kumimoji="0" lang="en-US" sz="1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cap="flat">
                      <a:noFill/>
                    </a:lnL>
                    <a:lnR cap="flat">
                      <a:noFill/>
                    </a:lnR>
                    <a:lnT cap="flat">
                      <a:noFill/>
                    </a:lnT>
                    <a:lnB cap="flat">
                      <a:noFill/>
                    </a:lnB>
                    <a:lnTlToBr>
                      <a:noFill/>
                    </a:lnTlToBr>
                    <a:lnBlToTr>
                      <a:noFill/>
                    </a:lnBlToTr>
                    <a:solidFill>
                      <a:schemeClr val="bg1">
                        <a:lumMod val="85000"/>
                      </a:schemeClr>
                    </a:solidFill>
                  </a:tcPr>
                </a:tc>
                <a:tc>
                  <a:txBody>
                    <a:bodyPr/>
                    <a:lstStyle/>
                    <a:p>
                      <a:pPr marL="0" marR="0" lvl="0" indent="0" algn="l" defTabSz="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rPr>
                        <a:t>Configure email notification lists for stations.</a:t>
                      </a:r>
                      <a:endParaRPr kumimoji="0" lang="en-US" sz="20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cap="flat">
                      <a:noFill/>
                    </a:lnL>
                    <a:lnR cap="flat">
                      <a:noFill/>
                    </a:lnR>
                    <a:lnT cap="flat">
                      <a:noFill/>
                    </a:lnT>
                    <a:lnB cap="flat">
                      <a:noFill/>
                    </a:lnB>
                    <a:lnTlToBr>
                      <a:noFill/>
                    </a:lnTlToBr>
                    <a:lnBlToTr>
                      <a:noFill/>
                    </a:lnBlToTr>
                    <a:solidFill>
                      <a:schemeClr val="bg1">
                        <a:lumMod val="85000"/>
                      </a:schemeClr>
                    </a:solidFill>
                  </a:tcPr>
                </a:tc>
              </a:tr>
              <a:tr h="845889">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exclude-</a:t>
                      </a:r>
                      <a:r>
                        <a:rPr kumimoji="0" lang="en-US" sz="1800" b="0" i="0" u="none" strike="noStrike" cap="none" normalizeH="0" baseline="0" dirty="0" err="1" smtClean="0">
                          <a:ln>
                            <a:noFill/>
                          </a:ln>
                          <a:solidFill>
                            <a:srgbClr val="000000"/>
                          </a:solidFill>
                          <a:effectLst/>
                          <a:latin typeface="Helvetica" charset="0"/>
                          <a:ea typeface="Helvetica" charset="0"/>
                          <a:cs typeface="Helvetica" charset="0"/>
                          <a:sym typeface="Helvetica" charset="0"/>
                        </a:rPr>
                        <a:t>config</a:t>
                      </a:r>
                      <a:endParaRPr kumimoji="0" lang="en-US" sz="8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4648" marR="44648" marT="44648" marB="44648" anchor="ctr" horzOverflow="overflow">
                    <a:lnL cap="flat">
                      <a:noFill/>
                    </a:lnL>
                    <a:lnR cap="flat">
                      <a:noFill/>
                    </a:lnR>
                    <a:lnT cap="flat">
                      <a:noFill/>
                    </a:lnT>
                    <a:lnB cap="flat">
                      <a:noFill/>
                    </a:lnB>
                    <a:lnTlToBr>
                      <a:noFill/>
                    </a:lnTlToBr>
                    <a:lnBlToTr>
                      <a:noFill/>
                    </a:lnBlToTr>
                    <a:solidFill>
                      <a:schemeClr val="bg1"/>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Stations listed in this file will not be processed. This file takes precedence over </a:t>
                      </a:r>
                      <a:r>
                        <a:rPr kumimoji="0" lang="en-US" sz="1800" b="0" i="0" u="none" strike="noStrike" cap="none" normalizeH="0" baseline="0" dirty="0" err="1" smtClean="0">
                          <a:ln>
                            <a:noFill/>
                          </a:ln>
                          <a:solidFill>
                            <a:srgbClr val="000000"/>
                          </a:solidFill>
                          <a:effectLst/>
                          <a:latin typeface="Helvetica" charset="0"/>
                          <a:ea typeface="Helvetica" charset="0"/>
                          <a:cs typeface="Helvetica" charset="0"/>
                          <a:sym typeface="Helvetica" charset="0"/>
                        </a:rPr>
                        <a:t>dd-config</a:t>
                      </a:r>
                      <a:r>
                        <a:rPr kumimoji="0" lang="en-US" sz="18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a:t>
                      </a:r>
                      <a:endParaRPr kumimoji="0" lang="en-US" sz="8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44648" marR="44648" marT="44648" marB="44648" anchor="ctr" horzOverflow="overflow">
                    <a:lnL cap="flat">
                      <a:noFill/>
                    </a:lnL>
                    <a:lnR cap="flat">
                      <a:noFill/>
                    </a:lnR>
                    <a:lnT cap="flat">
                      <a:noFill/>
                    </a:lnT>
                    <a:lnB cap="flat">
                      <a:noFill/>
                    </a:lnB>
                    <a:lnTlToBr>
                      <a:noFill/>
                    </a:lnTlToBr>
                    <a:lnBlToTr>
                      <a:noFill/>
                    </a:lnBlToTr>
                    <a:solidFill>
                      <a:schemeClr val="bg1"/>
                    </a:solidFill>
                  </a:tcPr>
                </a:tc>
              </a:tr>
              <a:tr h="845889">
                <a:tc>
                  <a:txBody>
                    <a:body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Helvetica Light" charset="0"/>
                          <a:ea typeface="Helvetica Light" charset="0"/>
                          <a:cs typeface="Helvetica Light" charset="0"/>
                          <a:sym typeface="Helvetica Light" charset="0"/>
                        </a:rPr>
                        <a:t>dd-config</a:t>
                      </a:r>
                      <a:endParaRPr kumimoji="0" lang="en-US" sz="1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cap="flat">
                      <a:noFill/>
                    </a:lnL>
                    <a:lnR cap="flat">
                      <a:noFill/>
                    </a:lnR>
                    <a:lnT cap="flat">
                      <a:noFill/>
                    </a:lnT>
                    <a:lnB cap="flat">
                      <a:noFill/>
                    </a:lnB>
                    <a:lnTlToBr>
                      <a:noFill/>
                    </a:lnTlToBr>
                    <a:lnBlToTr>
                      <a:noFill/>
                    </a:lnBlToTr>
                    <a:solidFill>
                      <a:schemeClr val="bg1">
                        <a:lumMod val="85000"/>
                      </a:schemeClr>
                    </a:solidFill>
                  </a:tcPr>
                </a:tc>
                <a:tc>
                  <a:txBody>
                    <a:bodyPr/>
                    <a:lstStyle/>
                    <a:p>
                      <a:pPr marL="0" marR="0" lvl="0" indent="0" algn="l" defTabSz="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rPr>
                        <a:t>Configure thresholds and correction types and inputs based on station, </a:t>
                      </a:r>
                      <a:r>
                        <a:rPr kumimoji="0" lang="en-US" sz="1800" b="0" i="0" u="none" strike="noStrike" cap="none" normalizeH="0" baseline="0" dirty="0" err="1" smtClean="0">
                          <a:ln>
                            <a:noFill/>
                          </a:ln>
                          <a:solidFill>
                            <a:srgbClr val="000000"/>
                          </a:solidFill>
                          <a:effectLst/>
                          <a:latin typeface="Helvetica Light" charset="0"/>
                          <a:ea typeface="Helvetica Light" charset="0"/>
                          <a:cs typeface="Helvetica Light" charset="0"/>
                          <a:sym typeface="Helvetica Light" charset="0"/>
                        </a:rPr>
                        <a:t>dd</a:t>
                      </a:r>
                      <a:r>
                        <a:rPr kumimoji="0" lang="en-US" sz="1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rPr>
                        <a:t>, and </a:t>
                      </a:r>
                      <a:r>
                        <a:rPr kumimoji="0" lang="en-US" sz="1800" b="0" i="0" u="none" strike="noStrike" cap="none" normalizeH="0" baseline="0" dirty="0" err="1" smtClean="0">
                          <a:ln>
                            <a:noFill/>
                          </a:ln>
                          <a:solidFill>
                            <a:srgbClr val="000000"/>
                          </a:solidFill>
                          <a:effectLst/>
                          <a:latin typeface="Helvetica Light" charset="0"/>
                          <a:ea typeface="Helvetica Light" charset="0"/>
                          <a:cs typeface="Helvetica Light" charset="0"/>
                          <a:sym typeface="Helvetica Light" charset="0"/>
                        </a:rPr>
                        <a:t>pcode</a:t>
                      </a:r>
                      <a:endParaRPr kumimoji="0" lang="en-US" sz="18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44648" marR="44648" marT="44648" marB="44648" anchor="ctr" horzOverflow="overflow">
                    <a:lnL cap="flat">
                      <a:noFill/>
                    </a:lnL>
                    <a:lnR cap="flat">
                      <a:noFill/>
                    </a:lnR>
                    <a:lnT cap="flat">
                      <a:noFill/>
                    </a:lnT>
                    <a:lnB cap="flat">
                      <a:noFill/>
                    </a:lnB>
                    <a:lnTlToBr>
                      <a:noFill/>
                    </a:lnTlToBr>
                    <a:lnBlToTr>
                      <a:noFill/>
                    </a:lnBlToTr>
                    <a:solidFill>
                      <a:schemeClr val="bg1">
                        <a:lumMod val="85000"/>
                      </a:schemeClr>
                    </a:solidFill>
                  </a:tcPr>
                </a:tc>
              </a:tr>
            </a:tbl>
          </a:graphicData>
        </a:graphic>
      </p:graphicFrame>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125091991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 </a:t>
            </a:r>
            <a:r>
              <a:rPr lang="en-US" dirty="0" err="1" smtClean="0"/>
              <a:t>dd-config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7185283"/>
              </p:ext>
            </p:extLst>
          </p:nvPr>
        </p:nvGraphicFramePr>
        <p:xfrm>
          <a:off x="380998" y="1371600"/>
          <a:ext cx="8363756" cy="2692384"/>
        </p:xfrm>
        <a:graphic>
          <a:graphicData uri="http://schemas.openxmlformats.org/drawingml/2006/table">
            <a:tbl>
              <a:tblPr firstRow="1" bandRow="1">
                <a:tableStyleId>{5C22544A-7EE6-4342-B048-85BDC9FD1C3A}</a:tableStyleId>
              </a:tblPr>
              <a:tblGrid>
                <a:gridCol w="649312"/>
                <a:gridCol w="244698"/>
                <a:gridCol w="464245"/>
                <a:gridCol w="531637"/>
                <a:gridCol w="471072"/>
                <a:gridCol w="497989"/>
                <a:gridCol w="693148"/>
                <a:gridCol w="457612"/>
                <a:gridCol w="841199"/>
                <a:gridCol w="699877"/>
                <a:gridCol w="632581"/>
                <a:gridCol w="565286"/>
                <a:gridCol w="578744"/>
                <a:gridCol w="497990"/>
                <a:gridCol w="538366"/>
              </a:tblGrid>
              <a:tr h="824248">
                <a:tc>
                  <a:txBody>
                    <a:bodyPr/>
                    <a:lstStyle/>
                    <a:p>
                      <a:pPr algn="l" fontAlgn="b"/>
                      <a:r>
                        <a:rPr lang="en-US" sz="1050" b="0" i="0" u="none" strike="noStrike" dirty="0">
                          <a:effectLst/>
                          <a:latin typeface="Arial"/>
                        </a:rPr>
                        <a:t>station</a:t>
                      </a:r>
                    </a:p>
                  </a:txBody>
                  <a:tcPr marL="9525" marR="9525" marT="9525" marB="0"/>
                </a:tc>
                <a:tc>
                  <a:txBody>
                    <a:bodyPr/>
                    <a:lstStyle/>
                    <a:p>
                      <a:pPr algn="ctr" fontAlgn="b"/>
                      <a:r>
                        <a:rPr lang="en-US" sz="1050" b="0" i="0" u="none" strike="noStrike" dirty="0" err="1">
                          <a:effectLst/>
                          <a:latin typeface="Arial"/>
                        </a:rPr>
                        <a:t>dd</a:t>
                      </a:r>
                      <a:endParaRPr lang="en-US" sz="1050" b="0" i="0" u="none" strike="noStrike" dirty="0">
                        <a:effectLst/>
                        <a:latin typeface="Arial"/>
                      </a:endParaRPr>
                    </a:p>
                  </a:txBody>
                  <a:tcPr marL="9525" marR="9525" marT="9525" marB="0"/>
                </a:tc>
                <a:tc>
                  <a:txBody>
                    <a:bodyPr/>
                    <a:lstStyle/>
                    <a:p>
                      <a:pPr algn="l" fontAlgn="b"/>
                      <a:r>
                        <a:rPr lang="en-US" sz="1050" b="0" i="0" u="none" strike="noStrike" dirty="0" err="1">
                          <a:effectLst/>
                          <a:latin typeface="Arial"/>
                        </a:rPr>
                        <a:t>param</a:t>
                      </a:r>
                      <a:r>
                        <a:rPr lang="en-US" sz="1050" b="0" i="0" u="none" strike="noStrike" dirty="0">
                          <a:effectLst/>
                          <a:latin typeface="Arial"/>
                        </a:rPr>
                        <a:t> code</a:t>
                      </a:r>
                    </a:p>
                  </a:txBody>
                  <a:tcPr marL="9525" marR="9525" marT="9525" marB="0"/>
                </a:tc>
                <a:tc>
                  <a:txBody>
                    <a:bodyPr/>
                    <a:lstStyle/>
                    <a:p>
                      <a:pPr algn="l" fontAlgn="b"/>
                      <a:r>
                        <a:rPr lang="en-US" sz="1050" b="0" i="0" u="none" strike="noStrike" dirty="0" smtClean="0">
                          <a:effectLst/>
                          <a:latin typeface="Arial"/>
                        </a:rPr>
                        <a:t>criteria</a:t>
                      </a:r>
                    </a:p>
                    <a:p>
                      <a:pPr algn="l" fontAlgn="b"/>
                      <a:r>
                        <a:rPr lang="en-US" sz="1050" b="0" i="0" u="none" strike="noStrike" dirty="0" smtClean="0">
                          <a:effectLst/>
                          <a:latin typeface="Arial"/>
                        </a:rPr>
                        <a:t>(user,</a:t>
                      </a:r>
                    </a:p>
                    <a:p>
                      <a:pPr algn="l" fontAlgn="b"/>
                      <a:r>
                        <a:rPr lang="en-US" sz="1050" b="0" i="0" u="none" strike="noStrike" dirty="0" smtClean="0">
                          <a:effectLst/>
                          <a:latin typeface="Arial"/>
                        </a:rPr>
                        <a:t>TM1D3,</a:t>
                      </a:r>
                    </a:p>
                    <a:p>
                      <a:pPr algn="l" fontAlgn="b"/>
                      <a:r>
                        <a:rPr lang="en-US" sz="1050" b="0" i="0" u="none" strike="noStrike" dirty="0" smtClean="0">
                          <a:effectLst/>
                          <a:latin typeface="Arial"/>
                        </a:rPr>
                        <a:t>none,</a:t>
                      </a:r>
                    </a:p>
                    <a:p>
                      <a:pPr algn="l" fontAlgn="b"/>
                      <a:r>
                        <a:rPr lang="en-US" sz="1050" b="0" i="0" u="none" strike="noStrike" dirty="0" smtClean="0">
                          <a:effectLst/>
                          <a:latin typeface="Arial"/>
                        </a:rPr>
                        <a:t>all)</a:t>
                      </a:r>
                      <a:endParaRPr lang="en-US" sz="1050" b="0" i="0" u="none" strike="noStrike" dirty="0">
                        <a:effectLst/>
                        <a:latin typeface="Arial"/>
                      </a:endParaRPr>
                    </a:p>
                  </a:txBody>
                  <a:tcPr marL="9525" marR="9525" marT="9525" marB="0"/>
                </a:tc>
                <a:tc>
                  <a:txBody>
                    <a:bodyPr/>
                    <a:lstStyle/>
                    <a:p>
                      <a:pPr algn="l" fontAlgn="b"/>
                      <a:r>
                        <a:rPr lang="en-US" sz="1050" b="0" i="0" u="none" strike="noStrike" dirty="0">
                          <a:effectLst/>
                          <a:latin typeface="Arial"/>
                        </a:rPr>
                        <a:t>user value</a:t>
                      </a:r>
                    </a:p>
                  </a:txBody>
                  <a:tcPr marL="9525" marR="9525" marT="9525" marB="0"/>
                </a:tc>
                <a:tc>
                  <a:txBody>
                    <a:bodyPr/>
                    <a:lstStyle/>
                    <a:p>
                      <a:pPr algn="l" fontAlgn="b"/>
                      <a:r>
                        <a:rPr lang="en-US" sz="1050" b="0" i="0" u="none" strike="noStrike" dirty="0">
                          <a:effectLst/>
                          <a:latin typeface="Arial"/>
                        </a:rPr>
                        <a:t>user percent</a:t>
                      </a:r>
                    </a:p>
                  </a:txBody>
                  <a:tcPr marL="9525" marR="9525" marT="9525" marB="0"/>
                </a:tc>
                <a:tc>
                  <a:txBody>
                    <a:bodyPr/>
                    <a:lstStyle/>
                    <a:p>
                      <a:pPr algn="l" fontAlgn="b"/>
                      <a:r>
                        <a:rPr lang="en-US" sz="1050" b="0" i="0" u="none" strike="noStrike" dirty="0">
                          <a:effectLst/>
                          <a:latin typeface="Arial"/>
                        </a:rPr>
                        <a:t>fouling </a:t>
                      </a:r>
                      <a:r>
                        <a:rPr lang="en-US" sz="1050" b="0" i="0" u="none" strike="noStrike" dirty="0" err="1">
                          <a:effectLst/>
                          <a:latin typeface="Arial"/>
                        </a:rPr>
                        <a:t>corr</a:t>
                      </a:r>
                      <a:r>
                        <a:rPr lang="en-US" sz="1050" b="0" i="0" u="none" strike="noStrike" dirty="0">
                          <a:effectLst/>
                          <a:latin typeface="Arial"/>
                        </a:rPr>
                        <a:t> </a:t>
                      </a:r>
                      <a:r>
                        <a:rPr lang="en-US" sz="1050" b="0" i="0" u="none" strike="noStrike" dirty="0" smtClean="0">
                          <a:effectLst/>
                          <a:latin typeface="Arial"/>
                        </a:rPr>
                        <a:t>type (point, percent)</a:t>
                      </a:r>
                      <a:endParaRPr lang="en-US" sz="1050" b="0" i="0" u="none" strike="noStrike" dirty="0">
                        <a:effectLst/>
                        <a:latin typeface="Arial"/>
                      </a:endParaRPr>
                    </a:p>
                  </a:txBody>
                  <a:tcPr marL="9525" marR="9525" marT="9525" marB="0"/>
                </a:tc>
                <a:tc>
                  <a:txBody>
                    <a:bodyPr/>
                    <a:lstStyle/>
                    <a:p>
                      <a:pPr algn="l" fontAlgn="b"/>
                      <a:r>
                        <a:rPr lang="en-US" sz="1050" b="0" i="0" u="none" strike="noStrike" dirty="0">
                          <a:effectLst/>
                          <a:latin typeface="Arial"/>
                        </a:rPr>
                        <a:t>fouling user input 1</a:t>
                      </a:r>
                    </a:p>
                  </a:txBody>
                  <a:tcPr marL="9525" marR="9525" marT="9525" marB="0"/>
                </a:tc>
                <a:tc>
                  <a:txBody>
                    <a:bodyPr/>
                    <a:lstStyle/>
                    <a:p>
                      <a:pPr algn="l" fontAlgn="b"/>
                      <a:r>
                        <a:rPr lang="en-US" sz="1050" b="0" i="0" u="none" strike="noStrike" dirty="0">
                          <a:effectLst/>
                          <a:latin typeface="Arial"/>
                        </a:rPr>
                        <a:t>fouling user input 2</a:t>
                      </a:r>
                    </a:p>
                  </a:txBody>
                  <a:tcPr marL="9525" marR="9525" marT="9525" marB="0"/>
                </a:tc>
                <a:tc>
                  <a:txBody>
                    <a:bodyPr/>
                    <a:lstStyle/>
                    <a:p>
                      <a:pPr algn="l" fontAlgn="b"/>
                      <a:r>
                        <a:rPr lang="en-US" sz="1050" b="0" i="0" u="none" strike="noStrike" dirty="0">
                          <a:effectLst/>
                          <a:latin typeface="Arial"/>
                        </a:rPr>
                        <a:t>drift </a:t>
                      </a:r>
                      <a:r>
                        <a:rPr lang="en-US" sz="1050" b="0" i="0" u="none" strike="noStrike" dirty="0" err="1">
                          <a:effectLst/>
                          <a:latin typeface="Arial"/>
                        </a:rPr>
                        <a:t>corr</a:t>
                      </a:r>
                      <a:r>
                        <a:rPr lang="en-US" sz="1050" b="0" i="0" u="none" strike="noStrike" dirty="0">
                          <a:effectLst/>
                          <a:latin typeface="Arial"/>
                        </a:rPr>
                        <a:t> </a:t>
                      </a:r>
                      <a:r>
                        <a:rPr lang="en-US" sz="1050" b="0" i="0" u="none" strike="noStrike" dirty="0" smtClean="0">
                          <a:effectLst/>
                          <a:latin typeface="Arial"/>
                        </a:rPr>
                        <a:t>type</a:t>
                      </a:r>
                      <a:r>
                        <a:rPr lang="en-US" sz="1050" b="0" i="0" u="none" strike="noStrike" baseline="0" dirty="0" smtClean="0">
                          <a:effectLst/>
                          <a:latin typeface="Arial"/>
                        </a:rPr>
                        <a:t> (point, percent)</a:t>
                      </a:r>
                      <a:endParaRPr lang="en-US" sz="1050" b="0" i="0" u="none" strike="noStrike" dirty="0">
                        <a:effectLst/>
                        <a:latin typeface="Arial"/>
                      </a:endParaRPr>
                    </a:p>
                  </a:txBody>
                  <a:tcPr marL="9525" marR="9525" marT="9525" marB="0"/>
                </a:tc>
                <a:tc>
                  <a:txBody>
                    <a:bodyPr/>
                    <a:lstStyle/>
                    <a:p>
                      <a:pPr algn="l" fontAlgn="b"/>
                      <a:r>
                        <a:rPr lang="en-US" sz="1050" b="0" i="0" u="none" strike="noStrike" dirty="0">
                          <a:effectLst/>
                          <a:latin typeface="Arial"/>
                        </a:rPr>
                        <a:t>drift user input 1</a:t>
                      </a:r>
                    </a:p>
                  </a:txBody>
                  <a:tcPr marL="9525" marR="9525" marT="9525" marB="0"/>
                </a:tc>
                <a:tc>
                  <a:txBody>
                    <a:bodyPr/>
                    <a:lstStyle/>
                    <a:p>
                      <a:pPr algn="l" fontAlgn="b"/>
                      <a:r>
                        <a:rPr lang="en-US" sz="1050" b="0" i="0" u="none" strike="noStrike" dirty="0">
                          <a:effectLst/>
                          <a:latin typeface="Arial"/>
                        </a:rPr>
                        <a:t>drift user input 2</a:t>
                      </a:r>
                    </a:p>
                  </a:txBody>
                  <a:tcPr marL="9525" marR="9525" marT="9525" marB="0"/>
                </a:tc>
                <a:tc>
                  <a:txBody>
                    <a:bodyPr/>
                    <a:lstStyle/>
                    <a:p>
                      <a:pPr algn="l" fontAlgn="b"/>
                      <a:r>
                        <a:rPr lang="en-US" sz="1050" b="0" i="0" u="none" strike="noStrike" dirty="0">
                          <a:effectLst/>
                          <a:latin typeface="Arial"/>
                        </a:rPr>
                        <a:t>drift user input 3</a:t>
                      </a:r>
                    </a:p>
                  </a:txBody>
                  <a:tcPr marL="9525" marR="9525" marT="9525" marB="0"/>
                </a:tc>
                <a:tc>
                  <a:txBody>
                    <a:bodyPr/>
                    <a:lstStyle/>
                    <a:p>
                      <a:pPr algn="l" fontAlgn="b"/>
                      <a:r>
                        <a:rPr lang="en-US" sz="1050" b="0" i="0" u="none" strike="noStrike" dirty="0">
                          <a:effectLst/>
                          <a:latin typeface="Arial"/>
                        </a:rPr>
                        <a:t>run </a:t>
                      </a:r>
                      <a:r>
                        <a:rPr lang="en-US" sz="1050" b="0" i="0" u="none" strike="noStrike" dirty="0" smtClean="0">
                          <a:effectLst/>
                          <a:latin typeface="Arial"/>
                        </a:rPr>
                        <a:t>primary (</a:t>
                      </a:r>
                      <a:r>
                        <a:rPr lang="en-US" sz="1050" b="0" i="0" u="none" strike="noStrike" dirty="0" err="1" smtClean="0">
                          <a:effectLst/>
                          <a:latin typeface="Arial"/>
                        </a:rPr>
                        <a:t>y,n</a:t>
                      </a:r>
                      <a:r>
                        <a:rPr lang="en-US" sz="1050" b="0" i="0" u="none" strike="noStrike" dirty="0" smtClean="0">
                          <a:effectLst/>
                          <a:latin typeface="Arial"/>
                        </a:rPr>
                        <a:t>)</a:t>
                      </a:r>
                      <a:endParaRPr lang="en-US" sz="1050" b="0" i="0" u="none" strike="noStrike" dirty="0">
                        <a:effectLst/>
                        <a:latin typeface="Arial"/>
                      </a:endParaRPr>
                    </a:p>
                  </a:txBody>
                  <a:tcPr marL="9525" marR="9525" marT="9525" marB="0"/>
                </a:tc>
                <a:tc>
                  <a:txBody>
                    <a:bodyPr/>
                    <a:lstStyle/>
                    <a:p>
                      <a:pPr algn="l" fontAlgn="b"/>
                      <a:r>
                        <a:rPr lang="en-US" sz="1050" b="0" i="0" u="none" strike="noStrike" dirty="0" smtClean="0">
                          <a:effectLst/>
                          <a:latin typeface="Arial"/>
                        </a:rPr>
                        <a:t>apply</a:t>
                      </a:r>
                      <a:br>
                        <a:rPr lang="en-US" sz="1050" b="0" i="0" u="none" strike="noStrike" dirty="0" smtClean="0">
                          <a:effectLst/>
                          <a:latin typeface="Arial"/>
                        </a:rPr>
                      </a:br>
                      <a:r>
                        <a:rPr lang="en-US" sz="1050" b="0" i="0" u="none" strike="noStrike" dirty="0" smtClean="0">
                          <a:effectLst/>
                          <a:latin typeface="Arial"/>
                        </a:rPr>
                        <a:t>cleaning</a:t>
                      </a:r>
                      <a:br>
                        <a:rPr lang="en-US" sz="1050" b="0" i="0" u="none" strike="noStrike" dirty="0" smtClean="0">
                          <a:effectLst/>
                          <a:latin typeface="Arial"/>
                        </a:rPr>
                      </a:br>
                      <a:r>
                        <a:rPr lang="en-US" sz="1050" b="0" i="0" u="none" strike="noStrike" dirty="0" smtClean="0">
                          <a:effectLst/>
                          <a:latin typeface="Arial"/>
                        </a:rPr>
                        <a:t>(</a:t>
                      </a:r>
                      <a:r>
                        <a:rPr lang="en-US" sz="1050" b="0" i="0" u="none" strike="noStrike" dirty="0" err="1" smtClean="0">
                          <a:effectLst/>
                          <a:latin typeface="Arial"/>
                        </a:rPr>
                        <a:t>y,n</a:t>
                      </a:r>
                      <a:r>
                        <a:rPr lang="en-US" sz="1050" b="0" i="0" u="none" strike="noStrike" dirty="0" smtClean="0">
                          <a:effectLst/>
                          <a:latin typeface="Arial"/>
                        </a:rPr>
                        <a:t>)</a:t>
                      </a:r>
                      <a:endParaRPr lang="en-US" sz="1050" b="0" i="0" u="none" strike="noStrike" dirty="0">
                        <a:effectLst/>
                        <a:latin typeface="Arial"/>
                      </a:endParaRPr>
                    </a:p>
                  </a:txBody>
                  <a:tcPr marL="9525" marR="9525" marT="9525" marB="0"/>
                </a:tc>
              </a:tr>
              <a:tr h="467034">
                <a:tc>
                  <a:txBody>
                    <a:bodyPr/>
                    <a:lstStyle/>
                    <a:p>
                      <a:pPr algn="l" fontAlgn="b"/>
                      <a:r>
                        <a:rPr lang="en-US" sz="1050" b="0" i="0" u="none" strike="noStrike" dirty="0">
                          <a:effectLst/>
                          <a:latin typeface="Arial"/>
                        </a:rPr>
                        <a:t>06891501</a:t>
                      </a:r>
                    </a:p>
                  </a:txBody>
                  <a:tcPr marL="9525" marR="9525" marT="9525" marB="0" anchor="ctr"/>
                </a:tc>
                <a:tc>
                  <a:txBody>
                    <a:bodyPr/>
                    <a:lstStyle/>
                    <a:p>
                      <a:pPr algn="ctr" fontAlgn="b"/>
                      <a:r>
                        <a:rPr lang="en-US" sz="1050" b="0" i="0" u="none" strike="noStrike" dirty="0">
                          <a:effectLst/>
                          <a:latin typeface="Arial"/>
                        </a:rPr>
                        <a:t>14</a:t>
                      </a:r>
                    </a:p>
                  </a:txBody>
                  <a:tcPr marL="9525" marR="9525" marT="9525" marB="0" anchor="ctr"/>
                </a:tc>
                <a:tc>
                  <a:txBody>
                    <a:bodyPr/>
                    <a:lstStyle/>
                    <a:p>
                      <a:pPr algn="ctr" fontAlgn="b"/>
                      <a:r>
                        <a:rPr lang="en-US" sz="1050" b="0" i="0" u="none" strike="noStrike" dirty="0">
                          <a:effectLst/>
                          <a:latin typeface="Arial"/>
                        </a:rPr>
                        <a:t>00400</a:t>
                      </a:r>
                    </a:p>
                  </a:txBody>
                  <a:tcPr marL="9525" marR="9525" marT="9525" marB="0" anchor="ctr"/>
                </a:tc>
                <a:tc>
                  <a:txBody>
                    <a:bodyPr/>
                    <a:lstStyle/>
                    <a:p>
                      <a:pPr algn="ctr" fontAlgn="b"/>
                      <a:r>
                        <a:rPr lang="en-US" sz="1050" b="0" i="0" u="none" strike="noStrike" dirty="0" smtClean="0">
                          <a:effectLst/>
                          <a:latin typeface="Arial"/>
                        </a:rPr>
                        <a:t>TM1D3</a:t>
                      </a:r>
                      <a:endParaRPr lang="en-US" sz="1050" b="0" i="0" u="none" strike="noStrike" dirty="0">
                        <a:effectLst/>
                        <a:latin typeface="Arial"/>
                      </a:endParaRPr>
                    </a:p>
                  </a:txBody>
                  <a:tcPr marL="9525" marR="9525" marT="9525" marB="0" anchor="ctr"/>
                </a:tc>
                <a:tc>
                  <a:txBody>
                    <a:bodyPr/>
                    <a:lstStyle/>
                    <a:p>
                      <a:pPr algn="ctr" fontAlgn="b"/>
                      <a:endParaRPr lang="en-US" sz="1050" b="0" i="0" u="none" strike="noStrike" dirty="0">
                        <a:effectLst/>
                        <a:latin typeface="Arial"/>
                      </a:endParaRPr>
                    </a:p>
                  </a:txBody>
                  <a:tcPr marL="9525" marR="9525" marT="9525" marB="0" anchor="ctr"/>
                </a:tc>
                <a:tc>
                  <a:txBody>
                    <a:bodyPr/>
                    <a:lstStyle/>
                    <a:p>
                      <a:pPr algn="ctr" fontAlgn="b"/>
                      <a:endParaRPr lang="en-US" sz="1050" b="0" i="0" u="none" strike="noStrike">
                        <a:effectLst/>
                        <a:latin typeface="Arial"/>
                      </a:endParaRPr>
                    </a:p>
                  </a:txBody>
                  <a:tcPr marL="9525" marR="9525" marT="9525" marB="0" anchor="ctr"/>
                </a:tc>
                <a:tc>
                  <a:txBody>
                    <a:bodyPr/>
                    <a:lstStyle/>
                    <a:p>
                      <a:pPr algn="ctr" fontAlgn="b"/>
                      <a:r>
                        <a:rPr lang="en-US" sz="1050" b="0" i="0" u="none" strike="noStrike" dirty="0">
                          <a:effectLst/>
                          <a:latin typeface="Arial"/>
                        </a:rPr>
                        <a:t>point</a:t>
                      </a:r>
                    </a:p>
                  </a:txBody>
                  <a:tcPr marL="9525" marR="9525" marT="9525" marB="0" anchor="ctr"/>
                </a:tc>
                <a:tc>
                  <a:txBody>
                    <a:bodyPr/>
                    <a:lstStyle/>
                    <a:p>
                      <a:pPr algn="ctr" fontAlgn="b"/>
                      <a:r>
                        <a:rPr lang="en-US" sz="1050" b="0" i="0" u="none" strike="noStrike" dirty="0">
                          <a:effectLst/>
                          <a:latin typeface="Arial"/>
                        </a:rPr>
                        <a:t>0</a:t>
                      </a:r>
                    </a:p>
                  </a:txBody>
                  <a:tcPr marL="9525" marR="9525" marT="9525" marB="0" anchor="ctr"/>
                </a:tc>
                <a:tc>
                  <a:txBody>
                    <a:bodyPr/>
                    <a:lstStyle/>
                    <a:p>
                      <a:pPr algn="ctr" fontAlgn="b"/>
                      <a:endParaRPr lang="en-US" sz="1050" b="0" i="0" u="none" strike="noStrike" dirty="0">
                        <a:effectLst/>
                        <a:latin typeface="Arial"/>
                      </a:endParaRPr>
                    </a:p>
                  </a:txBody>
                  <a:tcPr marL="9525" marR="9525" marT="9525" marB="0" anchor="ctr"/>
                </a:tc>
                <a:tc>
                  <a:txBody>
                    <a:bodyPr/>
                    <a:lstStyle/>
                    <a:p>
                      <a:pPr algn="ctr" fontAlgn="b"/>
                      <a:r>
                        <a:rPr lang="en-US" sz="1050" b="0" i="0" u="none" strike="noStrike">
                          <a:effectLst/>
                          <a:latin typeface="Arial"/>
                        </a:rPr>
                        <a:t>point</a:t>
                      </a:r>
                    </a:p>
                  </a:txBody>
                  <a:tcPr marL="9525" marR="9525" marT="9525" marB="0" anchor="ctr"/>
                </a:tc>
                <a:tc>
                  <a:txBody>
                    <a:bodyPr/>
                    <a:lstStyle/>
                    <a:p>
                      <a:pPr algn="ctr" fontAlgn="b"/>
                      <a:r>
                        <a:rPr lang="en-US" sz="1050" b="0" i="0" u="none" strike="noStrike" dirty="0">
                          <a:effectLst/>
                          <a:latin typeface="Arial"/>
                        </a:rPr>
                        <a:t>4</a:t>
                      </a:r>
                    </a:p>
                  </a:txBody>
                  <a:tcPr marL="9525" marR="9525" marT="9525" marB="0" anchor="ctr"/>
                </a:tc>
                <a:tc>
                  <a:txBody>
                    <a:bodyPr/>
                    <a:lstStyle/>
                    <a:p>
                      <a:pPr algn="ctr" fontAlgn="b"/>
                      <a:r>
                        <a:rPr lang="en-US" sz="1050" b="0" i="0" u="none" strike="noStrike" dirty="0" smtClean="0">
                          <a:effectLst/>
                          <a:latin typeface="Arial"/>
                        </a:rPr>
                        <a:t>7</a:t>
                      </a:r>
                      <a:endParaRPr lang="en-US" sz="1050" b="0" i="0" u="none" strike="noStrike" dirty="0">
                        <a:effectLst/>
                        <a:latin typeface="Arial"/>
                      </a:endParaRPr>
                    </a:p>
                  </a:txBody>
                  <a:tcPr marL="9525" marR="9525" marT="9525" marB="0" anchor="ctr"/>
                </a:tc>
                <a:tc>
                  <a:txBody>
                    <a:bodyPr/>
                    <a:lstStyle/>
                    <a:p>
                      <a:pPr algn="ctr" fontAlgn="b"/>
                      <a:r>
                        <a:rPr lang="en-US" sz="1050" b="0" i="0" u="none" strike="noStrike" dirty="0" smtClean="0">
                          <a:effectLst/>
                          <a:latin typeface="Arial"/>
                        </a:rPr>
                        <a:t>10</a:t>
                      </a:r>
                      <a:endParaRPr lang="en-US" sz="1050" b="0" i="0" u="none" strike="noStrike" dirty="0">
                        <a:effectLst/>
                        <a:latin typeface="Arial"/>
                      </a:endParaRPr>
                    </a:p>
                  </a:txBody>
                  <a:tcPr marL="9525" marR="9525" marT="9525" marB="0" anchor="ctr"/>
                </a:tc>
                <a:tc>
                  <a:txBody>
                    <a:bodyPr/>
                    <a:lstStyle/>
                    <a:p>
                      <a:pPr algn="ctr" fontAlgn="b"/>
                      <a:r>
                        <a:rPr lang="en-US" sz="1050" b="0" i="0" u="none" strike="noStrike" dirty="0">
                          <a:effectLst/>
                          <a:latin typeface="Arial"/>
                        </a:rPr>
                        <a:t>y</a:t>
                      </a:r>
                    </a:p>
                  </a:txBody>
                  <a:tcPr marL="9525" marR="9525" marT="9525" marB="0" anchor="ctr"/>
                </a:tc>
                <a:tc>
                  <a:txBody>
                    <a:bodyPr/>
                    <a:lstStyle/>
                    <a:p>
                      <a:pPr algn="ctr" fontAlgn="b"/>
                      <a:r>
                        <a:rPr lang="en-US" sz="1050" b="0" i="0" u="none" strike="noStrike" dirty="0" smtClean="0">
                          <a:effectLst/>
                          <a:latin typeface="Arial"/>
                        </a:rPr>
                        <a:t>y</a:t>
                      </a:r>
                      <a:endParaRPr lang="en-US" sz="1050" b="0" i="0" u="none" strike="noStrike" dirty="0">
                        <a:effectLst/>
                        <a:latin typeface="Arial"/>
                      </a:endParaRPr>
                    </a:p>
                  </a:txBody>
                  <a:tcPr marL="9525" marR="9525" marT="9525" marB="0" anchor="ctr"/>
                </a:tc>
              </a:tr>
              <a:tr h="467034">
                <a:tc>
                  <a:txBody>
                    <a:bodyPr/>
                    <a:lstStyle/>
                    <a:p>
                      <a:pPr algn="l" fontAlgn="b"/>
                      <a:r>
                        <a:rPr lang="en-US" sz="1050" b="0" i="0" u="none" strike="noStrike">
                          <a:effectLst/>
                          <a:latin typeface="Arial"/>
                        </a:rPr>
                        <a:t>06891501</a:t>
                      </a:r>
                    </a:p>
                  </a:txBody>
                  <a:tcPr marL="9525" marR="9525" marT="9525" marB="0" anchor="ctr"/>
                </a:tc>
                <a:tc>
                  <a:txBody>
                    <a:bodyPr/>
                    <a:lstStyle/>
                    <a:p>
                      <a:pPr algn="ctr" fontAlgn="b"/>
                      <a:r>
                        <a:rPr lang="en-US" sz="1050" b="0" i="0" u="none" strike="noStrike" dirty="0">
                          <a:effectLst/>
                          <a:latin typeface="Arial"/>
                        </a:rPr>
                        <a:t>15</a:t>
                      </a:r>
                    </a:p>
                  </a:txBody>
                  <a:tcPr marL="9525" marR="9525" marT="9525" marB="0" anchor="ctr"/>
                </a:tc>
                <a:tc>
                  <a:txBody>
                    <a:bodyPr/>
                    <a:lstStyle/>
                    <a:p>
                      <a:pPr algn="ctr" fontAlgn="b"/>
                      <a:r>
                        <a:rPr lang="en-US" sz="1050" b="0" i="0" u="none" strike="noStrike" dirty="0">
                          <a:effectLst/>
                          <a:latin typeface="Arial"/>
                        </a:rPr>
                        <a:t>00095</a:t>
                      </a:r>
                    </a:p>
                  </a:txBody>
                  <a:tcPr marL="9525" marR="9525" marT="9525" marB="0" anchor="ctr"/>
                </a:tc>
                <a:tc>
                  <a:txBody>
                    <a:bodyPr/>
                    <a:lstStyle/>
                    <a:p>
                      <a:pPr algn="ctr" fontAlgn="b"/>
                      <a:r>
                        <a:rPr lang="en-US" sz="1050" b="0" i="0" u="none" strike="noStrike" dirty="0">
                          <a:effectLst/>
                          <a:latin typeface="Arial"/>
                        </a:rPr>
                        <a:t>user</a:t>
                      </a:r>
                    </a:p>
                  </a:txBody>
                  <a:tcPr marL="9525" marR="9525" marT="9525" marB="0" anchor="ctr"/>
                </a:tc>
                <a:tc>
                  <a:txBody>
                    <a:bodyPr/>
                    <a:lstStyle/>
                    <a:p>
                      <a:pPr algn="ctr" fontAlgn="b"/>
                      <a:r>
                        <a:rPr lang="en-US" sz="1050" b="0" i="0" u="none" strike="noStrike" dirty="0">
                          <a:effectLst/>
                          <a:latin typeface="Arial"/>
                        </a:rPr>
                        <a:t>5</a:t>
                      </a:r>
                    </a:p>
                  </a:txBody>
                  <a:tcPr marL="9525" marR="9525" marT="9525" marB="0" anchor="ctr"/>
                </a:tc>
                <a:tc>
                  <a:txBody>
                    <a:bodyPr/>
                    <a:lstStyle/>
                    <a:p>
                      <a:pPr algn="ctr" fontAlgn="b"/>
                      <a:r>
                        <a:rPr lang="en-US" sz="1050" b="0" i="0" u="none" strike="noStrike">
                          <a:effectLst/>
                          <a:latin typeface="Arial"/>
                        </a:rPr>
                        <a:t>3</a:t>
                      </a:r>
                    </a:p>
                  </a:txBody>
                  <a:tcPr marL="9525" marR="9525" marT="9525" marB="0" anchor="ctr"/>
                </a:tc>
                <a:tc>
                  <a:txBody>
                    <a:bodyPr/>
                    <a:lstStyle/>
                    <a:p>
                      <a:pPr algn="ctr" fontAlgn="b"/>
                      <a:r>
                        <a:rPr lang="en-US" sz="1050" b="0" i="0" u="none" strike="noStrike">
                          <a:effectLst/>
                          <a:latin typeface="Arial"/>
                        </a:rPr>
                        <a:t>percent</a:t>
                      </a:r>
                    </a:p>
                  </a:txBody>
                  <a:tcPr marL="9525" marR="9525" marT="9525" marB="0" anchor="ctr"/>
                </a:tc>
                <a:tc>
                  <a:txBody>
                    <a:bodyPr/>
                    <a:lstStyle/>
                    <a:p>
                      <a:pPr algn="ctr" fontAlgn="b"/>
                      <a:r>
                        <a:rPr lang="en-US" sz="1050" b="0" i="0" u="none" strike="noStrike">
                          <a:effectLst/>
                          <a:latin typeface="Arial"/>
                        </a:rPr>
                        <a:t>0</a:t>
                      </a:r>
                    </a:p>
                  </a:txBody>
                  <a:tcPr marL="9525" marR="9525" marT="9525" marB="0" anchor="ctr"/>
                </a:tc>
                <a:tc>
                  <a:txBody>
                    <a:bodyPr/>
                    <a:lstStyle/>
                    <a:p>
                      <a:pPr algn="ctr" fontAlgn="b"/>
                      <a:r>
                        <a:rPr lang="en-US" sz="1050" b="0" i="0" u="none" strike="noStrike" dirty="0">
                          <a:effectLst/>
                          <a:latin typeface="Arial"/>
                        </a:rPr>
                        <a:t>100000</a:t>
                      </a:r>
                    </a:p>
                  </a:txBody>
                  <a:tcPr marL="9525" marR="9525" marT="9525" marB="0" anchor="ctr"/>
                </a:tc>
                <a:tc>
                  <a:txBody>
                    <a:bodyPr/>
                    <a:lstStyle/>
                    <a:p>
                      <a:pPr algn="ctr" fontAlgn="b"/>
                      <a:r>
                        <a:rPr lang="en-US" sz="1050" b="0" i="0" u="none" strike="noStrike">
                          <a:effectLst/>
                          <a:latin typeface="Arial"/>
                        </a:rPr>
                        <a:t>percent</a:t>
                      </a:r>
                    </a:p>
                  </a:txBody>
                  <a:tcPr marL="9525" marR="9525" marT="9525" marB="0" anchor="ctr"/>
                </a:tc>
                <a:tc>
                  <a:txBody>
                    <a:bodyPr/>
                    <a:lstStyle/>
                    <a:p>
                      <a:pPr algn="ctr" fontAlgn="b"/>
                      <a:r>
                        <a:rPr lang="en-US" sz="1050" b="0" i="0" u="none" strike="noStrike" dirty="0">
                          <a:effectLst/>
                          <a:latin typeface="Arial"/>
                        </a:rPr>
                        <a:t>0</a:t>
                      </a:r>
                    </a:p>
                  </a:txBody>
                  <a:tcPr marL="9525" marR="9525" marT="9525" marB="0" anchor="ctr"/>
                </a:tc>
                <a:tc>
                  <a:txBody>
                    <a:bodyPr/>
                    <a:lstStyle/>
                    <a:p>
                      <a:pPr algn="ctr" fontAlgn="b"/>
                      <a:r>
                        <a:rPr lang="en-US" sz="1050" b="0" i="0" u="none" strike="noStrike" dirty="0" smtClean="0">
                          <a:effectLst/>
                          <a:latin typeface="Arial"/>
                        </a:rPr>
                        <a:t>30000</a:t>
                      </a:r>
                      <a:endParaRPr lang="en-US" sz="1050" b="0" i="0" u="none" strike="noStrike" dirty="0">
                        <a:effectLst/>
                        <a:latin typeface="Arial"/>
                      </a:endParaRPr>
                    </a:p>
                  </a:txBody>
                  <a:tcPr marL="9525" marR="9525" marT="9525" marB="0" anchor="ctr"/>
                </a:tc>
                <a:tc>
                  <a:txBody>
                    <a:bodyPr/>
                    <a:lstStyle/>
                    <a:p>
                      <a:pPr algn="ctr" fontAlgn="b"/>
                      <a:endParaRPr lang="en-US" sz="1050" b="0" i="0" u="none" strike="noStrike">
                        <a:effectLst/>
                        <a:latin typeface="Arial"/>
                      </a:endParaRPr>
                    </a:p>
                  </a:txBody>
                  <a:tcPr marL="9525" marR="9525" marT="9525" marB="0" anchor="ctr"/>
                </a:tc>
                <a:tc>
                  <a:txBody>
                    <a:bodyPr/>
                    <a:lstStyle/>
                    <a:p>
                      <a:pPr algn="ctr" fontAlgn="b"/>
                      <a:r>
                        <a:rPr lang="en-US" sz="1050" b="0" i="0" u="none" strike="noStrike" dirty="0">
                          <a:effectLst/>
                          <a:latin typeface="Arial"/>
                        </a:rPr>
                        <a:t>y</a:t>
                      </a:r>
                    </a:p>
                  </a:txBody>
                  <a:tcPr marL="9525" marR="9525" marT="9525" marB="0" anchor="ctr"/>
                </a:tc>
                <a:tc>
                  <a:txBody>
                    <a:bodyPr/>
                    <a:lstStyle/>
                    <a:p>
                      <a:pPr algn="ctr" fontAlgn="b"/>
                      <a:r>
                        <a:rPr lang="en-US" sz="1050" b="0" i="0" u="none" strike="noStrike" dirty="0" smtClean="0">
                          <a:effectLst/>
                          <a:latin typeface="Arial"/>
                        </a:rPr>
                        <a:t>y</a:t>
                      </a:r>
                      <a:endParaRPr lang="en-US" sz="1050" b="0" i="0" u="none" strike="noStrike" dirty="0">
                        <a:effectLst/>
                        <a:latin typeface="Arial"/>
                      </a:endParaRPr>
                    </a:p>
                  </a:txBody>
                  <a:tcPr marL="9525" marR="9525" marT="9525" marB="0" anchor="ctr"/>
                </a:tc>
              </a:tr>
              <a:tr h="467034">
                <a:tc>
                  <a:txBody>
                    <a:bodyPr/>
                    <a:lstStyle/>
                    <a:p>
                      <a:pPr algn="l" fontAlgn="b"/>
                      <a:r>
                        <a:rPr lang="en-US" sz="1050" b="0" i="0" u="none" strike="noStrike">
                          <a:effectLst/>
                          <a:latin typeface="Arial"/>
                        </a:rPr>
                        <a:t>06891501</a:t>
                      </a:r>
                    </a:p>
                  </a:txBody>
                  <a:tcPr marL="9525" marR="9525" marT="9525" marB="0" anchor="ctr"/>
                </a:tc>
                <a:tc>
                  <a:txBody>
                    <a:bodyPr/>
                    <a:lstStyle/>
                    <a:p>
                      <a:pPr algn="ctr" fontAlgn="b"/>
                      <a:r>
                        <a:rPr lang="en-US" sz="1050" b="0" i="0" u="none" strike="noStrike" dirty="0">
                          <a:effectLst/>
                          <a:latin typeface="Arial"/>
                        </a:rPr>
                        <a:t>16</a:t>
                      </a:r>
                    </a:p>
                  </a:txBody>
                  <a:tcPr marL="9525" marR="9525" marT="9525" marB="0" anchor="ctr"/>
                </a:tc>
                <a:tc>
                  <a:txBody>
                    <a:bodyPr/>
                    <a:lstStyle/>
                    <a:p>
                      <a:pPr algn="ctr" fontAlgn="b"/>
                      <a:r>
                        <a:rPr lang="en-US" sz="1050" b="0" i="0" u="none" strike="noStrike">
                          <a:effectLst/>
                          <a:latin typeface="Arial"/>
                        </a:rPr>
                        <a:t>00300</a:t>
                      </a:r>
                    </a:p>
                  </a:txBody>
                  <a:tcPr marL="9525" marR="9525" marT="9525" marB="0" anchor="ctr"/>
                </a:tc>
                <a:tc>
                  <a:txBody>
                    <a:bodyPr/>
                    <a:lstStyle/>
                    <a:p>
                      <a:pPr algn="ctr" fontAlgn="b"/>
                      <a:endParaRPr lang="en-US" sz="1050" b="0" i="0" u="none" strike="noStrike" dirty="0">
                        <a:effectLst/>
                        <a:latin typeface="Arial"/>
                      </a:endParaRPr>
                    </a:p>
                  </a:txBody>
                  <a:tcPr marL="9525" marR="9525" marT="9525" marB="0" anchor="ctr"/>
                </a:tc>
                <a:tc>
                  <a:txBody>
                    <a:bodyPr/>
                    <a:lstStyle/>
                    <a:p>
                      <a:pPr algn="ctr" fontAlgn="b"/>
                      <a:endParaRPr lang="en-US" sz="1050" b="0" i="0" u="none" strike="noStrike" dirty="0">
                        <a:effectLst/>
                        <a:latin typeface="Arial"/>
                      </a:endParaRPr>
                    </a:p>
                  </a:txBody>
                  <a:tcPr marL="9525" marR="9525" marT="9525" marB="0" anchor="ctr"/>
                </a:tc>
                <a:tc>
                  <a:txBody>
                    <a:bodyPr/>
                    <a:lstStyle/>
                    <a:p>
                      <a:pPr algn="ctr" fontAlgn="b"/>
                      <a:endParaRPr lang="en-US" sz="1050" b="0" i="0" u="none" strike="noStrike" dirty="0">
                        <a:effectLst/>
                        <a:latin typeface="Arial"/>
                      </a:endParaRPr>
                    </a:p>
                  </a:txBody>
                  <a:tcPr marL="9525" marR="9525" marT="9525" marB="0" anchor="ctr"/>
                </a:tc>
                <a:tc>
                  <a:txBody>
                    <a:bodyPr/>
                    <a:lstStyle/>
                    <a:p>
                      <a:pPr algn="ctr" fontAlgn="b"/>
                      <a:r>
                        <a:rPr lang="en-US" sz="1050" b="0" i="0" u="none" strike="noStrike" dirty="0">
                          <a:effectLst/>
                          <a:latin typeface="Arial"/>
                        </a:rPr>
                        <a:t>percent</a:t>
                      </a:r>
                    </a:p>
                  </a:txBody>
                  <a:tcPr marL="9525" marR="9525" marT="9525" marB="0" anchor="ctr"/>
                </a:tc>
                <a:tc>
                  <a:txBody>
                    <a:bodyPr/>
                    <a:lstStyle/>
                    <a:p>
                      <a:pPr algn="ctr" fontAlgn="b"/>
                      <a:r>
                        <a:rPr lang="en-US" sz="1050" b="0" i="0" u="none" strike="noStrike" dirty="0">
                          <a:effectLst/>
                          <a:latin typeface="Arial"/>
                        </a:rPr>
                        <a:t>0</a:t>
                      </a:r>
                    </a:p>
                  </a:txBody>
                  <a:tcPr marL="9525" marR="9525" marT="9525" marB="0" anchor="ctr"/>
                </a:tc>
                <a:tc>
                  <a:txBody>
                    <a:bodyPr/>
                    <a:lstStyle/>
                    <a:p>
                      <a:pPr algn="ctr" fontAlgn="b"/>
                      <a:r>
                        <a:rPr lang="en-US" sz="1050" b="0" i="0" u="none" strike="noStrike" dirty="0">
                          <a:effectLst/>
                          <a:latin typeface="Arial"/>
                        </a:rPr>
                        <a:t>30</a:t>
                      </a:r>
                    </a:p>
                  </a:txBody>
                  <a:tcPr marL="9525" marR="9525" marT="9525" marB="0" anchor="ctr"/>
                </a:tc>
                <a:tc>
                  <a:txBody>
                    <a:bodyPr/>
                    <a:lstStyle/>
                    <a:p>
                      <a:pPr algn="ctr" fontAlgn="b"/>
                      <a:r>
                        <a:rPr lang="en-US" sz="1050" b="0" i="0" u="none" strike="noStrike" dirty="0">
                          <a:effectLst/>
                          <a:latin typeface="Arial"/>
                        </a:rPr>
                        <a:t>percent</a:t>
                      </a:r>
                    </a:p>
                  </a:txBody>
                  <a:tcPr marL="9525" marR="9525" marT="9525" marB="0" anchor="ctr"/>
                </a:tc>
                <a:tc>
                  <a:txBody>
                    <a:bodyPr/>
                    <a:lstStyle/>
                    <a:p>
                      <a:pPr algn="ctr" fontAlgn="b"/>
                      <a:r>
                        <a:rPr lang="en-US" sz="1050" b="0" i="0" u="none" strike="noStrike" dirty="0">
                          <a:effectLst/>
                          <a:latin typeface="Arial"/>
                        </a:rPr>
                        <a:t>0</a:t>
                      </a:r>
                    </a:p>
                  </a:txBody>
                  <a:tcPr marL="9525" marR="9525" marT="9525" marB="0" anchor="ctr"/>
                </a:tc>
                <a:tc>
                  <a:txBody>
                    <a:bodyPr/>
                    <a:lstStyle/>
                    <a:p>
                      <a:pPr algn="ctr" fontAlgn="b"/>
                      <a:r>
                        <a:rPr lang="en-US" sz="1050" b="0" i="0" u="none" strike="noStrike" dirty="0">
                          <a:effectLst/>
                          <a:latin typeface="Arial"/>
                        </a:rPr>
                        <a:t>30</a:t>
                      </a:r>
                    </a:p>
                  </a:txBody>
                  <a:tcPr marL="9525" marR="9525" marT="9525" marB="0" anchor="ctr"/>
                </a:tc>
                <a:tc>
                  <a:txBody>
                    <a:bodyPr/>
                    <a:lstStyle/>
                    <a:p>
                      <a:pPr algn="ctr" fontAlgn="b"/>
                      <a:endParaRPr lang="en-US" sz="1050" b="0" i="0" u="none" strike="noStrike" dirty="0">
                        <a:effectLst/>
                        <a:latin typeface="Arial"/>
                      </a:endParaRPr>
                    </a:p>
                  </a:txBody>
                  <a:tcPr marL="9525" marR="9525" marT="9525" marB="0" anchor="ctr"/>
                </a:tc>
                <a:tc>
                  <a:txBody>
                    <a:bodyPr/>
                    <a:lstStyle/>
                    <a:p>
                      <a:pPr algn="ctr" fontAlgn="b"/>
                      <a:r>
                        <a:rPr lang="en-US" sz="1050" b="0" i="0" u="none" strike="noStrike" dirty="0">
                          <a:effectLst/>
                          <a:latin typeface="Arial"/>
                        </a:rPr>
                        <a:t>y</a:t>
                      </a:r>
                    </a:p>
                  </a:txBody>
                  <a:tcPr marL="9525" marR="9525" marT="9525" marB="0" anchor="ctr"/>
                </a:tc>
                <a:tc>
                  <a:txBody>
                    <a:bodyPr/>
                    <a:lstStyle/>
                    <a:p>
                      <a:pPr algn="ctr" fontAlgn="b"/>
                      <a:r>
                        <a:rPr lang="en-US" sz="1050" b="0" i="0" u="none" strike="noStrike" dirty="0" smtClean="0">
                          <a:effectLst/>
                          <a:latin typeface="Arial"/>
                        </a:rPr>
                        <a:t>y</a:t>
                      </a:r>
                      <a:endParaRPr lang="en-US" sz="1050" b="0" i="0" u="none" strike="noStrike" dirty="0">
                        <a:effectLst/>
                        <a:latin typeface="Arial"/>
                      </a:endParaRPr>
                    </a:p>
                  </a:txBody>
                  <a:tcPr marL="9525" marR="9525" marT="9525" marB="0" anchor="ctr"/>
                </a:tc>
              </a:tr>
              <a:tr h="467034">
                <a:tc>
                  <a:txBody>
                    <a:bodyPr/>
                    <a:lstStyle/>
                    <a:p>
                      <a:pPr algn="l" fontAlgn="b"/>
                      <a:r>
                        <a:rPr lang="en-US" sz="1050" b="0" i="0" u="none" strike="noStrike" dirty="0">
                          <a:effectLst/>
                          <a:latin typeface="Arial"/>
                        </a:rPr>
                        <a:t>06891501</a:t>
                      </a:r>
                    </a:p>
                  </a:txBody>
                  <a:tcPr marL="9525" marR="9525" marT="9525" marB="0" anchor="ctr"/>
                </a:tc>
                <a:tc>
                  <a:txBody>
                    <a:bodyPr/>
                    <a:lstStyle/>
                    <a:p>
                      <a:pPr algn="ctr" fontAlgn="b"/>
                      <a:r>
                        <a:rPr lang="en-US" sz="1050" b="0" i="0" u="none" strike="noStrike" dirty="0">
                          <a:effectLst/>
                          <a:latin typeface="Arial"/>
                        </a:rPr>
                        <a:t>17</a:t>
                      </a:r>
                    </a:p>
                  </a:txBody>
                  <a:tcPr marL="9525" marR="9525" marT="9525" marB="0" anchor="ctr"/>
                </a:tc>
                <a:tc>
                  <a:txBody>
                    <a:bodyPr/>
                    <a:lstStyle/>
                    <a:p>
                      <a:pPr algn="ctr" fontAlgn="b"/>
                      <a:r>
                        <a:rPr lang="en-US" sz="1050" b="0" i="0" u="none" strike="noStrike" dirty="0">
                          <a:effectLst/>
                          <a:latin typeface="Arial"/>
                        </a:rPr>
                        <a:t>63680</a:t>
                      </a:r>
                    </a:p>
                  </a:txBody>
                  <a:tcPr marL="9525" marR="9525" marT="9525" marB="0" anchor="ctr"/>
                </a:tc>
                <a:tc>
                  <a:txBody>
                    <a:bodyPr/>
                    <a:lstStyle/>
                    <a:p>
                      <a:pPr algn="ctr" fontAlgn="b"/>
                      <a:r>
                        <a:rPr lang="en-US" sz="1050" b="0" i="0" u="none" strike="noStrike" dirty="0">
                          <a:effectLst/>
                          <a:latin typeface="Arial"/>
                        </a:rPr>
                        <a:t>user</a:t>
                      </a:r>
                    </a:p>
                  </a:txBody>
                  <a:tcPr marL="9525" marR="9525" marT="9525" marB="0" anchor="ctr"/>
                </a:tc>
                <a:tc>
                  <a:txBody>
                    <a:bodyPr/>
                    <a:lstStyle/>
                    <a:p>
                      <a:pPr algn="ctr" fontAlgn="b"/>
                      <a:r>
                        <a:rPr lang="en-US" sz="1050" b="0" i="0" u="none" strike="noStrike" dirty="0">
                          <a:effectLst/>
                          <a:latin typeface="Arial"/>
                        </a:rPr>
                        <a:t>0.5</a:t>
                      </a:r>
                    </a:p>
                  </a:txBody>
                  <a:tcPr marL="9525" marR="9525" marT="9525" marB="0" anchor="ctr"/>
                </a:tc>
                <a:tc>
                  <a:txBody>
                    <a:bodyPr/>
                    <a:lstStyle/>
                    <a:p>
                      <a:pPr algn="ctr" fontAlgn="b"/>
                      <a:r>
                        <a:rPr lang="en-US" sz="1050" b="0" i="0" u="none" strike="noStrike" dirty="0">
                          <a:effectLst/>
                          <a:latin typeface="Arial"/>
                        </a:rPr>
                        <a:t>5</a:t>
                      </a:r>
                    </a:p>
                  </a:txBody>
                  <a:tcPr marL="9525" marR="9525" marT="9525" marB="0" anchor="ctr"/>
                </a:tc>
                <a:tc>
                  <a:txBody>
                    <a:bodyPr/>
                    <a:lstStyle/>
                    <a:p>
                      <a:pPr algn="ctr" fontAlgn="b"/>
                      <a:r>
                        <a:rPr lang="en-US" sz="1050" b="0" i="0" u="none" strike="noStrike" dirty="0">
                          <a:effectLst/>
                          <a:latin typeface="Arial"/>
                        </a:rPr>
                        <a:t>percent</a:t>
                      </a:r>
                    </a:p>
                  </a:txBody>
                  <a:tcPr marL="9525" marR="9525" marT="9525" marB="0" anchor="ctr"/>
                </a:tc>
                <a:tc>
                  <a:txBody>
                    <a:bodyPr/>
                    <a:lstStyle/>
                    <a:p>
                      <a:pPr algn="ctr" fontAlgn="b"/>
                      <a:r>
                        <a:rPr lang="en-US" sz="1050" b="0" i="0" u="none" strike="noStrike" dirty="0">
                          <a:effectLst/>
                          <a:latin typeface="Arial"/>
                        </a:rPr>
                        <a:t>0</a:t>
                      </a:r>
                    </a:p>
                  </a:txBody>
                  <a:tcPr marL="9525" marR="9525" marT="9525" marB="0" anchor="ctr"/>
                </a:tc>
                <a:tc>
                  <a:txBody>
                    <a:bodyPr/>
                    <a:lstStyle/>
                    <a:p>
                      <a:pPr algn="ctr" fontAlgn="b"/>
                      <a:r>
                        <a:rPr lang="en-US" sz="1050" b="0" i="0" u="none" strike="noStrike" dirty="0">
                          <a:effectLst/>
                          <a:latin typeface="Arial"/>
                        </a:rPr>
                        <a:t>5000</a:t>
                      </a:r>
                    </a:p>
                  </a:txBody>
                  <a:tcPr marL="9525" marR="9525" marT="9525" marB="0" anchor="ctr"/>
                </a:tc>
                <a:tc>
                  <a:txBody>
                    <a:bodyPr/>
                    <a:lstStyle/>
                    <a:p>
                      <a:pPr algn="ctr" fontAlgn="b"/>
                      <a:r>
                        <a:rPr lang="en-US" sz="1050" b="0" i="0" u="none" strike="noStrike" dirty="0">
                          <a:effectLst/>
                          <a:latin typeface="Arial"/>
                        </a:rPr>
                        <a:t>percent</a:t>
                      </a:r>
                    </a:p>
                  </a:txBody>
                  <a:tcPr marL="9525" marR="9525" marT="9525" marB="0" anchor="ctr"/>
                </a:tc>
                <a:tc>
                  <a:txBody>
                    <a:bodyPr/>
                    <a:lstStyle/>
                    <a:p>
                      <a:pPr algn="ctr" fontAlgn="b"/>
                      <a:r>
                        <a:rPr lang="en-US" sz="1050" b="0" i="0" u="none" strike="noStrike" dirty="0">
                          <a:effectLst/>
                          <a:latin typeface="Arial"/>
                        </a:rPr>
                        <a:t>0</a:t>
                      </a:r>
                    </a:p>
                  </a:txBody>
                  <a:tcPr marL="9525" marR="9525" marT="9525" marB="0" anchor="ctr"/>
                </a:tc>
                <a:tc>
                  <a:txBody>
                    <a:bodyPr/>
                    <a:lstStyle/>
                    <a:p>
                      <a:pPr algn="ctr" fontAlgn="b"/>
                      <a:r>
                        <a:rPr lang="en-US" sz="1050" b="0" i="0" u="none" strike="noStrike" dirty="0">
                          <a:effectLst/>
                          <a:latin typeface="Arial"/>
                        </a:rPr>
                        <a:t>5000</a:t>
                      </a:r>
                    </a:p>
                  </a:txBody>
                  <a:tcPr marL="9525" marR="9525" marT="9525" marB="0" anchor="ctr"/>
                </a:tc>
                <a:tc>
                  <a:txBody>
                    <a:bodyPr/>
                    <a:lstStyle/>
                    <a:p>
                      <a:pPr algn="ctr" fontAlgn="b"/>
                      <a:endParaRPr lang="en-US" sz="1050" b="0" i="0" u="none" strike="noStrike" dirty="0">
                        <a:effectLst/>
                        <a:latin typeface="Arial"/>
                      </a:endParaRPr>
                    </a:p>
                  </a:txBody>
                  <a:tcPr marL="9525" marR="9525" marT="9525" marB="0" anchor="ctr"/>
                </a:tc>
                <a:tc>
                  <a:txBody>
                    <a:bodyPr/>
                    <a:lstStyle/>
                    <a:p>
                      <a:pPr algn="ctr" fontAlgn="b"/>
                      <a:r>
                        <a:rPr lang="en-US" sz="1050" b="0" i="0" u="none" strike="noStrike" dirty="0">
                          <a:effectLst/>
                          <a:latin typeface="Arial"/>
                        </a:rPr>
                        <a:t>y</a:t>
                      </a:r>
                    </a:p>
                  </a:txBody>
                  <a:tcPr marL="9525" marR="9525" marT="9525" marB="0" anchor="ctr"/>
                </a:tc>
                <a:tc>
                  <a:txBody>
                    <a:bodyPr/>
                    <a:lstStyle/>
                    <a:p>
                      <a:pPr algn="ctr" fontAlgn="b"/>
                      <a:r>
                        <a:rPr lang="en-US" sz="1050" b="0" i="0" u="none" strike="noStrike" dirty="0" smtClean="0">
                          <a:effectLst/>
                          <a:latin typeface="Arial"/>
                        </a:rPr>
                        <a:t>n</a:t>
                      </a:r>
                      <a:endParaRPr lang="en-US" sz="1050" b="0" i="0" u="none" strike="noStrike" dirty="0">
                        <a:effectLst/>
                        <a:latin typeface="Arial"/>
                      </a:endParaRPr>
                    </a:p>
                  </a:txBody>
                  <a:tcPr marL="9525" marR="9525" marT="9525" marB="0" anchor="ctr"/>
                </a:tc>
              </a:tr>
            </a:tbl>
          </a:graphicData>
        </a:graphic>
      </p:graphicFrame>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1968858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at </a:t>
            </a:r>
            <a:r>
              <a:rPr lang="en-US" dirty="0" err="1" smtClean="0"/>
              <a:t>Redmine</a:t>
            </a:r>
            <a:endParaRPr lang="en-US" dirty="0"/>
          </a:p>
        </p:txBody>
      </p:sp>
      <p:sp>
        <p:nvSpPr>
          <p:cNvPr id="3" name="Content Placeholder 2"/>
          <p:cNvSpPr>
            <a:spLocks noGrp="1"/>
          </p:cNvSpPr>
          <p:nvPr>
            <p:ph idx="1"/>
          </p:nvPr>
        </p:nvSpPr>
        <p:spPr>
          <a:xfrm>
            <a:off x="381000" y="1371600"/>
            <a:ext cx="4185176" cy="4495800"/>
          </a:xfrm>
        </p:spPr>
        <p:txBody>
          <a:bodyPr/>
          <a:lstStyle/>
          <a:p>
            <a:r>
              <a:rPr lang="en-US" dirty="0" smtClean="0"/>
              <a:t>Login with AD password</a:t>
            </a:r>
          </a:p>
          <a:p>
            <a:r>
              <a:rPr lang="en-US" dirty="0" smtClean="0"/>
              <a:t>Issues </a:t>
            </a:r>
          </a:p>
          <a:p>
            <a:pPr lvl="1"/>
            <a:r>
              <a:rPr lang="en-US" dirty="0" smtClean="0"/>
              <a:t>Review old issues</a:t>
            </a:r>
          </a:p>
          <a:p>
            <a:pPr lvl="1"/>
            <a:r>
              <a:rPr lang="en-US" dirty="0" smtClean="0"/>
              <a:t>Submit new issues</a:t>
            </a:r>
          </a:p>
          <a:p>
            <a:r>
              <a:rPr lang="en-US" dirty="0" smtClean="0"/>
              <a:t>Wiki</a:t>
            </a:r>
          </a:p>
          <a:p>
            <a:pPr lvl="1"/>
            <a:r>
              <a:rPr lang="en-US" dirty="0" smtClean="0"/>
              <a:t>User’s Manual</a:t>
            </a:r>
          </a:p>
          <a:p>
            <a:pPr lvl="1"/>
            <a:r>
              <a:rPr lang="en-US" dirty="0" smtClean="0"/>
              <a:t>FAQ</a:t>
            </a:r>
            <a:endParaRPr lang="en-US" dirty="0"/>
          </a:p>
        </p:txBody>
      </p:sp>
      <p:pic>
        <p:nvPicPr>
          <p:cNvPr id="1026" name="Picture 2" descr="Screenshot: ACL User's Manual cover" title="Screenshot: ACL User's Manual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789" y="294123"/>
            <a:ext cx="4526869" cy="588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1375688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at </a:t>
            </a:r>
            <a:r>
              <a:rPr lang="en-US" dirty="0" err="1" smtClean="0"/>
              <a:t>Redmine</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descr="Screenshot: ACL at Redmine" title="Screenshot: ACL at Redmi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09" y="1186196"/>
            <a:ext cx="8540419" cy="542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4124016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Limitations</a:t>
            </a:r>
            <a:endParaRPr lang="en-US" dirty="0"/>
          </a:p>
        </p:txBody>
      </p:sp>
      <p:sp>
        <p:nvSpPr>
          <p:cNvPr id="3" name="Content Placeholder 2"/>
          <p:cNvSpPr>
            <a:spLocks noGrp="1"/>
          </p:cNvSpPr>
          <p:nvPr>
            <p:ph idx="1"/>
          </p:nvPr>
        </p:nvSpPr>
        <p:spPr/>
        <p:txBody>
          <a:bodyPr/>
          <a:lstStyle/>
          <a:p>
            <a:r>
              <a:rPr lang="en-US" dirty="0"/>
              <a:t>Data must be in SiteVisit</a:t>
            </a:r>
          </a:p>
          <a:p>
            <a:r>
              <a:rPr lang="en-US" dirty="0"/>
              <a:t>Cannot insert </a:t>
            </a:r>
            <a:r>
              <a:rPr lang="en-US" dirty="0" smtClean="0"/>
              <a:t>or overwrite data </a:t>
            </a:r>
            <a:r>
              <a:rPr lang="en-US" dirty="0"/>
              <a:t>corrections, only append</a:t>
            </a:r>
          </a:p>
          <a:p>
            <a:r>
              <a:rPr lang="en-US" dirty="0" smtClean="0"/>
              <a:t>Does not process WT corrections</a:t>
            </a:r>
          </a:p>
          <a:p>
            <a:r>
              <a:rPr lang="en-US" dirty="0" smtClean="0"/>
              <a:t>Is not interactive with user</a:t>
            </a:r>
          </a:p>
          <a:p>
            <a:r>
              <a:rPr lang="en-US" dirty="0" smtClean="0"/>
              <a:t>Does not evaluate time-series data</a:t>
            </a:r>
          </a:p>
        </p:txBody>
      </p:sp>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2743050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webinars</a:t>
            </a:r>
            <a:endParaRPr lang="en-US" dirty="0"/>
          </a:p>
        </p:txBody>
      </p:sp>
      <p:sp>
        <p:nvSpPr>
          <p:cNvPr id="3" name="Content Placeholder 2"/>
          <p:cNvSpPr>
            <a:spLocks noGrp="1"/>
          </p:cNvSpPr>
          <p:nvPr>
            <p:ph idx="1"/>
          </p:nvPr>
        </p:nvSpPr>
        <p:spPr/>
        <p:txBody>
          <a:bodyPr/>
          <a:lstStyle/>
          <a:p>
            <a:r>
              <a:rPr lang="en-US" b="0" dirty="0" smtClean="0"/>
              <a:t>Training </a:t>
            </a:r>
            <a:r>
              <a:rPr lang="en-US" b="0" dirty="0"/>
              <a:t>webinars:</a:t>
            </a:r>
          </a:p>
          <a:p>
            <a:pPr marL="457200" lvl="1" indent="0">
              <a:buNone/>
            </a:pPr>
            <a:r>
              <a:rPr lang="en-US" b="0" u="sng" dirty="0">
                <a:hlinkClick r:id="rId2" tooltip="Register on the WebEx web site"/>
              </a:rPr>
              <a:t>November 7, 2013. 12 pm Eastern</a:t>
            </a:r>
            <a:endParaRPr lang="en-US" b="0" dirty="0"/>
          </a:p>
          <a:p>
            <a:pPr marL="457200" lvl="1" indent="0">
              <a:buNone/>
            </a:pPr>
            <a:r>
              <a:rPr lang="en-US" b="0" u="sng" dirty="0">
                <a:hlinkClick r:id="rId3" tooltip="Register on the WebEx web site"/>
              </a:rPr>
              <a:t>November 14, 2013. 2 pm Eastern</a:t>
            </a:r>
            <a:endParaRPr lang="en-US" b="0" dirty="0"/>
          </a:p>
          <a:p>
            <a:r>
              <a:rPr lang="en-US" b="0" dirty="0"/>
              <a:t>Question and answer webinars:</a:t>
            </a:r>
          </a:p>
          <a:p>
            <a:pPr marL="457200" lvl="1" indent="0">
              <a:buNone/>
            </a:pPr>
            <a:r>
              <a:rPr lang="en-US" b="0" dirty="0">
                <a:hlinkClick r:id="rId4" tooltip="Register on the WebEx web site"/>
              </a:rPr>
              <a:t>November 21, 2013, 3 pm Eastern</a:t>
            </a:r>
            <a:endParaRPr lang="en-US" b="0" dirty="0"/>
          </a:p>
          <a:p>
            <a:pPr marL="457200" lvl="1" indent="0">
              <a:buNone/>
            </a:pPr>
            <a:r>
              <a:rPr lang="en-US" b="0" u="sng" dirty="0">
                <a:hlinkClick r:id="rId5" tooltip="Register on the WebEx web site"/>
              </a:rPr>
              <a:t>December 12, 2013, 12 pm Eastern</a:t>
            </a:r>
            <a:endParaRPr lang="en-US" b="0" dirty="0"/>
          </a:p>
          <a:p>
            <a:endParaRPr lang="en-US" dirty="0"/>
          </a:p>
        </p:txBody>
      </p:sp>
    </p:spTree>
    <p:extLst>
      <p:ext uri="{BB962C8B-B14F-4D97-AF65-F5344CB8AC3E}">
        <p14:creationId xmlns:p14="http://schemas.microsoft.com/office/powerpoint/2010/main" val="1429119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ACL </a:t>
            </a:r>
            <a:endParaRPr lang="en-US" dirty="0"/>
          </a:p>
        </p:txBody>
      </p:sp>
      <p:sp>
        <p:nvSpPr>
          <p:cNvPr id="3" name="Content Placeholder 2"/>
          <p:cNvSpPr>
            <a:spLocks noGrp="1"/>
          </p:cNvSpPr>
          <p:nvPr>
            <p:ph idx="1"/>
          </p:nvPr>
        </p:nvSpPr>
        <p:spPr/>
        <p:txBody>
          <a:bodyPr/>
          <a:lstStyle/>
          <a:p>
            <a:r>
              <a:rPr lang="en-US" dirty="0" smtClean="0"/>
              <a:t>Superseded by functionality in AQUARIUS…</a:t>
            </a:r>
          </a:p>
          <a:p>
            <a:r>
              <a:rPr lang="en-US" dirty="0" smtClean="0"/>
              <a:t>Supported until then</a:t>
            </a:r>
          </a:p>
          <a:p>
            <a:pPr lvl="1"/>
            <a:r>
              <a:rPr lang="en-US" dirty="0" smtClean="0"/>
              <a:t>Help with installation</a:t>
            </a:r>
          </a:p>
          <a:p>
            <a:pPr lvl="1"/>
            <a:r>
              <a:rPr lang="en-US" dirty="0" smtClean="0"/>
              <a:t>User manual</a:t>
            </a:r>
          </a:p>
          <a:p>
            <a:r>
              <a:rPr lang="en-US" dirty="0" smtClean="0"/>
              <a:t>No new development</a:t>
            </a:r>
          </a:p>
        </p:txBody>
      </p:sp>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2682334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Questions?</a:t>
            </a:r>
          </a:p>
        </p:txBody>
      </p:sp>
      <p:sp>
        <p:nvSpPr>
          <p:cNvPr id="27651" name="Rectangle 3"/>
          <p:cNvSpPr>
            <a:spLocks noGrp="1" noChangeArrowheads="1"/>
          </p:cNvSpPr>
          <p:nvPr>
            <p:ph type="body" idx="1"/>
          </p:nvPr>
        </p:nvSpPr>
        <p:spPr>
          <a:xfrm>
            <a:off x="381001" y="1371600"/>
            <a:ext cx="4924925" cy="4523874"/>
          </a:xfrm>
        </p:spPr>
        <p:txBody>
          <a:bodyPr/>
          <a:lstStyle/>
          <a:p>
            <a:pPr>
              <a:buFont typeface="Wingdings" pitchFamily="2" charset="2"/>
              <a:buNone/>
            </a:pPr>
            <a:r>
              <a:rPr lang="en-US" dirty="0" smtClean="0"/>
              <a:t>Patrick Rasmussen</a:t>
            </a:r>
          </a:p>
          <a:p>
            <a:pPr>
              <a:buFont typeface="Wingdings" pitchFamily="2" charset="2"/>
              <a:buNone/>
            </a:pPr>
            <a:r>
              <a:rPr lang="en-US" dirty="0" smtClean="0"/>
              <a:t>USGS, Kansas</a:t>
            </a:r>
          </a:p>
          <a:p>
            <a:pPr>
              <a:buFont typeface="Wingdings" pitchFamily="2" charset="2"/>
              <a:buNone/>
            </a:pPr>
            <a:r>
              <a:rPr lang="en-US" dirty="0" smtClean="0">
                <a:hlinkClick r:id="rId3"/>
              </a:rPr>
              <a:t>pras@usgs.gov</a:t>
            </a:r>
            <a:endParaRPr lang="en-US" dirty="0" smtClean="0"/>
          </a:p>
          <a:p>
            <a:pPr>
              <a:buFont typeface="Wingdings" pitchFamily="2" charset="2"/>
              <a:buNone/>
            </a:pPr>
            <a:r>
              <a:rPr lang="en-US" dirty="0" smtClean="0"/>
              <a:t>785-832-3542</a:t>
            </a:r>
          </a:p>
          <a:p>
            <a:pPr>
              <a:buFont typeface="Wingdings" pitchFamily="2" charset="2"/>
              <a:buNone/>
            </a:pPr>
            <a:endParaRPr lang="en-US" sz="2000" dirty="0" smtClean="0"/>
          </a:p>
          <a:p>
            <a:pPr>
              <a:buFont typeface="Wingdings" pitchFamily="2" charset="2"/>
              <a:buNone/>
            </a:pPr>
            <a:endParaRPr lang="en-US" sz="2000" dirty="0" smtClean="0"/>
          </a:p>
          <a:p>
            <a:pPr>
              <a:buNone/>
            </a:pPr>
            <a:endParaRPr lang="en-US" sz="2000" dirty="0"/>
          </a:p>
          <a:p>
            <a:pPr>
              <a:buFont typeface="Wingdings" pitchFamily="2" charset="2"/>
              <a:buNone/>
            </a:pPr>
            <a:endParaRPr lang="en-US" sz="2000" dirty="0" smtClean="0"/>
          </a:p>
        </p:txBody>
      </p:sp>
      <p:pic>
        <p:nvPicPr>
          <p:cNvPr id="27652" name="Picture 4" descr="Photo: bridge" title="Photo: bridge"/>
          <p:cNvPicPr>
            <a:picLocks noChangeAspect="1" noChangeArrowheads="1"/>
          </p:cNvPicPr>
          <p:nvPr/>
        </p:nvPicPr>
        <p:blipFill rotWithShape="1">
          <a:blip r:embed="rId4" cstate="print"/>
          <a:srcRect b="1344"/>
          <a:stretch/>
        </p:blipFill>
        <p:spPr bwMode="auto">
          <a:xfrm>
            <a:off x="5215812" y="681136"/>
            <a:ext cx="3740108" cy="5423855"/>
          </a:xfrm>
          <a:prstGeom prst="rect">
            <a:avLst/>
          </a:prstGeom>
          <a:noFill/>
          <a:ln w="9525">
            <a:noFill/>
            <a:miter lim="800000"/>
            <a:headEnd/>
            <a:tailEnd/>
          </a:ln>
        </p:spPr>
      </p:pic>
      <p:sp>
        <p:nvSpPr>
          <p:cNvPr id="5"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768352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WQ record tools</a:t>
            </a:r>
            <a:endParaRPr lang="en-US" dirty="0"/>
          </a:p>
        </p:txBody>
      </p:sp>
      <p:sp>
        <p:nvSpPr>
          <p:cNvPr id="3" name="Content Placeholder 2"/>
          <p:cNvSpPr>
            <a:spLocks noGrp="1"/>
          </p:cNvSpPr>
          <p:nvPr>
            <p:ph idx="1"/>
          </p:nvPr>
        </p:nvSpPr>
        <p:spPr/>
        <p:txBody>
          <a:bodyPr/>
          <a:lstStyle/>
          <a:p>
            <a:r>
              <a:rPr lang="en-US" dirty="0" smtClean="0"/>
              <a:t>ACL </a:t>
            </a:r>
          </a:p>
          <a:p>
            <a:pPr lvl="1"/>
            <a:r>
              <a:rPr lang="en-US" dirty="0" smtClean="0"/>
              <a:t>Corrections computed and loaded to ADAPS</a:t>
            </a:r>
          </a:p>
          <a:p>
            <a:pPr lvl="1"/>
            <a:r>
              <a:rPr lang="en-US" dirty="0">
                <a:hlinkClick r:id="rId2"/>
              </a:rPr>
              <a:t>http://water.usgs.gov/usgs/owq/acl</a:t>
            </a:r>
            <a:r>
              <a:rPr lang="en-US" dirty="0" smtClean="0">
                <a:hlinkClick r:id="rId2"/>
              </a:rPr>
              <a:t>/</a:t>
            </a:r>
            <a:endParaRPr lang="en-US" dirty="0" smtClean="0"/>
          </a:p>
          <a:p>
            <a:r>
              <a:rPr lang="en-US" dirty="0" smtClean="0"/>
              <a:t>Data-quality rating program</a:t>
            </a:r>
            <a:endParaRPr lang="en-US" dirty="0"/>
          </a:p>
          <a:p>
            <a:pPr lvl="1"/>
            <a:r>
              <a:rPr lang="en-US" dirty="0"/>
              <a:t>compute and assign categories of data quality</a:t>
            </a:r>
            <a:endParaRPr lang="en-US" dirty="0" smtClean="0"/>
          </a:p>
          <a:p>
            <a:pPr lvl="1"/>
            <a:r>
              <a:rPr lang="en-US" dirty="0">
                <a:hlinkClick r:id="rId3"/>
              </a:rPr>
              <a:t>http://water.usgs.gov/usgs/owq/dqrating/</a:t>
            </a:r>
            <a:endParaRPr lang="en-US" dirty="0" smtClean="0"/>
          </a:p>
          <a:p>
            <a:r>
              <a:rPr lang="en-US" dirty="0" err="1" smtClean="0"/>
              <a:t>Wqm_review</a:t>
            </a:r>
            <a:endParaRPr lang="en-US" dirty="0" smtClean="0"/>
          </a:p>
          <a:p>
            <a:pPr lvl="1"/>
            <a:r>
              <a:rPr lang="en-US" dirty="0" smtClean="0"/>
              <a:t>Automates the production of record packets</a:t>
            </a:r>
          </a:p>
          <a:p>
            <a:pPr lvl="1"/>
            <a:r>
              <a:rPr lang="en-US" dirty="0">
                <a:hlinkClick r:id="rId4"/>
              </a:rPr>
              <a:t>http://water.usgs.gov/usgs/owq/wqmreview/</a:t>
            </a:r>
            <a:endParaRPr lang="en-US" dirty="0" smtClean="0"/>
          </a:p>
          <a:p>
            <a:pPr marL="457200" lvl="1" indent="0">
              <a:buNone/>
            </a:pPr>
            <a:endParaRPr lang="en-US" dirty="0"/>
          </a:p>
        </p:txBody>
      </p:sp>
    </p:spTree>
    <p:extLst>
      <p:ext uri="{BB962C8B-B14F-4D97-AF65-F5344CB8AC3E}">
        <p14:creationId xmlns:p14="http://schemas.microsoft.com/office/powerpoint/2010/main" val="364988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 Image: . Continuous Water Quality Committee recommended path for working with continuous water-quality records. ]" title=". Continuous Water Quality Committee recommended path for working with continuous water-quality rec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73" y="198760"/>
            <a:ext cx="6813522" cy="56888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US" dirty="0"/>
          </a:p>
        </p:txBody>
      </p:sp>
      <p:sp>
        <p:nvSpPr>
          <p:cNvPr id="9"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2204417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878" y="906655"/>
            <a:ext cx="3976131" cy="531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380999" y="1371600"/>
            <a:ext cx="4787685" cy="4495800"/>
          </a:xfrm>
        </p:spPr>
        <p:txBody>
          <a:bodyPr/>
          <a:lstStyle/>
          <a:p>
            <a:r>
              <a:rPr lang="en-US" dirty="0" smtClean="0"/>
              <a:t>A program that automatically computes fouling and drift corrections and loads them to ADAPS</a:t>
            </a:r>
          </a:p>
          <a:p>
            <a:r>
              <a:rPr lang="en-US" dirty="0" smtClean="0"/>
              <a:t>Correction computations and thresholds are based on TM1D3 and the ultimate spreadsheet</a:t>
            </a:r>
            <a:endParaRPr lang="en-US" dirty="0"/>
          </a:p>
        </p:txBody>
      </p:sp>
      <p:sp>
        <p:nvSpPr>
          <p:cNvPr id="2" name="Title 1"/>
          <p:cNvSpPr>
            <a:spLocks noGrp="1"/>
          </p:cNvSpPr>
          <p:nvPr>
            <p:ph type="title"/>
          </p:nvPr>
        </p:nvSpPr>
        <p:spPr/>
        <p:txBody>
          <a:bodyPr/>
          <a:lstStyle/>
          <a:p>
            <a:r>
              <a:rPr lang="en-US" dirty="0" smtClean="0"/>
              <a:t>What is ACL?</a:t>
            </a:r>
            <a:endParaRPr lang="en-US" dirty="0"/>
          </a:p>
        </p:txBody>
      </p:sp>
      <p:pic>
        <p:nvPicPr>
          <p:cNvPr id="1026" name="Picture 2" descr="Screenshot: Techniques and Methods 1-D3 report cover - Guidelines and Standard Procedures for Continuous Water-Quality Monitors: Station Operation, Record Computation, and Data Reporting" title="Screenshot: Techniques and Methods 1-D3 report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878" y="906655"/>
            <a:ext cx="3976131" cy="513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219683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ACL was developed</a:t>
            </a:r>
            <a:endParaRPr lang="en-US" dirty="0"/>
          </a:p>
        </p:txBody>
      </p:sp>
      <p:sp>
        <p:nvSpPr>
          <p:cNvPr id="3" name="Content Placeholder 2"/>
          <p:cNvSpPr>
            <a:spLocks noGrp="1"/>
          </p:cNvSpPr>
          <p:nvPr>
            <p:ph idx="1"/>
          </p:nvPr>
        </p:nvSpPr>
        <p:spPr/>
        <p:txBody>
          <a:bodyPr/>
          <a:lstStyle/>
          <a:p>
            <a:pPr defTabSz="1300163">
              <a:spcBef>
                <a:spcPts val="672"/>
              </a:spcBef>
            </a:pPr>
            <a:r>
              <a:rPr lang="en-US" dirty="0">
                <a:solidFill>
                  <a:srgbClr val="FFFFFF"/>
                </a:solidFill>
                <a:latin typeface="Arial" pitchFamily="34" charset="0"/>
                <a:cs typeface="Arial" pitchFamily="34" charset="0"/>
                <a:sym typeface="Arial" pitchFamily="34" charset="0"/>
              </a:rPr>
              <a:t>CHIMP computes, but doesn’t load DCs</a:t>
            </a:r>
          </a:p>
          <a:p>
            <a:pPr defTabSz="1300163">
              <a:spcBef>
                <a:spcPts val="672"/>
              </a:spcBef>
            </a:pPr>
            <a:r>
              <a:rPr lang="en-US" dirty="0">
                <a:solidFill>
                  <a:srgbClr val="FFFFFF"/>
                </a:solidFill>
                <a:latin typeface="Arial" pitchFamily="34" charset="0"/>
                <a:cs typeface="Arial" pitchFamily="34" charset="0"/>
                <a:sym typeface="Arial" pitchFamily="34" charset="0"/>
              </a:rPr>
              <a:t>Spreadsheets are </a:t>
            </a:r>
            <a:r>
              <a:rPr lang="en-US" dirty="0" smtClean="0">
                <a:solidFill>
                  <a:srgbClr val="FFFFFF"/>
                </a:solidFill>
                <a:latin typeface="Arial" pitchFamily="34" charset="0"/>
                <a:cs typeface="Arial" pitchFamily="34" charset="0"/>
                <a:sym typeface="Arial" pitchFamily="34" charset="0"/>
              </a:rPr>
              <a:t>a bit cumbersome</a:t>
            </a:r>
            <a:endParaRPr lang="en-US" dirty="0">
              <a:solidFill>
                <a:srgbClr val="FFFFFF"/>
              </a:solidFill>
              <a:latin typeface="Arial" pitchFamily="34" charset="0"/>
              <a:cs typeface="Arial" pitchFamily="34" charset="0"/>
              <a:sym typeface="Arial" pitchFamily="34" charset="0"/>
            </a:endParaRPr>
          </a:p>
          <a:p>
            <a:pPr defTabSz="1300163">
              <a:spcBef>
                <a:spcPts val="672"/>
              </a:spcBef>
            </a:pPr>
            <a:r>
              <a:rPr lang="en-US" dirty="0" smtClean="0">
                <a:solidFill>
                  <a:srgbClr val="FFFFFF"/>
                </a:solidFill>
                <a:latin typeface="Arial" pitchFamily="34" charset="0"/>
                <a:cs typeface="Arial" pitchFamily="34" charset="0"/>
                <a:sym typeface="Arial" pitchFamily="34" charset="0"/>
              </a:rPr>
              <a:t>Data correction (DC) </a:t>
            </a:r>
            <a:r>
              <a:rPr lang="en-US" dirty="0">
                <a:solidFill>
                  <a:srgbClr val="FFFFFF"/>
                </a:solidFill>
                <a:latin typeface="Arial" pitchFamily="34" charset="0"/>
                <a:cs typeface="Arial" pitchFamily="34" charset="0"/>
                <a:sym typeface="Arial" pitchFamily="34" charset="0"/>
              </a:rPr>
              <a:t>entry is archaic and clumsy in ADAPS</a:t>
            </a:r>
          </a:p>
          <a:p>
            <a:pPr defTabSz="1300163">
              <a:spcBef>
                <a:spcPts val="672"/>
              </a:spcBef>
            </a:pPr>
            <a:r>
              <a:rPr lang="en-US" dirty="0" smtClean="0">
                <a:solidFill>
                  <a:srgbClr val="FFFFFF"/>
                </a:solidFill>
                <a:latin typeface="Arial" pitchFamily="34" charset="0"/>
                <a:cs typeface="Arial" pitchFamily="34" charset="0"/>
                <a:sym typeface="Arial" pitchFamily="34" charset="0"/>
              </a:rPr>
              <a:t>DCs </a:t>
            </a:r>
            <a:r>
              <a:rPr lang="en-US" dirty="0">
                <a:solidFill>
                  <a:srgbClr val="FFFFFF"/>
                </a:solidFill>
                <a:latin typeface="Arial" pitchFamily="34" charset="0"/>
                <a:cs typeface="Arial" pitchFamily="34" charset="0"/>
                <a:sym typeface="Arial" pitchFamily="34" charset="0"/>
              </a:rPr>
              <a:t>are easily computed by the computer </a:t>
            </a:r>
            <a:r>
              <a:rPr lang="en-US" dirty="0" smtClean="0">
                <a:solidFill>
                  <a:srgbClr val="FFFFFF"/>
                </a:solidFill>
                <a:latin typeface="Arial" pitchFamily="34" charset="0"/>
                <a:cs typeface="Arial" pitchFamily="34" charset="0"/>
                <a:sym typeface="Arial" pitchFamily="34" charset="0"/>
              </a:rPr>
              <a:t>– most </a:t>
            </a:r>
            <a:r>
              <a:rPr lang="en-US" dirty="0">
                <a:solidFill>
                  <a:srgbClr val="FFFFFF"/>
                </a:solidFill>
                <a:latin typeface="Arial" pitchFamily="34" charset="0"/>
                <a:cs typeface="Arial" pitchFamily="34" charset="0"/>
                <a:sym typeface="Arial" pitchFamily="34" charset="0"/>
              </a:rPr>
              <a:t>of the </a:t>
            </a:r>
            <a:r>
              <a:rPr lang="en-US" dirty="0" smtClean="0">
                <a:solidFill>
                  <a:srgbClr val="FFFFFF"/>
                </a:solidFill>
                <a:latin typeface="Arial" pitchFamily="34" charset="0"/>
                <a:cs typeface="Arial" pitchFamily="34" charset="0"/>
                <a:sym typeface="Arial" pitchFamily="34" charset="0"/>
              </a:rPr>
              <a:t>time</a:t>
            </a:r>
            <a:endParaRPr lang="en-US" dirty="0">
              <a:solidFill>
                <a:srgbClr val="FFFFFF"/>
              </a:solidFill>
              <a:latin typeface="Arial" pitchFamily="34" charset="0"/>
              <a:cs typeface="Arial" pitchFamily="34" charset="0"/>
              <a:sym typeface="Arial" pitchFamily="34" charset="0"/>
            </a:endParaRPr>
          </a:p>
          <a:p>
            <a:pPr defTabSz="1300163">
              <a:spcBef>
                <a:spcPts val="672"/>
              </a:spcBef>
            </a:pPr>
            <a:r>
              <a:rPr lang="en-US" dirty="0" smtClean="0">
                <a:solidFill>
                  <a:srgbClr val="FFFFFF"/>
                </a:solidFill>
                <a:latin typeface="Arial" pitchFamily="34" charset="0"/>
                <a:cs typeface="Arial" pitchFamily="34" charset="0"/>
                <a:sym typeface="Arial" pitchFamily="34" charset="0"/>
              </a:rPr>
              <a:t>Oregon </a:t>
            </a:r>
            <a:r>
              <a:rPr lang="en-US" dirty="0">
                <a:solidFill>
                  <a:srgbClr val="FFFFFF"/>
                </a:solidFill>
                <a:latin typeface="Arial" pitchFamily="34" charset="0"/>
                <a:cs typeface="Arial" pitchFamily="34" charset="0"/>
                <a:sym typeface="Arial" pitchFamily="34" charset="0"/>
              </a:rPr>
              <a:t>already made a script to load </a:t>
            </a:r>
            <a:r>
              <a:rPr lang="en-US" dirty="0" smtClean="0">
                <a:solidFill>
                  <a:srgbClr val="FFFFFF"/>
                </a:solidFill>
                <a:latin typeface="Arial" pitchFamily="34" charset="0"/>
                <a:cs typeface="Arial" pitchFamily="34" charset="0"/>
                <a:sym typeface="Arial" pitchFamily="34" charset="0"/>
              </a:rPr>
              <a:t>DCs</a:t>
            </a:r>
            <a:endParaRPr lang="en-US" dirty="0">
              <a:solidFill>
                <a:srgbClr val="FFFFFF"/>
              </a:solidFill>
              <a:latin typeface="Arial" pitchFamily="34" charset="0"/>
              <a:cs typeface="Arial" pitchFamily="34" charset="0"/>
              <a:sym typeface="Arial" pitchFamily="34" charset="0"/>
            </a:endParaRPr>
          </a:p>
        </p:txBody>
      </p:sp>
      <p:sp>
        <p:nvSpPr>
          <p:cNvPr id="5"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3634024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dirty="0" smtClean="0">
                <a:latin typeface="Arial" pitchFamily="34" charset="0"/>
                <a:cs typeface="Arial" pitchFamily="34" charset="0"/>
                <a:sym typeface="Arial" pitchFamily="34" charset="0"/>
              </a:rPr>
              <a:t>ACL Background</a:t>
            </a:r>
            <a:r>
              <a:rPr lang="en-US" dirty="0">
                <a:latin typeface="Arial" pitchFamily="34" charset="0"/>
                <a:cs typeface="Arial" pitchFamily="34" charset="0"/>
                <a:sym typeface="Arial" pitchFamily="34" charset="0"/>
              </a:rPr>
              <a:t>	</a:t>
            </a:r>
            <a:endParaRPr lang="en-US" dirty="0"/>
          </a:p>
        </p:txBody>
      </p:sp>
      <p:sp>
        <p:nvSpPr>
          <p:cNvPr id="4099"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pPr>
            <a:r>
              <a:rPr lang="en-US" dirty="0" smtClean="0">
                <a:solidFill>
                  <a:srgbClr val="FFFFFF"/>
                </a:solidFill>
                <a:latin typeface="Arial" pitchFamily="34" charset="0"/>
                <a:cs typeface="Arial" pitchFamily="34" charset="0"/>
                <a:sym typeface="Arial" pitchFamily="34" charset="0"/>
              </a:rPr>
              <a:t>The idea has been around awhile…</a:t>
            </a:r>
          </a:p>
          <a:p>
            <a:pPr defTabSz="914145">
              <a:spcBef>
                <a:spcPts val="600"/>
              </a:spcBef>
            </a:pPr>
            <a:r>
              <a:rPr lang="en-US" dirty="0" smtClean="0">
                <a:solidFill>
                  <a:srgbClr val="FFFFFF"/>
                </a:solidFill>
                <a:latin typeface="Arial" pitchFamily="34" charset="0"/>
                <a:cs typeface="Arial" pitchFamily="34" charset="0"/>
                <a:sym typeface="Arial" pitchFamily="34" charset="0"/>
              </a:rPr>
              <a:t>Continuous </a:t>
            </a:r>
            <a:r>
              <a:rPr lang="en-US" dirty="0">
                <a:solidFill>
                  <a:srgbClr val="FFFFFF"/>
                </a:solidFill>
                <a:latin typeface="Arial" pitchFamily="34" charset="0"/>
                <a:cs typeface="Arial" pitchFamily="34" charset="0"/>
                <a:sym typeface="Arial" pitchFamily="34" charset="0"/>
              </a:rPr>
              <a:t>water-quality committee recommended </a:t>
            </a:r>
            <a:r>
              <a:rPr lang="en-US" dirty="0" smtClean="0">
                <a:solidFill>
                  <a:srgbClr val="FFFFFF"/>
                </a:solidFill>
                <a:latin typeface="Arial" pitchFamily="34" charset="0"/>
                <a:cs typeface="Arial" pitchFamily="34" charset="0"/>
                <a:sym typeface="Arial" pitchFamily="34" charset="0"/>
              </a:rPr>
              <a:t>OWQ fund it in 2011</a:t>
            </a:r>
          </a:p>
          <a:p>
            <a:pPr defTabSz="914145">
              <a:spcBef>
                <a:spcPts val="600"/>
              </a:spcBef>
            </a:pPr>
            <a:r>
              <a:rPr lang="en-US" dirty="0" smtClean="0">
                <a:solidFill>
                  <a:srgbClr val="FFFFFF"/>
                </a:solidFill>
                <a:latin typeface="Arial" pitchFamily="34" charset="0"/>
                <a:cs typeface="Arial" pitchFamily="34" charset="0"/>
                <a:sym typeface="Arial" pitchFamily="34" charset="0"/>
              </a:rPr>
              <a:t>Input </a:t>
            </a:r>
            <a:r>
              <a:rPr lang="en-US" dirty="0">
                <a:solidFill>
                  <a:srgbClr val="FFFFFF"/>
                </a:solidFill>
                <a:latin typeface="Arial" pitchFamily="34" charset="0"/>
                <a:cs typeface="Arial" pitchFamily="34" charset="0"/>
                <a:sym typeface="Arial" pitchFamily="34" charset="0"/>
              </a:rPr>
              <a:t>from Kevin </a:t>
            </a:r>
            <a:r>
              <a:rPr lang="en-US" dirty="0" err="1">
                <a:solidFill>
                  <a:srgbClr val="FFFFFF"/>
                </a:solidFill>
                <a:latin typeface="Arial" pitchFamily="34" charset="0"/>
                <a:cs typeface="Arial" pitchFamily="34" charset="0"/>
                <a:sym typeface="Arial" pitchFamily="34" charset="0"/>
              </a:rPr>
              <a:t>Grimsley</a:t>
            </a:r>
            <a:r>
              <a:rPr lang="en-US" dirty="0">
                <a:solidFill>
                  <a:srgbClr val="FFFFFF"/>
                </a:solidFill>
                <a:latin typeface="Arial" pitchFamily="34" charset="0"/>
                <a:cs typeface="Arial" pitchFamily="34" charset="0"/>
                <a:sym typeface="Arial" pitchFamily="34" charset="0"/>
              </a:rPr>
              <a:t>, Wade Walker, </a:t>
            </a:r>
            <a:r>
              <a:rPr lang="en-US" dirty="0" smtClean="0">
                <a:solidFill>
                  <a:srgbClr val="FFFFFF"/>
                </a:solidFill>
                <a:latin typeface="Arial" pitchFamily="34" charset="0"/>
                <a:cs typeface="Arial" pitchFamily="34" charset="0"/>
                <a:sym typeface="Arial" pitchFamily="34" charset="0"/>
              </a:rPr>
              <a:t>Burl </a:t>
            </a:r>
            <a:r>
              <a:rPr lang="en-US" dirty="0" err="1" smtClean="0">
                <a:solidFill>
                  <a:srgbClr val="FFFFFF"/>
                </a:solidFill>
                <a:latin typeface="Arial" pitchFamily="34" charset="0"/>
                <a:cs typeface="Arial" pitchFamily="34" charset="0"/>
                <a:sym typeface="Arial" pitchFamily="34" charset="0"/>
              </a:rPr>
              <a:t>Goree</a:t>
            </a:r>
            <a:r>
              <a:rPr lang="en-US" dirty="0" smtClean="0">
                <a:solidFill>
                  <a:srgbClr val="FFFFFF"/>
                </a:solidFill>
                <a:latin typeface="Arial" pitchFamily="34" charset="0"/>
                <a:cs typeface="Arial" pitchFamily="34" charset="0"/>
                <a:sym typeface="Arial" pitchFamily="34" charset="0"/>
              </a:rPr>
              <a:t>, and Stewart Rounds</a:t>
            </a:r>
            <a:endParaRPr lang="en-US" dirty="0">
              <a:solidFill>
                <a:srgbClr val="FFFFFF"/>
              </a:solidFill>
              <a:latin typeface="Arial" pitchFamily="34" charset="0"/>
              <a:cs typeface="Arial" pitchFamily="34" charset="0"/>
              <a:sym typeface="Arial" pitchFamily="34" charset="0"/>
            </a:endParaRPr>
          </a:p>
          <a:p>
            <a:pPr defTabSz="914145">
              <a:spcBef>
                <a:spcPts val="600"/>
              </a:spcBef>
            </a:pPr>
            <a:r>
              <a:rPr lang="en-US" dirty="0">
                <a:solidFill>
                  <a:srgbClr val="FFFFFF"/>
                </a:solidFill>
                <a:latin typeface="Arial" pitchFamily="34" charset="0"/>
                <a:cs typeface="Arial" pitchFamily="34" charset="0"/>
                <a:sym typeface="Arial" pitchFamily="34" charset="0"/>
              </a:rPr>
              <a:t>Eric </a:t>
            </a:r>
            <a:r>
              <a:rPr lang="en-US" dirty="0" err="1">
                <a:solidFill>
                  <a:srgbClr val="FFFFFF"/>
                </a:solidFill>
                <a:latin typeface="Arial" pitchFamily="34" charset="0"/>
                <a:cs typeface="Arial" pitchFamily="34" charset="0"/>
                <a:sym typeface="Arial" pitchFamily="34" charset="0"/>
              </a:rPr>
              <a:t>Kerner</a:t>
            </a:r>
            <a:r>
              <a:rPr lang="en-US" dirty="0">
                <a:solidFill>
                  <a:srgbClr val="FFFFFF"/>
                </a:solidFill>
                <a:latin typeface="Arial" pitchFamily="34" charset="0"/>
                <a:cs typeface="Arial" pitchFamily="34" charset="0"/>
                <a:sym typeface="Arial" pitchFamily="34" charset="0"/>
              </a:rPr>
              <a:t> and Steve Brady developed the </a:t>
            </a:r>
            <a:r>
              <a:rPr lang="en-US" dirty="0" smtClean="0">
                <a:solidFill>
                  <a:srgbClr val="FFFFFF"/>
                </a:solidFill>
                <a:latin typeface="Arial" pitchFamily="34" charset="0"/>
                <a:cs typeface="Arial" pitchFamily="34" charset="0"/>
                <a:sym typeface="Arial" pitchFamily="34" charset="0"/>
              </a:rPr>
              <a:t>software</a:t>
            </a:r>
            <a:endParaRPr lang="en-US" dirty="0">
              <a:solidFill>
                <a:srgbClr val="FFFFFF"/>
              </a:solidFill>
              <a:latin typeface="Arial" pitchFamily="34" charset="0"/>
              <a:cs typeface="Arial" pitchFamily="34" charset="0"/>
              <a:sym typeface="Arial" pitchFamily="34" charset="0"/>
            </a:endParaRPr>
          </a:p>
          <a:p>
            <a:pPr defTabSz="914145">
              <a:spcBef>
                <a:spcPts val="422"/>
              </a:spcBef>
            </a:pPr>
            <a:endParaRPr lang="en-US" sz="2500" dirty="0">
              <a:solidFill>
                <a:srgbClr val="FFFFFF"/>
              </a:solidFill>
              <a:latin typeface="Arial" pitchFamily="34" charset="0"/>
              <a:cs typeface="Arial" pitchFamily="34" charset="0"/>
              <a:sym typeface="Arial" pitchFamily="34" charset="0"/>
            </a:endParaRPr>
          </a:p>
        </p:txBody>
      </p:sp>
      <p:sp>
        <p:nvSpPr>
          <p:cNvPr id="5"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338337576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0629" y="151805"/>
            <a:ext cx="8305725" cy="1143000"/>
          </a:xfrm>
        </p:spPr>
        <p:txBody>
          <a:bodyPr lIns="88896" tIns="50798" rIns="88896" bIns="50798"/>
          <a:lstStyle/>
          <a:p>
            <a:pPr defTabSz="914145"/>
            <a:r>
              <a:rPr lang="en-US" dirty="0" smtClean="0">
                <a:latin typeface="Arial" pitchFamily="34" charset="0"/>
                <a:cs typeface="Arial" pitchFamily="34" charset="0"/>
                <a:sym typeface="Arial" pitchFamily="34" charset="0"/>
              </a:rPr>
              <a:t>ACL Benefits</a:t>
            </a:r>
            <a:endParaRPr lang="en-US" dirty="0"/>
          </a:p>
        </p:txBody>
      </p:sp>
      <p:sp>
        <p:nvSpPr>
          <p:cNvPr id="4099" name="Rectangle 3"/>
          <p:cNvSpPr>
            <a:spLocks noGrp="1" noChangeArrowheads="1"/>
          </p:cNvSpPr>
          <p:nvPr>
            <p:ph type="body" idx="1"/>
          </p:nvPr>
        </p:nvSpPr>
        <p:spPr>
          <a:xfrm>
            <a:off x="380629" y="1370707"/>
            <a:ext cx="8305725" cy="4496098"/>
          </a:xfrm>
        </p:spPr>
        <p:txBody>
          <a:bodyPr lIns="88896" tIns="50798" rIns="88896" bIns="50798" anchor="t"/>
          <a:lstStyle/>
          <a:p>
            <a:pPr defTabSz="914145">
              <a:spcBef>
                <a:spcPts val="600"/>
              </a:spcBef>
              <a:spcAft>
                <a:spcPts val="400"/>
              </a:spcAft>
            </a:pPr>
            <a:r>
              <a:rPr lang="en-US" dirty="0">
                <a:solidFill>
                  <a:srgbClr val="FFFFFF"/>
                </a:solidFill>
                <a:latin typeface="Arial" pitchFamily="34" charset="0"/>
                <a:cs typeface="Arial" pitchFamily="34" charset="0"/>
                <a:sym typeface="Arial" pitchFamily="34" charset="0"/>
              </a:rPr>
              <a:t>Saves record working </a:t>
            </a:r>
            <a:r>
              <a:rPr lang="en-US" dirty="0" smtClean="0">
                <a:solidFill>
                  <a:srgbClr val="FFFFFF"/>
                </a:solidFill>
                <a:latin typeface="Arial" pitchFamily="34" charset="0"/>
                <a:cs typeface="Arial" pitchFamily="34" charset="0"/>
                <a:sym typeface="Arial" pitchFamily="34" charset="0"/>
              </a:rPr>
              <a:t>time</a:t>
            </a:r>
            <a:endParaRPr lang="en-US" dirty="0">
              <a:solidFill>
                <a:srgbClr val="FFFFFF"/>
              </a:solidFill>
              <a:latin typeface="Arial" pitchFamily="34" charset="0"/>
              <a:cs typeface="Arial" pitchFamily="34" charset="0"/>
              <a:sym typeface="Arial" pitchFamily="34" charset="0"/>
            </a:endParaRPr>
          </a:p>
          <a:p>
            <a:pPr defTabSz="914145">
              <a:spcBef>
                <a:spcPts val="600"/>
              </a:spcBef>
              <a:spcAft>
                <a:spcPts val="400"/>
              </a:spcAft>
            </a:pPr>
            <a:r>
              <a:rPr lang="en-US" dirty="0">
                <a:solidFill>
                  <a:srgbClr val="FFFFFF"/>
                </a:solidFill>
                <a:latin typeface="Arial" pitchFamily="34" charset="0"/>
                <a:cs typeface="Arial" pitchFamily="34" charset="0"/>
                <a:sym typeface="Arial" pitchFamily="34" charset="0"/>
              </a:rPr>
              <a:t>Is the beginning of </a:t>
            </a:r>
            <a:r>
              <a:rPr lang="en-US" dirty="0" smtClean="0">
                <a:solidFill>
                  <a:srgbClr val="FFFFFF"/>
                </a:solidFill>
                <a:latin typeface="Arial" pitchFamily="34" charset="0"/>
                <a:cs typeface="Arial" pitchFamily="34" charset="0"/>
                <a:sym typeface="Arial" pitchFamily="34" charset="0"/>
              </a:rPr>
              <a:t>automating WQ record work</a:t>
            </a:r>
            <a:endParaRPr lang="en-US" dirty="0">
              <a:solidFill>
                <a:srgbClr val="FFFFFF"/>
              </a:solidFill>
              <a:latin typeface="Arial" pitchFamily="34" charset="0"/>
              <a:cs typeface="Arial" pitchFamily="34" charset="0"/>
              <a:sym typeface="Arial" pitchFamily="34" charset="0"/>
            </a:endParaRPr>
          </a:p>
          <a:p>
            <a:pPr defTabSz="914145">
              <a:spcBef>
                <a:spcPts val="600"/>
              </a:spcBef>
              <a:spcAft>
                <a:spcPts val="400"/>
              </a:spcAft>
            </a:pPr>
            <a:r>
              <a:rPr lang="en-US" dirty="0">
                <a:solidFill>
                  <a:srgbClr val="FFFFFF"/>
                </a:solidFill>
                <a:latin typeface="Arial" pitchFamily="34" charset="0"/>
                <a:cs typeface="Arial" pitchFamily="34" charset="0"/>
                <a:sym typeface="Arial" pitchFamily="34" charset="0"/>
              </a:rPr>
              <a:t>Starting point for a more comprehensive data correction </a:t>
            </a:r>
            <a:r>
              <a:rPr lang="en-US" dirty="0" smtClean="0">
                <a:solidFill>
                  <a:srgbClr val="FFFFFF"/>
                </a:solidFill>
                <a:latin typeface="Arial" pitchFamily="34" charset="0"/>
                <a:cs typeface="Arial" pitchFamily="34" charset="0"/>
                <a:sym typeface="Arial" pitchFamily="34" charset="0"/>
              </a:rPr>
              <a:t>algorithm</a:t>
            </a:r>
            <a:endParaRPr lang="en-US" dirty="0">
              <a:solidFill>
                <a:srgbClr val="FFFFFF"/>
              </a:solidFill>
              <a:latin typeface="Arial" pitchFamily="34" charset="0"/>
              <a:cs typeface="Arial" pitchFamily="34" charset="0"/>
              <a:sym typeface="Arial" pitchFamily="34" charset="0"/>
            </a:endParaRPr>
          </a:p>
          <a:p>
            <a:pPr defTabSz="914145">
              <a:spcBef>
                <a:spcPts val="600"/>
              </a:spcBef>
              <a:spcAft>
                <a:spcPts val="400"/>
              </a:spcAft>
            </a:pPr>
            <a:r>
              <a:rPr lang="en-US" dirty="0">
                <a:solidFill>
                  <a:srgbClr val="FFFFFF"/>
                </a:solidFill>
                <a:latin typeface="Arial" pitchFamily="34" charset="0"/>
                <a:cs typeface="Arial" pitchFamily="34" charset="0"/>
                <a:sym typeface="Arial" pitchFamily="34" charset="0"/>
              </a:rPr>
              <a:t>Runs </a:t>
            </a:r>
            <a:r>
              <a:rPr lang="en-US" dirty="0" smtClean="0">
                <a:solidFill>
                  <a:srgbClr val="FFFFFF"/>
                </a:solidFill>
                <a:latin typeface="Arial" pitchFamily="34" charset="0"/>
                <a:cs typeface="Arial" pitchFamily="34" charset="0"/>
                <a:sym typeface="Arial" pitchFamily="34" charset="0"/>
              </a:rPr>
              <a:t>automatically in </a:t>
            </a:r>
            <a:r>
              <a:rPr lang="en-US" dirty="0">
                <a:solidFill>
                  <a:srgbClr val="FFFFFF"/>
                </a:solidFill>
                <a:latin typeface="Arial" pitchFamily="34" charset="0"/>
                <a:cs typeface="Arial" pitchFamily="34" charset="0"/>
                <a:sym typeface="Arial" pitchFamily="34" charset="0"/>
              </a:rPr>
              <a:t>the background, very little </a:t>
            </a:r>
            <a:r>
              <a:rPr lang="en-US" dirty="0" smtClean="0">
                <a:solidFill>
                  <a:srgbClr val="FFFFFF"/>
                </a:solidFill>
                <a:latin typeface="Arial" pitchFamily="34" charset="0"/>
                <a:cs typeface="Arial" pitchFamily="34" charset="0"/>
                <a:sym typeface="Arial" pitchFamily="34" charset="0"/>
              </a:rPr>
              <a:t>maintenance </a:t>
            </a:r>
            <a:endParaRPr lang="en-US" dirty="0">
              <a:solidFill>
                <a:srgbClr val="FFFFFF"/>
              </a:solidFill>
              <a:latin typeface="Arial" pitchFamily="34" charset="0"/>
              <a:cs typeface="Arial" pitchFamily="34" charset="0"/>
              <a:sym typeface="Arial" pitchFamily="34" charset="0"/>
            </a:endParaRPr>
          </a:p>
          <a:p>
            <a:pPr defTabSz="914145">
              <a:spcBef>
                <a:spcPts val="600"/>
              </a:spcBef>
              <a:spcAft>
                <a:spcPts val="400"/>
              </a:spcAft>
            </a:pPr>
            <a:r>
              <a:rPr lang="en-US" dirty="0">
                <a:solidFill>
                  <a:srgbClr val="FFFFFF"/>
                </a:solidFill>
                <a:latin typeface="Arial" pitchFamily="34" charset="0"/>
                <a:cs typeface="Arial" pitchFamily="34" charset="0"/>
                <a:sym typeface="Arial" pitchFamily="34" charset="0"/>
              </a:rPr>
              <a:t>Free!</a:t>
            </a:r>
          </a:p>
        </p:txBody>
      </p:sp>
      <p:sp>
        <p:nvSpPr>
          <p:cNvPr id="4" name="Content Placeholder 2"/>
          <p:cNvSpPr txBox="1">
            <a:spLocks/>
          </p:cNvSpPr>
          <p:nvPr/>
        </p:nvSpPr>
        <p:spPr bwMode="auto">
          <a:xfrm>
            <a:off x="4504734" y="6073422"/>
            <a:ext cx="4536629" cy="50517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a:lstStyle>
          <a:p>
            <a:pPr marL="0" indent="0">
              <a:buFont typeface="Wingdings" pitchFamily="2" charset="2"/>
              <a:buNone/>
            </a:pPr>
            <a:r>
              <a:rPr lang="en-US" sz="2000" kern="0" dirty="0" smtClean="0"/>
              <a:t>http://water.usgs.gov/usgs/owq/acl/</a:t>
            </a:r>
            <a:endParaRPr lang="en-US" sz="2000" kern="0" dirty="0"/>
          </a:p>
        </p:txBody>
      </p:sp>
    </p:spTree>
    <p:extLst>
      <p:ext uri="{BB962C8B-B14F-4D97-AF65-F5344CB8AC3E}">
        <p14:creationId xmlns:p14="http://schemas.microsoft.com/office/powerpoint/2010/main" val="408255036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106428</TotalTime>
  <Pages>4</Pages>
  <Words>1030</Words>
  <Application>Microsoft Office PowerPoint</Application>
  <PresentationFormat>On-screen Show (4:3)</PresentationFormat>
  <Paragraphs>239</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Desktop</vt:lpstr>
      <vt:lpstr>Welcome to the Continuous Water-Quality Tools webinar</vt:lpstr>
      <vt:lpstr>Continuous water-quality tools, 2013 </vt:lpstr>
      <vt:lpstr>More webinars</vt:lpstr>
      <vt:lpstr>New WQ record tools</vt:lpstr>
      <vt:lpstr>PowerPoint Presentation</vt:lpstr>
      <vt:lpstr>What is ACL?</vt:lpstr>
      <vt:lpstr>Why ACL was developed</vt:lpstr>
      <vt:lpstr>ACL Background </vt:lpstr>
      <vt:lpstr>ACL Benefits</vt:lpstr>
      <vt:lpstr>Getting started</vt:lpstr>
      <vt:lpstr>ACL workflow</vt:lpstr>
      <vt:lpstr>ACL workflow</vt:lpstr>
      <vt:lpstr>ACL workflow</vt:lpstr>
      <vt:lpstr>ACL workflow</vt:lpstr>
      <vt:lpstr>ACL workflow</vt:lpstr>
      <vt:lpstr>ACL workflow</vt:lpstr>
      <vt:lpstr>ACL workflow</vt:lpstr>
      <vt:lpstr>ACL workflow</vt:lpstr>
      <vt:lpstr>ACL workflow</vt:lpstr>
      <vt:lpstr>ACL workflow</vt:lpstr>
      <vt:lpstr>ACL workflow</vt:lpstr>
      <vt:lpstr>ACL workflow</vt:lpstr>
      <vt:lpstr>ACL workflow</vt:lpstr>
      <vt:lpstr>ACL workflow</vt:lpstr>
      <vt:lpstr>ACL configuration files</vt:lpstr>
      <vt:lpstr>ACL – dd-config</vt:lpstr>
      <vt:lpstr>ACL at Redmine</vt:lpstr>
      <vt:lpstr>ACL at Redmine</vt:lpstr>
      <vt:lpstr>ACL Limitations</vt:lpstr>
      <vt:lpstr>Future of ACL </vt:lpstr>
      <vt:lpstr>Questions?</vt:lpstr>
    </vt:vector>
  </TitlesOfParts>
  <Company>USGS</Company>
  <LinksUpToDate>false</LinksUpToDate>
  <SharedDoc>false</SharedDoc>
  <HyperlinkBase>http://www.usgs.gov/visual-id/specs/slides/slide.html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water-quality tools, 2013</dc:title>
  <dc:subject>Continuous water-quality tools, 2013</dc:subject>
  <dc:creator>USGS Office of Water Quality</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Dawson, Cian B.</cp:lastModifiedBy>
  <cp:revision>2875</cp:revision>
  <cp:lastPrinted>2012-01-13T17:18:31Z</cp:lastPrinted>
  <dcterms:created xsi:type="dcterms:W3CDTF">1998-01-16T15:44:57Z</dcterms:created>
  <dcterms:modified xsi:type="dcterms:W3CDTF">2014-05-01T17:53:56Z</dcterms:modified>
</cp:coreProperties>
</file>