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9" r:id="rId2"/>
  </p:sldMasterIdLst>
  <p:notesMasterIdLst>
    <p:notesMasterId r:id="rId41"/>
  </p:notesMasterIdLst>
  <p:handoutMasterIdLst>
    <p:handoutMasterId r:id="rId42"/>
  </p:handoutMasterIdLst>
  <p:sldIdLst>
    <p:sldId id="256" r:id="rId3"/>
    <p:sldId id="304" r:id="rId4"/>
    <p:sldId id="373" r:id="rId5"/>
    <p:sldId id="259" r:id="rId6"/>
    <p:sldId id="372" r:id="rId7"/>
    <p:sldId id="368" r:id="rId8"/>
    <p:sldId id="332" r:id="rId9"/>
    <p:sldId id="333" r:id="rId10"/>
    <p:sldId id="334" r:id="rId11"/>
    <p:sldId id="335" r:id="rId12"/>
    <p:sldId id="336" r:id="rId13"/>
    <p:sldId id="337" r:id="rId14"/>
    <p:sldId id="348" r:id="rId15"/>
    <p:sldId id="390" r:id="rId16"/>
    <p:sldId id="338" r:id="rId17"/>
    <p:sldId id="356" r:id="rId18"/>
    <p:sldId id="355" r:id="rId19"/>
    <p:sldId id="339" r:id="rId20"/>
    <p:sldId id="340" r:id="rId21"/>
    <p:sldId id="341" r:id="rId22"/>
    <p:sldId id="376" r:id="rId23"/>
    <p:sldId id="382" r:id="rId24"/>
    <p:sldId id="378" r:id="rId25"/>
    <p:sldId id="379" r:id="rId26"/>
    <p:sldId id="380" r:id="rId27"/>
    <p:sldId id="381" r:id="rId28"/>
    <p:sldId id="352" r:id="rId29"/>
    <p:sldId id="357" r:id="rId30"/>
    <p:sldId id="362" r:id="rId31"/>
    <p:sldId id="361" r:id="rId32"/>
    <p:sldId id="305" r:id="rId33"/>
    <p:sldId id="383" r:id="rId34"/>
    <p:sldId id="389" r:id="rId35"/>
    <p:sldId id="388" r:id="rId36"/>
    <p:sldId id="384" r:id="rId37"/>
    <p:sldId id="385" r:id="rId38"/>
    <p:sldId id="387" r:id="rId39"/>
    <p:sldId id="386" r:id="rId40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FF3399"/>
    <a:srgbClr val="FFFF00"/>
    <a:srgbClr val="6EA593"/>
    <a:srgbClr val="FFFF99"/>
    <a:srgbClr val="F0F04B"/>
    <a:srgbClr val="FBFF32"/>
    <a:srgbClr val="F0F0F0"/>
    <a:srgbClr val="000000"/>
    <a:srgbClr val="00A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800" autoAdjust="0"/>
  </p:normalViewPr>
  <p:slideViewPr>
    <p:cSldViewPr snapToGrid="0">
      <p:cViewPr>
        <p:scale>
          <a:sx n="80" d="100"/>
          <a:sy n="80" d="100"/>
        </p:scale>
        <p:origin x="-12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228"/>
    </p:cViewPr>
  </p:sorterViewPr>
  <p:notesViewPr>
    <p:cSldViewPr snapToGrid="0">
      <p:cViewPr varScale="1">
        <p:scale>
          <a:sx n="75" d="100"/>
          <a:sy n="75" d="100"/>
        </p:scale>
        <p:origin x="-2742" y="-84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0C6B80B-F016-4BBE-A2B8-7D5C4D24CF98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B277481-463D-4B44-BC9A-396E350EA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4E0150E-D04A-4992-BFC3-068BC401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5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CBA37B9-2D01-46D9-A2EC-4EB711C945C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When model error is small compared to sampling error, can distort the uncertainty attributed to regional estimtator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When MEV is small (as it in the case of regional skew) MM-GLS and MLE-GLS may yield MEV =0, implying model is perfect.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causing:overestimation of precision = underestimation of uncertainty in flood quantile = too much weight on regional model over at-site info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Bayesian solves this issue because 1) it provides full posterior dist on parameters and MEV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		           2) describes in a more reasonable fashion possible values of model error when MLE=0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MLE is better because it is unbiased as opposed to MM (Bayesian uses MLES)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Bayesian framework does not require the normality assumption to evaluate uncertainties because it provides estimate of entire distribution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F040B2-8206-4DCC-BA02-F2F8A1A1948C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2118C79-FAE0-4F19-A89D-83C00385A2DD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CBDB77-1409-493F-A5A1-1B104B602836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5937E9-4739-4EC1-9AFC-6F2600EF26DF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112FE77-0F71-4733-9308-89F04B4E8C23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Developed from Hardison’s skew map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Based on: 2,972 gauging stations, Drainage areas ≤ 3,000 mi</a:t>
            </a:r>
            <a:r>
              <a:rPr lang="en-US" baseline="46000" smtClean="0">
                <a:ea typeface="ＭＳ Ｐゴシック" pitchFamily="34" charset="-128"/>
              </a:rPr>
              <a:t>2, </a:t>
            </a:r>
            <a:r>
              <a:rPr lang="en-US" smtClean="0">
                <a:ea typeface="ＭＳ Ｐゴシック" pitchFamily="34" charset="-128"/>
              </a:rPr>
              <a:t>Record lengths ≥ 25 yrs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Reports generalized logarithmic skew coefficients of annual peak discharge, One degree quadrangles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Isolines describe patterns in skew coefficients </a:t>
            </a: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351F6E7-41EC-4A77-979A-FC886B969F13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7EB3451-CAB8-47D5-AB86-AB61ED65942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C5F9A8-CA70-45B6-AD29-563DF4530C4E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2729D24-0F58-4D7A-BB97-8EA98F6D51D4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57E092-FCBC-4B16-82EA-9C9661567C7A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51776C-094A-4296-8327-19FBA336D4F5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0C7B5B2-5CB5-4E61-B3E8-DC7CC08FCBE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C42E4B-9477-4861-B59A-3D097000C3A7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4C815E8-9AB5-4345-B2D4-69C5299ADD1F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E0F80F-1CAF-4A38-BFA9-4B739A05B397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51776C-094A-4296-8327-19FBA336D4F5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6EB791-6EB8-4BEE-BFF4-CEE88D9115FC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573203D-C0E7-40DD-95F6-3CD5D4F94FEB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Ipswich River near Ipswich, MA, May 16, 2006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photo by Joe Zanca, USGS.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E0F80F-1CAF-4A38-BFA9-4B739A05B397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E0F80F-1CAF-4A38-BFA9-4B739A05B397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E0F80F-1CAF-4A38-BFA9-4B739A05B397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E0F80F-1CAF-4A38-BFA9-4B739A05B397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0150E-D04A-4992-BFC3-068BC40176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0150E-D04A-4992-BFC3-068BC40176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0150E-D04A-4992-BFC3-068BC40176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6C19B61-AD1F-4DFF-B30E-791ACC743659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Developed from Hardison’s skew map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Based on: 2,972 gauging stations, Drainage areas ≤ 3,000 mi</a:t>
            </a:r>
            <a:r>
              <a:rPr lang="en-US" baseline="46000" smtClean="0">
                <a:ea typeface="ＭＳ Ｐゴシック" pitchFamily="34" charset="-128"/>
              </a:rPr>
              <a:t>2, </a:t>
            </a:r>
            <a:r>
              <a:rPr lang="en-US" smtClean="0">
                <a:ea typeface="ＭＳ Ｐゴシック" pitchFamily="34" charset="-128"/>
              </a:rPr>
              <a:t>Record lengths ≥ 25 yrs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Reports generalized logarithmic skew coefficients of annual peak discharge, One degree quadrangles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Isolines describe patterns in skew coefficients </a:t>
            </a: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51776C-094A-4296-8327-19FBA336D4F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112FE77-0F71-4733-9308-89F04B4E8C23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Developed from Hardison’s skew map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Based on: 2,972 gauging stations, Drainage areas ≤ 3,000 mi</a:t>
            </a:r>
            <a:r>
              <a:rPr lang="en-US" baseline="46000" smtClean="0">
                <a:ea typeface="ＭＳ Ｐゴシック" pitchFamily="34" charset="-128"/>
              </a:rPr>
              <a:t>2, </a:t>
            </a:r>
            <a:r>
              <a:rPr lang="en-US" smtClean="0">
                <a:ea typeface="ＭＳ Ｐゴシック" pitchFamily="34" charset="-128"/>
              </a:rPr>
              <a:t>Record lengths ≥ 25 yrs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Reports generalized logarithmic skew coefficients of annual peak discharge, One degree quadrangles</a:t>
            </a:r>
          </a:p>
          <a:p>
            <a:pPr marL="0" lvl="1" eaLnBrk="1" hangingPunct="1"/>
            <a:r>
              <a:rPr lang="en-US" smtClean="0">
                <a:ea typeface="ＭＳ Ｐゴシック" pitchFamily="34" charset="-128"/>
              </a:rPr>
              <a:t>Isolines describe patterns in skew coefficients </a:t>
            </a: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Skew map provides information for regional/generalized skew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Update is possible due to Advances in computing power and spatial statistical methods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If you believe this mse error this implies ERL we think it is much more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Inefficient estimator did not account for cross correlation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Want skew for lp-3 after get rid of </a:t>
            </a:r>
            <a:r>
              <a:rPr lang="en-US" b="1" smtClean="0">
                <a:ea typeface="ＭＳ Ｐゴシック" pitchFamily="34" charset="-128"/>
              </a:rPr>
              <a:t>outliers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Determines shape of the density function, Greater variability than mean and std dev, sensitive to extreme events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D52EF2C-064D-4DE6-A2F2-A4F93BB7220E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1F7A6D5-34DC-475E-A1A6-332AD971A81A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B967BFB-A4D4-4FCF-BE3A-BDAADC3F6A94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hangingPunct="0"/>
            <a:r>
              <a:rPr lang="en-US" sz="1000" b="1">
                <a:solidFill>
                  <a:schemeClr val="bg1"/>
                </a:solidFill>
              </a:rPr>
              <a:t>U.S. Department of the Interior</a:t>
            </a:r>
          </a:p>
          <a:p>
            <a:pPr defTabSz="885825" eaLnBrk="0" hangingPunct="0"/>
            <a:r>
              <a:rPr lang="en-US" sz="1000" b="1">
                <a:solidFill>
                  <a:schemeClr val="bg1"/>
                </a:solidFill>
              </a:rPr>
              <a:t>U.S. Geological Survey</a:t>
            </a:r>
          </a:p>
        </p:txBody>
      </p:sp>
      <p:pic>
        <p:nvPicPr>
          <p:cNvPr id="5" name="Picture 5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36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305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000" b="1">
                <a:solidFill>
                  <a:schemeClr val="bg1"/>
                </a:solidFill>
              </a:rPr>
              <a:t>U.S. Department of the Interior</a:t>
            </a:r>
          </a:p>
          <a:p>
            <a:pPr defTabSz="885825"/>
            <a:r>
              <a:rPr lang="en-US" sz="1000" b="1">
                <a:solidFill>
                  <a:schemeClr val="bg1"/>
                </a:solidFill>
              </a:rPr>
              <a:t>U.S. Geological Survey</a:t>
            </a:r>
          </a:p>
        </p:txBody>
      </p:sp>
      <p:pic>
        <p:nvPicPr>
          <p:cNvPr id="5" name="Picture 5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75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5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2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89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305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9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8175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908175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61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5A57-45FC-4564-A888-8D66D198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35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0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2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4C40"/>
            </a:gs>
            <a:gs pos="100000">
              <a:srgbClr val="66A4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58674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562600" y="6096000"/>
            <a:ext cx="31242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SW Statistics Webinar, September  26, 2011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Page </a:t>
            </a:r>
            <a:fld id="{0F1AC5D8-DE16-447E-B8E6-EF86E6D176D8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F4C40"/>
            </a:gs>
            <a:gs pos="100000">
              <a:srgbClr val="66A4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 descr="ident-small_4_onscreen_png"/>
          <p:cNvPicPr>
            <a:picLocks noChangeAspect="1" noChangeArrowheads="1"/>
          </p:cNvPicPr>
          <p:nvPr/>
        </p:nvPicPr>
        <p:blipFill>
          <a:blip r:embed="rId1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5562600" y="6096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SW Statistics Webinar, September 26, 2011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Page </a:t>
            </a:r>
            <a:fld id="{7FE0594D-AEFA-4F83-969E-004E76B8D574}" type="slidenum">
              <a:rPr lang="en-US" sz="1000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usgs.gov/sir/2009/50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sir/2010/5260/" TargetMode="External"/><Relationship Id="rId5" Type="http://schemas.openxmlformats.org/officeDocument/2006/relationships/hyperlink" Target="http://pubs.usgs.gov/sir/2009/5156/" TargetMode="External"/><Relationship Id="rId4" Type="http://schemas.openxmlformats.org/officeDocument/2006/relationships/hyperlink" Target="http://pubs.usgs.gov/sir/2009/5158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382000" cy="1828800"/>
          </a:xfrm>
        </p:spPr>
        <p:txBody>
          <a:bodyPr/>
          <a:lstStyle/>
          <a:p>
            <a:pPr algn="ctr"/>
            <a:r>
              <a:rPr lang="en-US" sz="3600" dirty="0" smtClean="0">
                <a:ea typeface="ＭＳ Ｐゴシック" pitchFamily="34" charset="-128"/>
              </a:rPr>
              <a:t>Improving Regional Skew Estimation with Bayesian-GLS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971800"/>
            <a:ext cx="8382000" cy="2743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>Andrea G. </a:t>
            </a:r>
            <a:r>
              <a:rPr lang="en-US" sz="2000" dirty="0" err="1" smtClean="0">
                <a:solidFill>
                  <a:srgbClr val="FFFFCC"/>
                </a:solidFill>
                <a:ea typeface="ＭＳ Ｐゴシック" pitchFamily="34" charset="-128"/>
              </a:rPr>
              <a:t>Veilleux</a:t>
            </a: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>Office of Surface Water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</a:br>
            <a:endParaRPr lang="en-US" sz="2000" dirty="0" smtClean="0">
              <a:solidFill>
                <a:srgbClr val="FFFFCC"/>
              </a:solidFill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>Chuck Parrett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>California Water Science Center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solidFill>
                <a:srgbClr val="FFFFCC"/>
              </a:solidFill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</a:pPr>
            <a:endParaRPr lang="en-US" sz="2000" dirty="0" smtClean="0">
              <a:solidFill>
                <a:srgbClr val="FFFFCC"/>
              </a:solidFill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  <a:ea typeface="ＭＳ Ｐゴシック" pitchFamily="34" charset="-128"/>
              </a:rPr>
              <a:t>September 26,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           B-GLS         vs             GLS</a:t>
            </a:r>
          </a:p>
        </p:txBody>
      </p:sp>
      <p:graphicFrame>
        <p:nvGraphicFramePr>
          <p:cNvPr id="14339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81000" y="4724400"/>
          <a:ext cx="3824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Chart" r:id="rId4" imgW="9524940" imgH="4933950" progId="Excel.Sheet.8">
                  <p:embed/>
                </p:oleObj>
              </mc:Choice>
              <mc:Fallback>
                <p:oleObj name="Chart" r:id="rId4" imgW="9524940" imgH="4933950" progId="Excel.Shee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3824288" cy="198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5029200" y="4953000"/>
            <a:ext cx="3913188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152400" y="1143000"/>
            <a:ext cx="2295525" cy="1212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Data: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Annual Peak Flows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Basin Characteristics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2590800" y="1143000"/>
            <a:ext cx="1989138" cy="1219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Prior Dist: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Model Error Var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Regression Param</a:t>
            </a:r>
          </a:p>
          <a:p>
            <a:pPr marL="342900" indent="-342900" algn="ctr" eaLnBrk="0" hangingPunct="0">
              <a:lnSpc>
                <a:spcPct val="120000"/>
              </a:lnSpc>
            </a:pPr>
            <a:endParaRPr lang="en-US" sz="1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609600" y="3048000"/>
            <a:ext cx="3409950" cy="1219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Posterior Dist of: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Model Error Variance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Regression Parameters</a:t>
            </a: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 rot="3060060">
            <a:off x="1339850" y="2500313"/>
            <a:ext cx="784225" cy="488950"/>
          </a:xfrm>
          <a:prstGeom prst="notchedRightArrow">
            <a:avLst>
              <a:gd name="adj1" fmla="val 50000"/>
              <a:gd name="adj2" fmla="val 371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 rot="7570114">
            <a:off x="2557462" y="2543176"/>
            <a:ext cx="754063" cy="487362"/>
          </a:xfrm>
          <a:prstGeom prst="notchedRightArrow">
            <a:avLst>
              <a:gd name="adj1" fmla="val 50000"/>
              <a:gd name="adj2" fmla="val 373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7239000" y="1295400"/>
            <a:ext cx="1706563" cy="6889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Prior Dist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>
            <a:off x="7620000" y="1066800"/>
            <a:ext cx="1071563" cy="1060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56862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AutoShape 16"/>
          <p:cNvSpPr>
            <a:spLocks noChangeArrowheads="1"/>
          </p:cNvSpPr>
          <p:nvPr/>
        </p:nvSpPr>
        <p:spPr bwMode="auto">
          <a:xfrm>
            <a:off x="2133600" y="4343400"/>
            <a:ext cx="358775" cy="474663"/>
          </a:xfrm>
          <a:prstGeom prst="downArrow">
            <a:avLst>
              <a:gd name="adj1" fmla="val 50000"/>
              <a:gd name="adj2" fmla="val 3319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1752600" y="4876800"/>
            <a:ext cx="235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Mean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Mode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Credible interval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5029200" y="4876800"/>
            <a:ext cx="3844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Uncertainty described by</a:t>
            </a:r>
          </a:p>
          <a:p>
            <a:r>
              <a:rPr lang="en-US" sz="2400">
                <a:latin typeface="Times New Roman" pitchFamily="18" charset="0"/>
              </a:rPr>
              <a:t>  assuming the parameters are </a:t>
            </a:r>
          </a:p>
          <a:p>
            <a:r>
              <a:rPr lang="en-US" sz="2400">
                <a:latin typeface="Times New Roman" pitchFamily="18" charset="0"/>
              </a:rPr>
              <a:t>  distributed Normal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Confidence interval</a:t>
            </a:r>
          </a:p>
        </p:txBody>
      </p:sp>
      <p:sp>
        <p:nvSpPr>
          <p:cNvPr id="14353" name="AutoShape 19"/>
          <p:cNvSpPr>
            <a:spLocks noChangeArrowheads="1"/>
          </p:cNvSpPr>
          <p:nvPr/>
        </p:nvSpPr>
        <p:spPr bwMode="auto">
          <a:xfrm>
            <a:off x="6934200" y="4343400"/>
            <a:ext cx="381000" cy="533400"/>
          </a:xfrm>
          <a:prstGeom prst="downArrow">
            <a:avLst>
              <a:gd name="adj1" fmla="val 50000"/>
              <a:gd name="adj2" fmla="val 3322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4" name="AutoShape 6"/>
          <p:cNvSpPr>
            <a:spLocks noChangeArrowheads="1"/>
          </p:cNvSpPr>
          <p:nvPr/>
        </p:nvSpPr>
        <p:spPr bwMode="auto">
          <a:xfrm>
            <a:off x="4800600" y="1143000"/>
            <a:ext cx="2295525" cy="1212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Data: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Annual Peak Flows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1800" b="1">
                <a:latin typeface="Times New Roman" pitchFamily="18" charset="0"/>
              </a:rPr>
              <a:t>Basin Characteristics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4355" name="AutoShape 8"/>
          <p:cNvSpPr>
            <a:spLocks noChangeArrowheads="1"/>
          </p:cNvSpPr>
          <p:nvPr/>
        </p:nvSpPr>
        <p:spPr bwMode="auto">
          <a:xfrm>
            <a:off x="5257800" y="3048000"/>
            <a:ext cx="3409950" cy="1219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Point Estimate of: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Model Error Variance</a:t>
            </a:r>
          </a:p>
          <a:p>
            <a:pPr marL="342900" indent="-342900" algn="ctr" eaLnBrk="0" hangingPunct="0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Regression Parameters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648200" y="1143000"/>
            <a:ext cx="762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57" name="AutoShape 14"/>
          <p:cNvSpPr>
            <a:spLocks noChangeArrowheads="1"/>
          </p:cNvSpPr>
          <p:nvPr/>
        </p:nvSpPr>
        <p:spPr bwMode="auto">
          <a:xfrm rot="3060060">
            <a:off x="6151563" y="2476500"/>
            <a:ext cx="725487" cy="487363"/>
          </a:xfrm>
          <a:prstGeom prst="notchedRightArrow">
            <a:avLst>
              <a:gd name="adj1" fmla="val 50000"/>
              <a:gd name="adj2" fmla="val 373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Regional Skew Examples Using B-GLS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2766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7550"/>
            <a:ext cx="28606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135063" y="5635625"/>
            <a:ext cx="320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Courtesy of Tim Cohn, USGS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5029200" y="5635625"/>
            <a:ext cx="303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Courtesy of Chuck Parrett, USGS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914400"/>
            <a:ext cx="3810000" cy="1524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Southeastern U.S.:</a:t>
            </a: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Char char="§"/>
              <a:defRPr/>
            </a:pPr>
            <a:r>
              <a:rPr lang="en-US" sz="25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7 states, 342 sites</a:t>
            </a: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Char char="§"/>
              <a:defRPr/>
            </a:pPr>
            <a:endParaRPr lang="en-US" sz="28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5800" y="914400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California:</a:t>
            </a: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5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1 state, 158 sites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en-US" kern="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Regional Skew Examples Using B-GLS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84738" cy="4403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Cross-Correlation Models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33400" y="1752600"/>
            <a:ext cx="80010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09600" y="2133600"/>
            <a:ext cx="8077200" cy="3733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136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52400"/>
            <a:ext cx="8753475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Bulletin 17B Skew Map: Southeast U.S.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57756" y="1043535"/>
            <a:ext cx="3876675" cy="4986155"/>
            <a:chOff x="2457756" y="1043535"/>
            <a:chExt cx="3876675" cy="4986155"/>
          </a:xfrm>
        </p:grpSpPr>
        <p:grpSp>
          <p:nvGrpSpPr>
            <p:cNvPr id="16" name="Group 15"/>
            <p:cNvGrpSpPr/>
            <p:nvPr/>
          </p:nvGrpSpPr>
          <p:grpSpPr>
            <a:xfrm>
              <a:off x="2457756" y="1043535"/>
              <a:ext cx="3876675" cy="4986155"/>
              <a:chOff x="622115" y="1091160"/>
              <a:chExt cx="3876675" cy="498615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22115" y="1091160"/>
                <a:ext cx="3876675" cy="4986155"/>
                <a:chOff x="2870015" y="1247775"/>
                <a:chExt cx="3876675" cy="498615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870015" y="1247775"/>
                  <a:ext cx="3876675" cy="4986155"/>
                  <a:chOff x="2047874" y="1209675"/>
                  <a:chExt cx="3876675" cy="4986155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047874" y="1209675"/>
                    <a:ext cx="3876675" cy="4986155"/>
                    <a:chOff x="2047874" y="1209675"/>
                    <a:chExt cx="3876675" cy="4986155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2047874" y="1209675"/>
                      <a:ext cx="3876675" cy="4986155"/>
                      <a:chOff x="2047874" y="1209675"/>
                      <a:chExt cx="3876675" cy="4986155"/>
                    </a:xfrm>
                  </p:grpSpPr>
                  <p:pic>
                    <p:nvPicPr>
                      <p:cNvPr id="10243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459" t="41662" r="7829" b="10909"/>
                      <a:stretch/>
                    </p:blipFill>
                    <p:spPr bwMode="auto">
                      <a:xfrm>
                        <a:off x="2047874" y="1219199"/>
                        <a:ext cx="3876675" cy="4976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6" name="Freeform 5"/>
                      <p:cNvSpPr/>
                      <p:nvPr/>
                    </p:nvSpPr>
                    <p:spPr bwMode="auto">
                      <a:xfrm>
                        <a:off x="3196854" y="1209675"/>
                        <a:ext cx="1765671" cy="1087392"/>
                      </a:xfrm>
                      <a:custGeom>
                        <a:avLst/>
                        <a:gdLst>
                          <a:gd name="connsiteX0" fmla="*/ 1765671 w 1765671"/>
                          <a:gd name="connsiteY0" fmla="*/ 1076325 h 1087392"/>
                          <a:gd name="connsiteX1" fmla="*/ 975096 w 1765671"/>
                          <a:gd name="connsiteY1" fmla="*/ 1085850 h 1087392"/>
                          <a:gd name="connsiteX2" fmla="*/ 565521 w 1765671"/>
                          <a:gd name="connsiteY2" fmla="*/ 1047750 h 1087392"/>
                          <a:gd name="connsiteX3" fmla="*/ 232146 w 1765671"/>
                          <a:gd name="connsiteY3" fmla="*/ 1009650 h 1087392"/>
                          <a:gd name="connsiteX4" fmla="*/ 70221 w 1765671"/>
                          <a:gd name="connsiteY4" fmla="*/ 904875 h 1087392"/>
                          <a:gd name="connsiteX5" fmla="*/ 13071 w 1765671"/>
                          <a:gd name="connsiteY5" fmla="*/ 800100 h 1087392"/>
                          <a:gd name="connsiteX6" fmla="*/ 3546 w 1765671"/>
                          <a:gd name="connsiteY6" fmla="*/ 638175 h 1087392"/>
                          <a:gd name="connsiteX7" fmla="*/ 60696 w 1765671"/>
                          <a:gd name="connsiteY7" fmla="*/ 514350 h 1087392"/>
                          <a:gd name="connsiteX8" fmla="*/ 108321 w 1765671"/>
                          <a:gd name="connsiteY8" fmla="*/ 390525 h 1087392"/>
                          <a:gd name="connsiteX9" fmla="*/ 184521 w 1765671"/>
                          <a:gd name="connsiteY9" fmla="*/ 228600 h 1087392"/>
                          <a:gd name="connsiteX10" fmla="*/ 270246 w 1765671"/>
                          <a:gd name="connsiteY10" fmla="*/ 104775 h 1087392"/>
                          <a:gd name="connsiteX11" fmla="*/ 298821 w 1765671"/>
                          <a:gd name="connsiteY11" fmla="*/ 0 h 10873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65671" h="1087392">
                            <a:moveTo>
                              <a:pt x="1765671" y="1076325"/>
                            </a:moveTo>
                            <a:cubicBezTo>
                              <a:pt x="1470396" y="1083469"/>
                              <a:pt x="1175121" y="1090613"/>
                              <a:pt x="975096" y="1085850"/>
                            </a:cubicBezTo>
                            <a:cubicBezTo>
                              <a:pt x="775071" y="1081088"/>
                              <a:pt x="689346" y="1060450"/>
                              <a:pt x="565521" y="1047750"/>
                            </a:cubicBezTo>
                            <a:cubicBezTo>
                              <a:pt x="441696" y="1035050"/>
                              <a:pt x="314696" y="1033462"/>
                              <a:pt x="232146" y="1009650"/>
                            </a:cubicBezTo>
                            <a:cubicBezTo>
                              <a:pt x="149596" y="985837"/>
                              <a:pt x="106733" y="939800"/>
                              <a:pt x="70221" y="904875"/>
                            </a:cubicBezTo>
                            <a:cubicBezTo>
                              <a:pt x="33709" y="869950"/>
                              <a:pt x="24184" y="844550"/>
                              <a:pt x="13071" y="800100"/>
                            </a:cubicBezTo>
                            <a:cubicBezTo>
                              <a:pt x="1958" y="755650"/>
                              <a:pt x="-4391" y="685800"/>
                              <a:pt x="3546" y="638175"/>
                            </a:cubicBezTo>
                            <a:cubicBezTo>
                              <a:pt x="11483" y="590550"/>
                              <a:pt x="43233" y="555625"/>
                              <a:pt x="60696" y="514350"/>
                            </a:cubicBezTo>
                            <a:cubicBezTo>
                              <a:pt x="78158" y="473075"/>
                              <a:pt x="87683" y="438150"/>
                              <a:pt x="108321" y="390525"/>
                            </a:cubicBezTo>
                            <a:cubicBezTo>
                              <a:pt x="128958" y="342900"/>
                              <a:pt x="157534" y="276225"/>
                              <a:pt x="184521" y="228600"/>
                            </a:cubicBezTo>
                            <a:cubicBezTo>
                              <a:pt x="211508" y="180975"/>
                              <a:pt x="251196" y="142875"/>
                              <a:pt x="270246" y="104775"/>
                            </a:cubicBezTo>
                            <a:cubicBezTo>
                              <a:pt x="289296" y="66675"/>
                              <a:pt x="294058" y="33337"/>
                              <a:pt x="298821" y="0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9" name="Freeform 8"/>
                    <p:cNvSpPr/>
                    <p:nvPr/>
                  </p:nvSpPr>
                  <p:spPr bwMode="auto">
                    <a:xfrm>
                      <a:off x="4305300" y="1219200"/>
                      <a:ext cx="838200" cy="546591"/>
                    </a:xfrm>
                    <a:custGeom>
                      <a:avLst/>
                      <a:gdLst>
                        <a:gd name="connsiteX0" fmla="*/ 838200 w 838200"/>
                        <a:gd name="connsiteY0" fmla="*/ 542925 h 546591"/>
                        <a:gd name="connsiteX1" fmla="*/ 561975 w 838200"/>
                        <a:gd name="connsiteY1" fmla="*/ 542925 h 546591"/>
                        <a:gd name="connsiteX2" fmla="*/ 352425 w 838200"/>
                        <a:gd name="connsiteY2" fmla="*/ 504825 h 546591"/>
                        <a:gd name="connsiteX3" fmla="*/ 228600 w 838200"/>
                        <a:gd name="connsiteY3" fmla="*/ 438150 h 546591"/>
                        <a:gd name="connsiteX4" fmla="*/ 123825 w 838200"/>
                        <a:gd name="connsiteY4" fmla="*/ 352425 h 546591"/>
                        <a:gd name="connsiteX5" fmla="*/ 66675 w 838200"/>
                        <a:gd name="connsiteY5" fmla="*/ 247650 h 546591"/>
                        <a:gd name="connsiteX6" fmla="*/ 38100 w 838200"/>
                        <a:gd name="connsiteY6" fmla="*/ 171450 h 546591"/>
                        <a:gd name="connsiteX7" fmla="*/ 19050 w 838200"/>
                        <a:gd name="connsiteY7" fmla="*/ 104775 h 546591"/>
                        <a:gd name="connsiteX8" fmla="*/ 9525 w 838200"/>
                        <a:gd name="connsiteY8" fmla="*/ 38100 h 546591"/>
                        <a:gd name="connsiteX9" fmla="*/ 0 w 838200"/>
                        <a:gd name="connsiteY9" fmla="*/ 0 h 546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38200" h="546591">
                          <a:moveTo>
                            <a:pt x="838200" y="542925"/>
                          </a:moveTo>
                          <a:cubicBezTo>
                            <a:pt x="740568" y="546100"/>
                            <a:pt x="642937" y="549275"/>
                            <a:pt x="561975" y="542925"/>
                          </a:cubicBezTo>
                          <a:cubicBezTo>
                            <a:pt x="481013" y="536575"/>
                            <a:pt x="407988" y="522288"/>
                            <a:pt x="352425" y="504825"/>
                          </a:cubicBezTo>
                          <a:cubicBezTo>
                            <a:pt x="296862" y="487362"/>
                            <a:pt x="266700" y="463550"/>
                            <a:pt x="228600" y="438150"/>
                          </a:cubicBezTo>
                          <a:cubicBezTo>
                            <a:pt x="190500" y="412750"/>
                            <a:pt x="150812" y="384175"/>
                            <a:pt x="123825" y="352425"/>
                          </a:cubicBezTo>
                          <a:cubicBezTo>
                            <a:pt x="96838" y="320675"/>
                            <a:pt x="80962" y="277812"/>
                            <a:pt x="66675" y="247650"/>
                          </a:cubicBezTo>
                          <a:cubicBezTo>
                            <a:pt x="52388" y="217488"/>
                            <a:pt x="46037" y="195262"/>
                            <a:pt x="38100" y="171450"/>
                          </a:cubicBezTo>
                          <a:cubicBezTo>
                            <a:pt x="30162" y="147637"/>
                            <a:pt x="23812" y="127000"/>
                            <a:pt x="19050" y="104775"/>
                          </a:cubicBezTo>
                          <a:cubicBezTo>
                            <a:pt x="14287" y="82550"/>
                            <a:pt x="12700" y="55562"/>
                            <a:pt x="9525" y="38100"/>
                          </a:cubicBezTo>
                          <a:cubicBezTo>
                            <a:pt x="6350" y="20637"/>
                            <a:pt x="3175" y="10318"/>
                            <a:pt x="0" y="0"/>
                          </a:cubicBezTo>
                        </a:path>
                      </a:pathLst>
                    </a:custGeom>
                    <a:noFill/>
                    <a:ln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" name="Freeform 9"/>
                  <p:cNvSpPr/>
                  <p:nvPr/>
                </p:nvSpPr>
                <p:spPr bwMode="auto">
                  <a:xfrm>
                    <a:off x="3676650" y="1228725"/>
                    <a:ext cx="1495425" cy="723900"/>
                  </a:xfrm>
                  <a:custGeom>
                    <a:avLst/>
                    <a:gdLst>
                      <a:gd name="connsiteX0" fmla="*/ 1495425 w 1495425"/>
                      <a:gd name="connsiteY0" fmla="*/ 695325 h 723900"/>
                      <a:gd name="connsiteX1" fmla="*/ 990600 w 1495425"/>
                      <a:gd name="connsiteY1" fmla="*/ 714375 h 723900"/>
                      <a:gd name="connsiteX2" fmla="*/ 819150 w 1495425"/>
                      <a:gd name="connsiteY2" fmla="*/ 723900 h 723900"/>
                      <a:gd name="connsiteX3" fmla="*/ 619125 w 1495425"/>
                      <a:gd name="connsiteY3" fmla="*/ 723900 h 723900"/>
                      <a:gd name="connsiteX4" fmla="*/ 419100 w 1495425"/>
                      <a:gd name="connsiteY4" fmla="*/ 714375 h 723900"/>
                      <a:gd name="connsiteX5" fmla="*/ 266700 w 1495425"/>
                      <a:gd name="connsiteY5" fmla="*/ 685800 h 723900"/>
                      <a:gd name="connsiteX6" fmla="*/ 171450 w 1495425"/>
                      <a:gd name="connsiteY6" fmla="*/ 666750 h 723900"/>
                      <a:gd name="connsiteX7" fmla="*/ 76200 w 1495425"/>
                      <a:gd name="connsiteY7" fmla="*/ 619125 h 723900"/>
                      <a:gd name="connsiteX8" fmla="*/ 28575 w 1495425"/>
                      <a:gd name="connsiteY8" fmla="*/ 581025 h 723900"/>
                      <a:gd name="connsiteX9" fmla="*/ 0 w 1495425"/>
                      <a:gd name="connsiteY9" fmla="*/ 542925 h 723900"/>
                      <a:gd name="connsiteX10" fmla="*/ 0 w 1495425"/>
                      <a:gd name="connsiteY10" fmla="*/ 495300 h 723900"/>
                      <a:gd name="connsiteX11" fmla="*/ 28575 w 1495425"/>
                      <a:gd name="connsiteY11" fmla="*/ 409575 h 723900"/>
                      <a:gd name="connsiteX12" fmla="*/ 66675 w 1495425"/>
                      <a:gd name="connsiteY12" fmla="*/ 314325 h 723900"/>
                      <a:gd name="connsiteX13" fmla="*/ 95250 w 1495425"/>
                      <a:gd name="connsiteY13" fmla="*/ 228600 h 723900"/>
                      <a:gd name="connsiteX14" fmla="*/ 152400 w 1495425"/>
                      <a:gd name="connsiteY14" fmla="*/ 133350 h 723900"/>
                      <a:gd name="connsiteX15" fmla="*/ 190500 w 1495425"/>
                      <a:gd name="connsiteY15" fmla="*/ 66675 h 723900"/>
                      <a:gd name="connsiteX16" fmla="*/ 228600 w 1495425"/>
                      <a:gd name="connsiteY16" fmla="*/ 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95425" h="723900">
                        <a:moveTo>
                          <a:pt x="1495425" y="695325"/>
                        </a:moveTo>
                        <a:lnTo>
                          <a:pt x="990600" y="714375"/>
                        </a:lnTo>
                        <a:cubicBezTo>
                          <a:pt x="877887" y="719138"/>
                          <a:pt x="881062" y="722313"/>
                          <a:pt x="819150" y="723900"/>
                        </a:cubicBezTo>
                        <a:cubicBezTo>
                          <a:pt x="757238" y="725487"/>
                          <a:pt x="685800" y="725487"/>
                          <a:pt x="619125" y="723900"/>
                        </a:cubicBezTo>
                        <a:cubicBezTo>
                          <a:pt x="552450" y="722313"/>
                          <a:pt x="477837" y="720725"/>
                          <a:pt x="419100" y="714375"/>
                        </a:cubicBezTo>
                        <a:cubicBezTo>
                          <a:pt x="360363" y="708025"/>
                          <a:pt x="266700" y="685800"/>
                          <a:pt x="266700" y="685800"/>
                        </a:cubicBezTo>
                        <a:cubicBezTo>
                          <a:pt x="225425" y="677863"/>
                          <a:pt x="203200" y="677862"/>
                          <a:pt x="171450" y="666750"/>
                        </a:cubicBezTo>
                        <a:cubicBezTo>
                          <a:pt x="139700" y="655638"/>
                          <a:pt x="100012" y="633412"/>
                          <a:pt x="76200" y="619125"/>
                        </a:cubicBezTo>
                        <a:cubicBezTo>
                          <a:pt x="52388" y="604838"/>
                          <a:pt x="41275" y="593725"/>
                          <a:pt x="28575" y="581025"/>
                        </a:cubicBezTo>
                        <a:cubicBezTo>
                          <a:pt x="15875" y="568325"/>
                          <a:pt x="4763" y="557213"/>
                          <a:pt x="0" y="542925"/>
                        </a:cubicBezTo>
                        <a:cubicBezTo>
                          <a:pt x="-4763" y="528637"/>
                          <a:pt x="-4763" y="517525"/>
                          <a:pt x="0" y="495300"/>
                        </a:cubicBezTo>
                        <a:cubicBezTo>
                          <a:pt x="4762" y="473075"/>
                          <a:pt x="17463" y="439737"/>
                          <a:pt x="28575" y="409575"/>
                        </a:cubicBezTo>
                        <a:cubicBezTo>
                          <a:pt x="39687" y="379413"/>
                          <a:pt x="55563" y="344487"/>
                          <a:pt x="66675" y="314325"/>
                        </a:cubicBezTo>
                        <a:cubicBezTo>
                          <a:pt x="77787" y="284163"/>
                          <a:pt x="80963" y="258762"/>
                          <a:pt x="95250" y="228600"/>
                        </a:cubicBezTo>
                        <a:cubicBezTo>
                          <a:pt x="109537" y="198438"/>
                          <a:pt x="136525" y="160337"/>
                          <a:pt x="152400" y="133350"/>
                        </a:cubicBezTo>
                        <a:cubicBezTo>
                          <a:pt x="168275" y="106362"/>
                          <a:pt x="190500" y="66675"/>
                          <a:pt x="190500" y="66675"/>
                        </a:cubicBezTo>
                        <a:lnTo>
                          <a:pt x="228600" y="0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FFC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" name="Freeform 3"/>
                <p:cNvSpPr/>
                <p:nvPr/>
              </p:nvSpPr>
              <p:spPr bwMode="auto">
                <a:xfrm>
                  <a:off x="3468261" y="2453035"/>
                  <a:ext cx="1716330" cy="1695651"/>
                </a:xfrm>
                <a:custGeom>
                  <a:avLst/>
                  <a:gdLst>
                    <a:gd name="connsiteX0" fmla="*/ 362239 w 1716330"/>
                    <a:gd name="connsiteY0" fmla="*/ 1695651 h 1695651"/>
                    <a:gd name="connsiteX1" fmla="*/ 266989 w 1716330"/>
                    <a:gd name="connsiteY1" fmla="*/ 1505151 h 1695651"/>
                    <a:gd name="connsiteX2" fmla="*/ 266989 w 1716330"/>
                    <a:gd name="connsiteY2" fmla="*/ 1505151 h 1695651"/>
                    <a:gd name="connsiteX3" fmla="*/ 124114 w 1716330"/>
                    <a:gd name="connsiteY3" fmla="*/ 1162251 h 1695651"/>
                    <a:gd name="connsiteX4" fmla="*/ 47914 w 1716330"/>
                    <a:gd name="connsiteY4" fmla="*/ 981276 h 1695651"/>
                    <a:gd name="connsiteX5" fmla="*/ 28864 w 1716330"/>
                    <a:gd name="connsiteY5" fmla="*/ 857451 h 1695651"/>
                    <a:gd name="connsiteX6" fmla="*/ 289 w 1716330"/>
                    <a:gd name="connsiteY6" fmla="*/ 619326 h 1695651"/>
                    <a:gd name="connsiteX7" fmla="*/ 47914 w 1716330"/>
                    <a:gd name="connsiteY7" fmla="*/ 400251 h 1695651"/>
                    <a:gd name="connsiteX8" fmla="*/ 143164 w 1716330"/>
                    <a:gd name="connsiteY8" fmla="*/ 238326 h 1695651"/>
                    <a:gd name="connsiteX9" fmla="*/ 324139 w 1716330"/>
                    <a:gd name="connsiteY9" fmla="*/ 104976 h 1695651"/>
                    <a:gd name="connsiteX10" fmla="*/ 543214 w 1716330"/>
                    <a:gd name="connsiteY10" fmla="*/ 28776 h 1695651"/>
                    <a:gd name="connsiteX11" fmla="*/ 809914 w 1716330"/>
                    <a:gd name="connsiteY11" fmla="*/ 201 h 1695651"/>
                    <a:gd name="connsiteX12" fmla="*/ 1048039 w 1716330"/>
                    <a:gd name="connsiteY12" fmla="*/ 19251 h 1695651"/>
                    <a:gd name="connsiteX13" fmla="*/ 1267114 w 1716330"/>
                    <a:gd name="connsiteY13" fmla="*/ 76401 h 1695651"/>
                    <a:gd name="connsiteX14" fmla="*/ 1476664 w 1716330"/>
                    <a:gd name="connsiteY14" fmla="*/ 143076 h 1695651"/>
                    <a:gd name="connsiteX15" fmla="*/ 1676689 w 1716330"/>
                    <a:gd name="connsiteY15" fmla="*/ 247851 h 1695651"/>
                    <a:gd name="connsiteX16" fmla="*/ 1714789 w 1716330"/>
                    <a:gd name="connsiteY16" fmla="*/ 257376 h 1695651"/>
                    <a:gd name="connsiteX17" fmla="*/ 1705264 w 1716330"/>
                    <a:gd name="connsiteY17" fmla="*/ 257376 h 169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16330" h="1695651">
                      <a:moveTo>
                        <a:pt x="362239" y="1695651"/>
                      </a:moveTo>
                      <a:lnTo>
                        <a:pt x="266989" y="1505151"/>
                      </a:lnTo>
                      <a:lnTo>
                        <a:pt x="266989" y="1505151"/>
                      </a:lnTo>
                      <a:lnTo>
                        <a:pt x="124114" y="1162251"/>
                      </a:lnTo>
                      <a:cubicBezTo>
                        <a:pt x="87602" y="1074939"/>
                        <a:pt x="63789" y="1032076"/>
                        <a:pt x="47914" y="981276"/>
                      </a:cubicBezTo>
                      <a:cubicBezTo>
                        <a:pt x="32039" y="930476"/>
                        <a:pt x="36801" y="917776"/>
                        <a:pt x="28864" y="857451"/>
                      </a:cubicBezTo>
                      <a:cubicBezTo>
                        <a:pt x="20927" y="797126"/>
                        <a:pt x="-2886" y="695526"/>
                        <a:pt x="289" y="619326"/>
                      </a:cubicBezTo>
                      <a:cubicBezTo>
                        <a:pt x="3464" y="543126"/>
                        <a:pt x="24102" y="463751"/>
                        <a:pt x="47914" y="400251"/>
                      </a:cubicBezTo>
                      <a:cubicBezTo>
                        <a:pt x="71726" y="336751"/>
                        <a:pt x="97126" y="287539"/>
                        <a:pt x="143164" y="238326"/>
                      </a:cubicBezTo>
                      <a:cubicBezTo>
                        <a:pt x="189202" y="189113"/>
                        <a:pt x="257464" y="139901"/>
                        <a:pt x="324139" y="104976"/>
                      </a:cubicBezTo>
                      <a:cubicBezTo>
                        <a:pt x="390814" y="70051"/>
                        <a:pt x="462252" y="46238"/>
                        <a:pt x="543214" y="28776"/>
                      </a:cubicBezTo>
                      <a:cubicBezTo>
                        <a:pt x="624176" y="11314"/>
                        <a:pt x="725777" y="1788"/>
                        <a:pt x="809914" y="201"/>
                      </a:cubicBezTo>
                      <a:cubicBezTo>
                        <a:pt x="894052" y="-1387"/>
                        <a:pt x="971839" y="6551"/>
                        <a:pt x="1048039" y="19251"/>
                      </a:cubicBezTo>
                      <a:cubicBezTo>
                        <a:pt x="1124239" y="31951"/>
                        <a:pt x="1195677" y="55764"/>
                        <a:pt x="1267114" y="76401"/>
                      </a:cubicBezTo>
                      <a:cubicBezTo>
                        <a:pt x="1338551" y="97038"/>
                        <a:pt x="1408402" y="114501"/>
                        <a:pt x="1476664" y="143076"/>
                      </a:cubicBezTo>
                      <a:cubicBezTo>
                        <a:pt x="1544926" y="171651"/>
                        <a:pt x="1637001" y="228801"/>
                        <a:pt x="1676689" y="247851"/>
                      </a:cubicBezTo>
                      <a:cubicBezTo>
                        <a:pt x="1716377" y="266901"/>
                        <a:pt x="1710027" y="255789"/>
                        <a:pt x="1714789" y="257376"/>
                      </a:cubicBezTo>
                      <a:cubicBezTo>
                        <a:pt x="1719551" y="258963"/>
                        <a:pt x="1712407" y="258169"/>
                        <a:pt x="1705264" y="25737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" name="Freeform 4"/>
              <p:cNvSpPr/>
              <p:nvPr/>
            </p:nvSpPr>
            <p:spPr bwMode="auto">
              <a:xfrm>
                <a:off x="1521596" y="2484465"/>
                <a:ext cx="1534790" cy="3015211"/>
              </a:xfrm>
              <a:custGeom>
                <a:avLst/>
                <a:gdLst>
                  <a:gd name="connsiteX0" fmla="*/ 1534790 w 1534790"/>
                  <a:gd name="connsiteY0" fmla="*/ 3015211 h 3015211"/>
                  <a:gd name="connsiteX1" fmla="*/ 306065 w 1534790"/>
                  <a:gd name="connsiteY1" fmla="*/ 1224511 h 3015211"/>
                  <a:gd name="connsiteX2" fmla="*/ 39365 w 1534790"/>
                  <a:gd name="connsiteY2" fmla="*/ 738736 h 3015211"/>
                  <a:gd name="connsiteX3" fmla="*/ 1265 w 1534790"/>
                  <a:gd name="connsiteY3" fmla="*/ 529186 h 3015211"/>
                  <a:gd name="connsiteX4" fmla="*/ 20315 w 1534790"/>
                  <a:gd name="connsiteY4" fmla="*/ 310111 h 3015211"/>
                  <a:gd name="connsiteX5" fmla="*/ 125090 w 1534790"/>
                  <a:gd name="connsiteY5" fmla="*/ 167236 h 3015211"/>
                  <a:gd name="connsiteX6" fmla="*/ 115565 w 1534790"/>
                  <a:gd name="connsiteY6" fmla="*/ 157711 h 3015211"/>
                  <a:gd name="connsiteX7" fmla="*/ 229865 w 1534790"/>
                  <a:gd name="connsiteY7" fmla="*/ 71986 h 3015211"/>
                  <a:gd name="connsiteX8" fmla="*/ 353690 w 1534790"/>
                  <a:gd name="connsiteY8" fmla="*/ 14836 h 3015211"/>
                  <a:gd name="connsiteX9" fmla="*/ 534665 w 1534790"/>
                  <a:gd name="connsiteY9" fmla="*/ 5311 h 3015211"/>
                  <a:gd name="connsiteX10" fmla="*/ 706115 w 1534790"/>
                  <a:gd name="connsiteY10" fmla="*/ 5311 h 3015211"/>
                  <a:gd name="connsiteX11" fmla="*/ 906140 w 1534790"/>
                  <a:gd name="connsiteY11" fmla="*/ 71986 h 3015211"/>
                  <a:gd name="connsiteX12" fmla="*/ 1106165 w 1534790"/>
                  <a:gd name="connsiteY12" fmla="*/ 148186 h 3015211"/>
                  <a:gd name="connsiteX13" fmla="*/ 1334765 w 1534790"/>
                  <a:gd name="connsiteY13" fmla="*/ 291061 h 3015211"/>
                  <a:gd name="connsiteX14" fmla="*/ 1334765 w 1534790"/>
                  <a:gd name="connsiteY14" fmla="*/ 291061 h 30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34790" h="3015211">
                    <a:moveTo>
                      <a:pt x="1534790" y="3015211"/>
                    </a:moveTo>
                    <a:cubicBezTo>
                      <a:pt x="1045046" y="2309567"/>
                      <a:pt x="555302" y="1603923"/>
                      <a:pt x="306065" y="1224511"/>
                    </a:cubicBezTo>
                    <a:cubicBezTo>
                      <a:pt x="56828" y="845099"/>
                      <a:pt x="90165" y="854623"/>
                      <a:pt x="39365" y="738736"/>
                    </a:cubicBezTo>
                    <a:cubicBezTo>
                      <a:pt x="-11435" y="622849"/>
                      <a:pt x="4440" y="600623"/>
                      <a:pt x="1265" y="529186"/>
                    </a:cubicBezTo>
                    <a:cubicBezTo>
                      <a:pt x="-1910" y="457749"/>
                      <a:pt x="-322" y="370436"/>
                      <a:pt x="20315" y="310111"/>
                    </a:cubicBezTo>
                    <a:cubicBezTo>
                      <a:pt x="40952" y="249786"/>
                      <a:pt x="109215" y="192636"/>
                      <a:pt x="125090" y="167236"/>
                    </a:cubicBezTo>
                    <a:cubicBezTo>
                      <a:pt x="140965" y="141836"/>
                      <a:pt x="98103" y="173586"/>
                      <a:pt x="115565" y="157711"/>
                    </a:cubicBezTo>
                    <a:cubicBezTo>
                      <a:pt x="133027" y="141836"/>
                      <a:pt x="190177" y="95798"/>
                      <a:pt x="229865" y="71986"/>
                    </a:cubicBezTo>
                    <a:cubicBezTo>
                      <a:pt x="269552" y="48173"/>
                      <a:pt x="302890" y="25948"/>
                      <a:pt x="353690" y="14836"/>
                    </a:cubicBezTo>
                    <a:cubicBezTo>
                      <a:pt x="404490" y="3723"/>
                      <a:pt x="475928" y="6898"/>
                      <a:pt x="534665" y="5311"/>
                    </a:cubicBezTo>
                    <a:cubicBezTo>
                      <a:pt x="593402" y="3724"/>
                      <a:pt x="644202" y="-5802"/>
                      <a:pt x="706115" y="5311"/>
                    </a:cubicBezTo>
                    <a:cubicBezTo>
                      <a:pt x="768028" y="16424"/>
                      <a:pt x="839465" y="48173"/>
                      <a:pt x="906140" y="71986"/>
                    </a:cubicBezTo>
                    <a:cubicBezTo>
                      <a:pt x="972815" y="95798"/>
                      <a:pt x="1034727" y="111673"/>
                      <a:pt x="1106165" y="148186"/>
                    </a:cubicBezTo>
                    <a:cubicBezTo>
                      <a:pt x="1177603" y="184699"/>
                      <a:pt x="1334765" y="291061"/>
                      <a:pt x="1334765" y="291061"/>
                    </a:cubicBezTo>
                    <a:lnTo>
                      <a:pt x="1334765" y="291061"/>
                    </a:ln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81957" y="1317527"/>
              <a:ext cx="56197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0.7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10532" y="1616547"/>
              <a:ext cx="56197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rPr>
                <a:t>0.5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0982" y="1941422"/>
              <a:ext cx="56197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0.3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2332" y="2482905"/>
              <a:ext cx="56197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0.0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4676" y="2813280"/>
              <a:ext cx="6562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-0.1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Southeast U.S. Regional Skew Model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2880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908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19600" y="4114800"/>
            <a:ext cx="6858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4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Southeast U.S. Regional Skew Model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8854" y="6393875"/>
            <a:ext cx="320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Courtesy of Tim Cohn, USGS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4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Comparison of Methods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787400"/>
            <a:ext cx="88011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4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California Regional Skew Study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181600" cy="463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Left Brace 8"/>
          <p:cNvSpPr>
            <a:spLocks/>
          </p:cNvSpPr>
          <p:nvPr/>
        </p:nvSpPr>
        <p:spPr bwMode="auto">
          <a:xfrm>
            <a:off x="1600200" y="3657600"/>
            <a:ext cx="336550" cy="841375"/>
          </a:xfrm>
          <a:prstGeom prst="leftBrace">
            <a:avLst>
              <a:gd name="adj1" fmla="val 8310"/>
              <a:gd name="adj2" fmla="val 50000"/>
            </a:avLst>
          </a:prstGeom>
          <a:noFill/>
          <a:ln w="222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9" name="Left Brace 9"/>
          <p:cNvSpPr>
            <a:spLocks/>
          </p:cNvSpPr>
          <p:nvPr/>
        </p:nvSpPr>
        <p:spPr bwMode="auto">
          <a:xfrm>
            <a:off x="1600200" y="2286000"/>
            <a:ext cx="336550" cy="1146175"/>
          </a:xfrm>
          <a:prstGeom prst="leftBrace">
            <a:avLst>
              <a:gd name="adj1" fmla="val 8325"/>
              <a:gd name="adj2" fmla="val 50000"/>
            </a:avLst>
          </a:prstGeom>
          <a:noFill/>
          <a:ln w="222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609600" y="2209800"/>
            <a:ext cx="11414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Spring Snow Melt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533400" y="35052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Winter Rain Storms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1905000" y="4114800"/>
            <a:ext cx="76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Jan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1905000" y="3652838"/>
            <a:ext cx="76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Feb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1906588" y="3124200"/>
            <a:ext cx="76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Mar</a:t>
            </a:r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1828800" y="266223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23566" name="TextBox 17"/>
          <p:cNvSpPr txBox="1">
            <a:spLocks noChangeArrowheads="1"/>
          </p:cNvSpPr>
          <p:nvPr/>
        </p:nvSpPr>
        <p:spPr bwMode="auto">
          <a:xfrm>
            <a:off x="1906588" y="2133600"/>
            <a:ext cx="76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23567" name="Left Brace 19"/>
          <p:cNvSpPr>
            <a:spLocks/>
          </p:cNvSpPr>
          <p:nvPr/>
        </p:nvSpPr>
        <p:spPr bwMode="auto">
          <a:xfrm rot="-5400000">
            <a:off x="4076700" y="4686300"/>
            <a:ext cx="304800" cy="2057400"/>
          </a:xfrm>
          <a:prstGeom prst="leftBrace">
            <a:avLst>
              <a:gd name="adj1" fmla="val 8313"/>
              <a:gd name="adj2" fmla="val 50000"/>
            </a:avLst>
          </a:prstGeom>
          <a:noFill/>
          <a:ln w="222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68" name="Left Brace 20"/>
          <p:cNvSpPr>
            <a:spLocks/>
          </p:cNvSpPr>
          <p:nvPr/>
        </p:nvSpPr>
        <p:spPr bwMode="auto">
          <a:xfrm rot="-5400000">
            <a:off x="6361113" y="4535487"/>
            <a:ext cx="304800" cy="2359025"/>
          </a:xfrm>
          <a:prstGeom prst="leftBrace">
            <a:avLst>
              <a:gd name="adj1" fmla="val 8349"/>
              <a:gd name="adj2" fmla="val 50000"/>
            </a:avLst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69" name="TextBox 21"/>
          <p:cNvSpPr txBox="1">
            <a:spLocks noChangeArrowheads="1"/>
          </p:cNvSpPr>
          <p:nvPr/>
        </p:nvSpPr>
        <p:spPr bwMode="auto">
          <a:xfrm>
            <a:off x="3352800" y="579120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Lower Elev</a:t>
            </a:r>
          </a:p>
        </p:txBody>
      </p:sp>
      <p:sp>
        <p:nvSpPr>
          <p:cNvPr id="23570" name="TextBox 22"/>
          <p:cNvSpPr txBox="1">
            <a:spLocks noChangeArrowheads="1"/>
          </p:cNvSpPr>
          <p:nvPr/>
        </p:nvSpPr>
        <p:spPr bwMode="auto">
          <a:xfrm>
            <a:off x="5715000" y="579120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Higher Elev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00222" y="6443163"/>
            <a:ext cx="303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Courtesy of Chuck Parrett, USGS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California Regional Skew Study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18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4595019" y="4419600"/>
            <a:ext cx="691356" cy="12192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31" y="4124326"/>
            <a:ext cx="69283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pitchFamily="34" charset="-128"/>
              </a:rPr>
              <a:t>Bulletin 17B: log-Pearson Type III (LP3)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153400" cy="4495800"/>
              </a:xfrm>
            </p:spPr>
            <p:txBody>
              <a:bodyPr/>
              <a:lstStyle/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LP3 distribution; 3 parameters estimated as: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Mean, </a:t>
                </a:r>
                <a:r>
                  <a:rPr lang="el-GR" sz="2400" i="1" dirty="0" smtClean="0">
                    <a:latin typeface="Cambria" pitchFamily="18" charset="0"/>
                    <a:ea typeface="ＭＳ Ｐゴシック" pitchFamily="34" charset="-128"/>
                  </a:rPr>
                  <a:t>μ</a:t>
                </a:r>
                <a:endParaRPr lang="en-US" sz="2400" i="1" dirty="0" smtClean="0">
                  <a:latin typeface="Cambria" pitchFamily="18" charset="0"/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2400" dirty="0" smtClean="0">
                    <a:ea typeface="ＭＳ Ｐゴシック" pitchFamily="34" charset="-128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𝒍𝒐𝒈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𝑸</m:t>
                        </m:r>
                      </m:e>
                    </m:d>
                  </m:oMath>
                </a14:m>
                <a:endParaRPr lang="en-US" sz="2400" dirty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>
                    <a:ea typeface="ＭＳ Ｐゴシック" pitchFamily="34" charset="-128"/>
                  </a:rPr>
                  <a:t>	</a:t>
                </a:r>
                <a:endParaRPr lang="en-US" sz="2400" dirty="0" smtClean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Standard Deviation, </a:t>
                </a:r>
                <a:r>
                  <a:rPr lang="el-GR" sz="2400" i="1" dirty="0" smtClean="0">
                    <a:latin typeface="Cambria" pitchFamily="18" charset="0"/>
                    <a:ea typeface="ＭＳ Ｐゴシック" pitchFamily="34" charset="-128"/>
                  </a:rPr>
                  <a:t>σ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endParaRPr lang="en-US" sz="2400" dirty="0" smtClean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ＭＳ Ｐゴシック" pitchFamily="34" charset="-128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/>
                                    <a:ea typeface="ＭＳ Ｐゴシック" pitchFamily="34" charset="-128"/>
                                  </a:rPr>
                                  <m:t>𝑿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ＭＳ Ｐゴシック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/>
                                        <a:ea typeface="ＭＳ Ｐゴシック" pitchFamily="34" charset="-128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ＭＳ Ｐゴシック" pitchFamily="34" charset="-128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Skew, </a:t>
                </a:r>
                <a:r>
                  <a:rPr lang="el-GR" sz="2400" i="1" dirty="0" smtClean="0">
                    <a:latin typeface="Cambria" pitchFamily="18" charset="0"/>
                    <a:ea typeface="ＭＳ Ｐゴシック" pitchFamily="34" charset="-128"/>
                  </a:rPr>
                  <a:t>γ</a:t>
                </a:r>
                <a:endParaRPr lang="en-US" sz="2400" i="1" dirty="0" smtClean="0">
                  <a:latin typeface="Cambria" pitchFamily="18" charset="0"/>
                  <a:ea typeface="ＭＳ Ｐゴシック" pitchFamily="34" charset="-128"/>
                </a:endParaRPr>
              </a:p>
              <a:p>
                <a:pPr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ea typeface="ＭＳ Ｐゴシック" pitchFamily="34" charset="-128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  <a:ea typeface="ＭＳ Ｐゴシック" pitchFamily="34" charset="-128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  <a:ea typeface="ＭＳ Ｐゴシック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i="1">
                                        <a:latin typeface="Cambria Math"/>
                                        <a:ea typeface="ＭＳ Ｐゴシック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latin typeface="Cambria Math"/>
                                        <a:ea typeface="ＭＳ Ｐゴシック" pitchFamily="34" charset="-128"/>
                                      </a:rPr>
                                      <m:t>𝑿</m:t>
                                    </m:r>
                                    <m:r>
                                      <a:rPr lang="en-US" sz="2600" i="1">
                                        <a:latin typeface="Cambria Math"/>
                                        <a:ea typeface="ＭＳ Ｐゴシック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/>
                                            <a:ea typeface="ＭＳ Ｐゴシック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/>
                                            <a:ea typeface="Cambria Math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latin typeface="Cambria Math"/>
                                            <a:ea typeface="ＭＳ Ｐゴシック" pitchFamily="34" charset="-128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600" b="1" i="1" smtClean="0">
                                    <a:latin typeface="Cambria Math"/>
                                    <a:ea typeface="ＭＳ Ｐゴシック" pitchFamily="34" charset="-128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ＭＳ Ｐゴシック" pitchFamily="34" charset="-128"/>
                              </a:rPr>
                              <m:t>𝒙</m:t>
                            </m:r>
                          </m:sub>
                          <m:sup>
                            <m:r>
                              <a:rPr lang="en-US" sz="2600" b="1" i="1" smtClean="0">
                                <a:latin typeface="Cambria Math"/>
                                <a:ea typeface="ＭＳ Ｐゴシック" pitchFamily="34" charset="-128"/>
                              </a:rPr>
                              <m:t>𝟑</m:t>
                            </m:r>
                          </m:sup>
                        </m:sSubSup>
                      </m:den>
                    </m:f>
                  </m:oMath>
                </a14:m>
                <a:endParaRPr lang="en-US" sz="2600" dirty="0" smtClean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153400" cy="4495800"/>
              </a:xfrm>
              <a:blipFill rotWithShape="1">
                <a:blip r:embed="rId3" cstate="print"/>
                <a:stretch>
                  <a:fillRect l="-1197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4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California Regional Skew Study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" y="952845"/>
            <a:ext cx="8628572" cy="5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143000"/>
          </a:xfrm>
        </p:spPr>
        <p:txBody>
          <a:bodyPr/>
          <a:lstStyle/>
          <a:p>
            <a:r>
              <a:rPr lang="en-US" sz="3200" dirty="0" smtClean="0"/>
              <a:t>What is the Practical Effect of a New (and Improved!) Regional Skew in California? </a:t>
            </a:r>
            <a:br>
              <a:rPr lang="en-US" sz="3200" dirty="0" smtClean="0"/>
            </a:br>
            <a:endParaRPr lang="en-US" alt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3657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Less variability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Bulletin 17B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Map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Less Weight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Given To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Bulletin 17B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Skew (EYR = 17) 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4" descr="Skew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61722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 bwMode="auto">
          <a:xfrm>
            <a:off x="2979738" y="2887663"/>
            <a:ext cx="466725" cy="1438275"/>
          </a:xfrm>
          <a:custGeom>
            <a:avLst/>
            <a:gdLst>
              <a:gd name="connsiteX0" fmla="*/ 0 w 465666"/>
              <a:gd name="connsiteY0" fmla="*/ 0 h 1439334"/>
              <a:gd name="connsiteX1" fmla="*/ 33866 w 465666"/>
              <a:gd name="connsiteY1" fmla="*/ 347134 h 1439334"/>
              <a:gd name="connsiteX2" fmla="*/ 84666 w 465666"/>
              <a:gd name="connsiteY2" fmla="*/ 626534 h 1439334"/>
              <a:gd name="connsiteX3" fmla="*/ 135466 w 465666"/>
              <a:gd name="connsiteY3" fmla="*/ 787400 h 1439334"/>
              <a:gd name="connsiteX4" fmla="*/ 262466 w 465666"/>
              <a:gd name="connsiteY4" fmla="*/ 1075267 h 1439334"/>
              <a:gd name="connsiteX5" fmla="*/ 465666 w 465666"/>
              <a:gd name="connsiteY5" fmla="*/ 1439334 h 1439334"/>
              <a:gd name="connsiteX6" fmla="*/ 457200 w 465666"/>
              <a:gd name="connsiteY6" fmla="*/ 1422400 h 143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66" h="1439334">
                <a:moveTo>
                  <a:pt x="0" y="0"/>
                </a:moveTo>
                <a:lnTo>
                  <a:pt x="33866" y="347134"/>
                </a:lnTo>
                <a:lnTo>
                  <a:pt x="84666" y="626534"/>
                </a:lnTo>
                <a:lnTo>
                  <a:pt x="135466" y="787400"/>
                </a:lnTo>
                <a:lnTo>
                  <a:pt x="262466" y="1075267"/>
                </a:lnTo>
                <a:lnTo>
                  <a:pt x="465666" y="1439334"/>
                </a:lnTo>
                <a:lnTo>
                  <a:pt x="457200" y="1422400"/>
                </a:lnTo>
              </a:path>
            </a:pathLst>
          </a:cu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01938" y="2827338"/>
            <a:ext cx="390525" cy="1473200"/>
          </a:xfrm>
          <a:custGeom>
            <a:avLst/>
            <a:gdLst>
              <a:gd name="connsiteX0" fmla="*/ 0 w 389466"/>
              <a:gd name="connsiteY0" fmla="*/ 0 h 1473200"/>
              <a:gd name="connsiteX1" fmla="*/ 0 w 389466"/>
              <a:gd name="connsiteY1" fmla="*/ 279400 h 1473200"/>
              <a:gd name="connsiteX2" fmla="*/ 33866 w 389466"/>
              <a:gd name="connsiteY2" fmla="*/ 558800 h 1473200"/>
              <a:gd name="connsiteX3" fmla="*/ 93133 w 389466"/>
              <a:gd name="connsiteY3" fmla="*/ 795866 h 1473200"/>
              <a:gd name="connsiteX4" fmla="*/ 177800 w 389466"/>
              <a:gd name="connsiteY4" fmla="*/ 1083733 h 1473200"/>
              <a:gd name="connsiteX5" fmla="*/ 287866 w 389466"/>
              <a:gd name="connsiteY5" fmla="*/ 1261533 h 1473200"/>
              <a:gd name="connsiteX6" fmla="*/ 389466 w 389466"/>
              <a:gd name="connsiteY6" fmla="*/ 1473200 h 1473200"/>
              <a:gd name="connsiteX7" fmla="*/ 389466 w 389466"/>
              <a:gd name="connsiteY7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466" h="1473200">
                <a:moveTo>
                  <a:pt x="0" y="0"/>
                </a:moveTo>
                <a:lnTo>
                  <a:pt x="0" y="279400"/>
                </a:lnTo>
                <a:lnTo>
                  <a:pt x="33866" y="558800"/>
                </a:lnTo>
                <a:lnTo>
                  <a:pt x="93133" y="795866"/>
                </a:lnTo>
                <a:lnTo>
                  <a:pt x="177800" y="1083733"/>
                </a:lnTo>
                <a:lnTo>
                  <a:pt x="287866" y="1261533"/>
                </a:lnTo>
                <a:lnTo>
                  <a:pt x="389466" y="1473200"/>
                </a:lnTo>
                <a:lnTo>
                  <a:pt x="389466" y="147320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2895600"/>
            <a:ext cx="990600" cy="461963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+0.2</a:t>
            </a:r>
          </a:p>
        </p:txBody>
      </p:sp>
      <p:cxnSp>
        <p:nvCxnSpPr>
          <p:cNvPr id="26632" name="Straight Arrow Connector 19"/>
          <p:cNvCxnSpPr>
            <a:cxnSpLocks noChangeShapeType="1"/>
            <a:endCxn id="16" idx="1"/>
          </p:cNvCxnSpPr>
          <p:nvPr/>
        </p:nvCxnSpPr>
        <p:spPr bwMode="auto">
          <a:xfrm rot="10800000" flipV="1">
            <a:off x="3014663" y="3200400"/>
            <a:ext cx="185737" cy="333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3" name="TextBox 20"/>
          <p:cNvSpPr txBox="1">
            <a:spLocks noChangeArrowheads="1"/>
          </p:cNvSpPr>
          <p:nvPr/>
        </p:nvSpPr>
        <p:spPr bwMode="auto">
          <a:xfrm>
            <a:off x="2667000" y="4495800"/>
            <a:ext cx="715963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-0.2</a:t>
            </a:r>
          </a:p>
        </p:txBody>
      </p:sp>
      <p:cxnSp>
        <p:nvCxnSpPr>
          <p:cNvPr id="26634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2895600" y="4267200"/>
            <a:ext cx="304800" cy="152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5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9EAE11-0052-4AFC-A4B3-0F53ACEBF04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143000"/>
          </a:xfrm>
        </p:spPr>
        <p:txBody>
          <a:bodyPr/>
          <a:lstStyle/>
          <a:p>
            <a:r>
              <a:rPr lang="en-US" sz="2800" smtClean="0"/>
              <a:t>Expected Differences in Flood Frequency Resulting From Regional Skew Differences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altLang="en-US" sz="2400" smtClean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562600" y="2057400"/>
            <a:ext cx="2798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Q </a:t>
            </a:r>
            <a:r>
              <a:rPr lang="en-US" sz="2400" baseline="-25000"/>
              <a:t>1%</a:t>
            </a:r>
            <a:r>
              <a:rPr lang="en-US" sz="2400"/>
              <a:t> larger for</a:t>
            </a:r>
          </a:p>
          <a:p>
            <a:pPr algn="l"/>
            <a:r>
              <a:rPr lang="en-US" sz="2400"/>
              <a:t> higher elevations</a:t>
            </a:r>
          </a:p>
          <a:p>
            <a:pPr algn="l"/>
            <a:r>
              <a:rPr lang="en-US" sz="2400"/>
              <a:t>and shorter</a:t>
            </a:r>
          </a:p>
          <a:p>
            <a:pPr algn="l"/>
            <a:r>
              <a:rPr lang="en-US" sz="2400"/>
              <a:t>record length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638800" y="4038600"/>
            <a:ext cx="426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Q </a:t>
            </a:r>
            <a:r>
              <a:rPr lang="en-US" sz="2400" baseline="-25000"/>
              <a:t>1%</a:t>
            </a:r>
            <a:r>
              <a:rPr lang="en-US" sz="2400"/>
              <a:t> smaller for</a:t>
            </a:r>
          </a:p>
          <a:p>
            <a:pPr algn="l"/>
            <a:r>
              <a:rPr lang="en-US" sz="2400"/>
              <a:t> lower  elevations</a:t>
            </a:r>
          </a:p>
          <a:p>
            <a:pPr algn="l"/>
            <a:r>
              <a:rPr lang="en-US" sz="2400"/>
              <a:t> and shorter </a:t>
            </a:r>
          </a:p>
          <a:p>
            <a:pPr algn="l"/>
            <a:r>
              <a:rPr lang="en-US" sz="2400"/>
              <a:t>record length</a:t>
            </a:r>
          </a:p>
          <a:p>
            <a:endParaRPr lang="en-US" sz="2400" baseline="-2500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52400" y="1447800"/>
          <a:ext cx="5257800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SPW 11.0 Notebook" r:id="rId4" imgW="6400800" imgH="5486400" progId="SigmaPlot.JNB.Page.10">
                  <p:embed/>
                </p:oleObj>
              </mc:Choice>
              <mc:Fallback>
                <p:oleObj name="SPW 11.0 Notebook" r:id="rId4" imgW="6400800" imgH="5486400" progId="SigmaPlot.JNB.Page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5257800" cy="45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3B1DE6-4C48-416A-B034-1BAEE02D7BC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2800" smtClean="0"/>
              <a:t>Some Real Examples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altLang="en-US" sz="2400" smtClean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096000" y="1676400"/>
            <a:ext cx="2954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Very low elevation</a:t>
            </a:r>
          </a:p>
          <a:p>
            <a:pPr algn="l"/>
            <a:r>
              <a:rPr lang="en-US" sz="2400"/>
              <a:t> AND very short</a:t>
            </a:r>
          </a:p>
          <a:p>
            <a:pPr algn="l"/>
            <a:r>
              <a:rPr lang="en-US" sz="2400"/>
              <a:t> record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04800" y="1066800"/>
          <a:ext cx="5778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SPW 11.0 Notebook" r:id="rId4" imgW="6400800" imgH="5486400" progId="SigmaPlot.JNB.Page.10">
                  <p:embed/>
                </p:oleObj>
              </mc:Choice>
              <mc:Fallback>
                <p:oleObj name="SPW 11.0 Notebook" r:id="rId4" imgW="6400800" imgH="5486400" progId="SigmaPlot.JNB.P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57785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2C03F1-C96D-4929-9E5B-2E6CF892505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1143000"/>
          </a:xfrm>
        </p:spPr>
        <p:txBody>
          <a:bodyPr/>
          <a:lstStyle/>
          <a:p>
            <a:r>
              <a:rPr lang="en-US" sz="2800" smtClean="0"/>
              <a:t>Some Real Examples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altLang="en-US" sz="2400" smtClean="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857875" y="1676400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Very high elevation</a:t>
            </a:r>
          </a:p>
          <a:p>
            <a:pPr algn="l"/>
            <a:r>
              <a:rPr lang="en-US" sz="2400"/>
              <a:t> AND relatively short</a:t>
            </a:r>
          </a:p>
          <a:p>
            <a:pPr algn="l"/>
            <a:r>
              <a:rPr lang="en-US" sz="2400"/>
              <a:t> record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2400" y="1066800"/>
          <a:ext cx="56007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SPW 11.0 Notebook" r:id="rId4" imgW="6400800" imgH="5486400" progId="SigmaPlot.JNB.Page.10">
                  <p:embed/>
                </p:oleObj>
              </mc:Choice>
              <mc:Fallback>
                <p:oleObj name="SPW 11.0 Notebook" r:id="rId4" imgW="6400800" imgH="5486400" progId="SigmaPlot.JNB.P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56007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0D9729-42C4-4574-AD3E-418C6E94DFE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2800" smtClean="0"/>
              <a:t>Some Real Examples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altLang="en-US" sz="2400" smtClean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857875" y="1676400"/>
            <a:ext cx="254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Moderately high</a:t>
            </a:r>
          </a:p>
          <a:p>
            <a:pPr algn="l"/>
            <a:r>
              <a:rPr lang="en-US" sz="2400"/>
              <a:t> elevation AND </a:t>
            </a:r>
          </a:p>
          <a:p>
            <a:pPr algn="l"/>
            <a:r>
              <a:rPr lang="en-US" sz="2400"/>
              <a:t>relatively short</a:t>
            </a:r>
          </a:p>
          <a:p>
            <a:pPr algn="l"/>
            <a:r>
              <a:rPr lang="en-US" sz="2400"/>
              <a:t>record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457200" y="1295400"/>
          <a:ext cx="533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SPW 11.0 Notebook" r:id="rId4" imgW="6400800" imgH="5486400" progId="SigmaPlot.JNB.Page.10">
                  <p:embed/>
                </p:oleObj>
              </mc:Choice>
              <mc:Fallback>
                <p:oleObj name="SPW 11.0 Notebook" r:id="rId4" imgW="6400800" imgH="5486400" progId="SigmaPlot.JNB.P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53340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8878F3-1128-47B4-B28F-DE85B2724A8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2800" smtClean="0"/>
              <a:t>Some Real Examples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altLang="en-US" sz="2400" smtClean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172200" y="1676400"/>
            <a:ext cx="2460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Moderately low</a:t>
            </a:r>
          </a:p>
          <a:p>
            <a:pPr algn="l"/>
            <a:r>
              <a:rPr lang="en-US" sz="2400"/>
              <a:t>elevation AND </a:t>
            </a:r>
          </a:p>
          <a:p>
            <a:pPr algn="l"/>
            <a:r>
              <a:rPr lang="en-US" sz="2400"/>
              <a:t>very short</a:t>
            </a:r>
          </a:p>
          <a:p>
            <a:pPr algn="l"/>
            <a:r>
              <a:rPr lang="en-US" sz="2400"/>
              <a:t>record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533400" y="1143000"/>
          <a:ext cx="5562600" cy="476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SPW 11.0 Notebook" r:id="rId4" imgW="6400800" imgH="5486400" progId="SigmaPlot.JNB.Page.10">
                  <p:embed/>
                </p:oleObj>
              </mc:Choice>
              <mc:Fallback>
                <p:oleObj name="SPW 11.0 Notebook" r:id="rId4" imgW="6400800" imgH="5486400" progId="SigmaPlot.JNB.P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5562600" cy="476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5F711F-60BE-45CD-B365-FE985D0154F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B-GLS methodology provides a stable and reliable framework for estimating regional skew with greater precision than Bulletin 17B skew map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Applied BGLS methodology to two demonstration regions in the United States: 1) Southeast 2) California</a:t>
            </a:r>
            <a:endParaRPr lang="en-US" sz="2400" i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305174" y="4138613"/>
            <a:ext cx="1752601" cy="16002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60" y="3789861"/>
            <a:ext cx="6664880" cy="202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Lessons Learned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Data Related Issues	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Low outliers/zero flows/censored flows (need EMA)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Redundant Sites </a:t>
            </a:r>
            <a:r>
              <a:rPr lang="en-US" sz="2200" dirty="0">
                <a:solidFill>
                  <a:schemeClr val="bg1"/>
                </a:solidFill>
              </a:rPr>
              <a:t>(i.e. two gages measuring 				essentially the same flows)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Regression Parameters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Not identical in all areas of country</a:t>
            </a:r>
          </a:p>
          <a:p>
            <a:pPr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Next Steps in Regional Skew Studies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Update Regional Skew for the Nation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Hydrologic pursuit not a state-by-state pursuit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Develop hydrologic regions that contain multiple neighboring states 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Expect that after one version is completed it will be updated throughout time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Current Plan: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Complete ongoing regional skew study for Iowa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Potential next study area: Missouri River Basin 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Prioritize other hydrologic regions	</a:t>
            </a: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pitchFamily="34" charset="-128"/>
              </a:rPr>
              <a:t>Bulletin 17B: Fitting LP3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153400" cy="4495800"/>
              </a:xfrm>
            </p:spPr>
            <p:txBody>
              <a:bodyPr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latin typeface="Cambria Math"/>
                          <a:ea typeface="ＭＳ Ｐゴシック" pitchFamily="34" charset="-128"/>
                        </a:rPr>
                        <m:t>𝒍𝒐𝒈</m:t>
                      </m:r>
                      <m:d>
                        <m:dPr>
                          <m:ctrlP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00" b="1" i="1" smtClean="0">
                                  <a:latin typeface="Cambria Math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400" b="1" i="1" smtClean="0">
                                  <a:latin typeface="Cambria Math"/>
                                  <a:ea typeface="ＭＳ Ｐゴシック" pitchFamily="34" charset="-128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3400" b="1" i="1" smtClean="0">
                                  <a:latin typeface="Cambria Math"/>
                                  <a:ea typeface="ＭＳ Ｐゴシック" pitchFamily="34" charset="-128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sz="3400" b="1" i="1" smtClean="0">
                          <a:latin typeface="Cambria Math"/>
                          <a:ea typeface="ＭＳ Ｐゴシック" pitchFamily="34" charset="-128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</m:ctrlPr>
                        </m:accPr>
                        <m:e>
                          <m: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  <m:t>𝑿</m:t>
                          </m:r>
                        </m:e>
                      </m:acc>
                      <m:r>
                        <a:rPr lang="en-US" sz="3400" b="1" i="1" smtClean="0">
                          <a:latin typeface="Cambria Math"/>
                          <a:ea typeface="ＭＳ Ｐゴシック" pitchFamily="34" charset="-128"/>
                        </a:rPr>
                        <m:t>+</m:t>
                      </m:r>
                      <m:r>
                        <a:rPr lang="en-US" sz="3400" b="1" i="1" smtClean="0">
                          <a:latin typeface="Cambria Math"/>
                          <a:ea typeface="ＭＳ Ｐゴシック" pitchFamily="34" charset="-128"/>
                        </a:rPr>
                        <m:t>𝑺</m:t>
                      </m:r>
                      <m:r>
                        <a:rPr lang="en-US" sz="3400" b="1" i="1" smtClean="0">
                          <a:latin typeface="Cambria Math"/>
                          <a:ea typeface="ＭＳ Ｐゴシック" pitchFamily="34" charset="-128"/>
                        </a:rPr>
                        <m:t>∗</m:t>
                      </m:r>
                      <m:sSub>
                        <m:sSubPr>
                          <m:ctrlP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  <m:t>𝑲</m:t>
                          </m:r>
                        </m:e>
                        <m:sub>
                          <m: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lang="en-US" sz="3400" b="1" i="1" smtClean="0">
                              <a:latin typeface="Cambria Math"/>
                              <a:ea typeface="ＭＳ Ｐゴシック" pitchFamily="34" charset="-128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lang="en-US" sz="3400" dirty="0" smtClean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400" dirty="0" smtClean="0">
                  <a:ea typeface="ＭＳ Ｐゴシック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where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  <a:ea typeface="ＭＳ Ｐゴシック" pitchFamily="34" charset="-128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400" dirty="0" smtClean="0">
                    <a:ea typeface="ＭＳ Ｐゴシック" pitchFamily="34" charset="-128"/>
                  </a:rPr>
                  <a:t>  = mean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sz="2400" i="1" dirty="0" smtClean="0">
                    <a:latin typeface="Cambria" pitchFamily="18" charset="0"/>
                    <a:ea typeface="ＭＳ Ｐゴシック" pitchFamily="34" charset="-128"/>
                  </a:rPr>
                  <a:t>			S</a:t>
                </a:r>
                <a:r>
                  <a:rPr lang="en-US" sz="2400" i="1" dirty="0" smtClean="0">
                    <a:ea typeface="ＭＳ Ｐゴシック" pitchFamily="34" charset="-128"/>
                  </a:rPr>
                  <a:t>   </a:t>
                </a:r>
                <a:r>
                  <a:rPr lang="en-US" sz="2400" dirty="0" smtClean="0">
                    <a:ea typeface="ＭＳ Ｐゴシック" pitchFamily="34" charset="-128"/>
                  </a:rPr>
                  <a:t>= standard deviation</a:t>
                </a:r>
              </a:p>
              <a:p>
                <a:pPr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2400" dirty="0" smtClean="0">
                    <a:ea typeface="ＭＳ Ｐゴシック" pitchFamily="34" charset="-128"/>
                  </a:rPr>
                  <a:t>  = function of skew coefficient and 				selected </a:t>
                </a:r>
                <a:r>
                  <a:rPr lang="en-US" sz="2400" dirty="0" err="1" smtClean="0">
                    <a:ea typeface="ＭＳ Ｐゴシック" pitchFamily="34" charset="-128"/>
                  </a:rPr>
                  <a:t>exceedance</a:t>
                </a:r>
                <a:r>
                  <a:rPr lang="en-US" sz="2400" dirty="0" smtClean="0">
                    <a:ea typeface="ＭＳ Ｐゴシック" pitchFamily="34" charset="-128"/>
                  </a:rPr>
                  <a:t> probability</a:t>
                </a:r>
              </a:p>
              <a:p>
                <a:pPr>
                  <a:buNone/>
                </a:pPr>
                <a:r>
                  <a:rPr lang="en-US" sz="2400" dirty="0" smtClean="0">
                    <a:ea typeface="ＭＳ Ｐゴシック" pitchFamily="34" charset="-128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ＭＳ Ｐゴシック" pitchFamily="34" charset="-128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ＭＳ Ｐゴシック" pitchFamily="34" charset="-128"/>
                  </a:rPr>
                  <a:t> = flow with the specified </a:t>
                </a:r>
                <a:r>
                  <a:rPr lang="en-US" sz="2400" dirty="0" err="1" smtClean="0">
                    <a:ea typeface="ＭＳ Ｐゴシック" pitchFamily="34" charset="-128"/>
                  </a:rPr>
                  <a:t>exceedance</a:t>
                </a:r>
                <a:r>
                  <a:rPr lang="en-US" sz="2400" dirty="0" smtClean="0">
                    <a:ea typeface="ＭＳ Ｐゴシック" pitchFamily="34" charset="-128"/>
                  </a:rPr>
                  <a:t> 			probability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153400" cy="449580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6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4" name="Group 23"/>
          <p:cNvGrpSpPr>
            <a:grpSpLocks/>
          </p:cNvGrpSpPr>
          <p:nvPr/>
        </p:nvGrpSpPr>
        <p:grpSpPr bwMode="auto">
          <a:xfrm>
            <a:off x="838200" y="4248150"/>
            <a:ext cx="2230438" cy="704850"/>
            <a:chOff x="2093" y="2092"/>
            <a:chExt cx="3511" cy="1110"/>
          </a:xfrm>
        </p:grpSpPr>
        <p:sp>
          <p:nvSpPr>
            <p:cNvPr id="32778" name="Rectangle 24"/>
            <p:cNvSpPr>
              <a:spLocks noChangeArrowheads="1"/>
            </p:cNvSpPr>
            <p:nvPr/>
          </p:nvSpPr>
          <p:spPr bwMode="auto">
            <a:xfrm>
              <a:off x="2093" y="2092"/>
              <a:ext cx="3300" cy="1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9" name="Group 25"/>
            <p:cNvGrpSpPr>
              <a:grpSpLocks/>
            </p:cNvGrpSpPr>
            <p:nvPr/>
          </p:nvGrpSpPr>
          <p:grpSpPr bwMode="auto">
            <a:xfrm>
              <a:off x="2255" y="2092"/>
              <a:ext cx="3349" cy="1110"/>
              <a:chOff x="2255" y="2092"/>
              <a:chExt cx="3349" cy="1110"/>
            </a:xfrm>
          </p:grpSpPr>
          <p:cxnSp>
            <p:nvCxnSpPr>
              <p:cNvPr id="32780" name="AutoShape 26"/>
              <p:cNvCxnSpPr>
                <a:cxnSpLocks noChangeShapeType="1"/>
              </p:cNvCxnSpPr>
              <p:nvPr/>
            </p:nvCxnSpPr>
            <p:spPr bwMode="auto">
              <a:xfrm>
                <a:off x="2255" y="2309"/>
                <a:ext cx="571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1" name="AutoShape 27"/>
              <p:cNvCxnSpPr>
                <a:cxnSpLocks noChangeShapeType="1"/>
              </p:cNvCxnSpPr>
              <p:nvPr/>
            </p:nvCxnSpPr>
            <p:spPr bwMode="auto">
              <a:xfrm>
                <a:off x="2255" y="2647"/>
                <a:ext cx="571" cy="0"/>
              </a:xfrm>
              <a:prstGeom prst="straightConnector1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2" name="AutoShape 28"/>
              <p:cNvCxnSpPr>
                <a:cxnSpLocks noChangeShapeType="1"/>
              </p:cNvCxnSpPr>
              <p:nvPr/>
            </p:nvCxnSpPr>
            <p:spPr bwMode="auto">
              <a:xfrm>
                <a:off x="2255" y="2975"/>
                <a:ext cx="571" cy="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83" name="Text Box 29"/>
              <p:cNvSpPr txBox="1">
                <a:spLocks noChangeArrowheads="1"/>
              </p:cNvSpPr>
              <p:nvPr/>
            </p:nvSpPr>
            <p:spPr bwMode="auto">
              <a:xfrm>
                <a:off x="2774" y="2092"/>
                <a:ext cx="2830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Completed Studies</a:t>
                </a:r>
              </a:p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Study in Progress</a:t>
                </a:r>
              </a:p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Potential Next Study</a:t>
                </a:r>
                <a:endParaRPr lang="en-US"/>
              </a:p>
            </p:txBody>
          </p:sp>
        </p:grpSp>
      </p:grpSp>
      <p:sp>
        <p:nvSpPr>
          <p:cNvPr id="13" name="Title 44"/>
          <p:cNvSpPr txBox="1">
            <a:spLocks/>
          </p:cNvSpPr>
          <p:nvPr/>
        </p:nvSpPr>
        <p:spPr bwMode="auto">
          <a:xfrm>
            <a:off x="457200" y="457200"/>
            <a:ext cx="8305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defRPr/>
            </a:pPr>
            <a:r>
              <a:rPr lang="en-US" sz="3600" b="1" kern="0" dirty="0">
                <a:solidFill>
                  <a:srgbClr val="FFFF99"/>
                </a:solidFill>
                <a:latin typeface="+mj-lt"/>
                <a:cs typeface="ＭＳ Ｐゴシック" charset="-128"/>
              </a:rPr>
              <a:t>Regional Skew Studies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2143125" y="1857375"/>
            <a:ext cx="2990850" cy="1646238"/>
          </a:xfrm>
          <a:custGeom>
            <a:avLst/>
            <a:gdLst>
              <a:gd name="connsiteX0" fmla="*/ 390525 w 7781925"/>
              <a:gd name="connsiteY0" fmla="*/ 200025 h 5734050"/>
              <a:gd name="connsiteX1" fmla="*/ 390525 w 7781925"/>
              <a:gd name="connsiteY1" fmla="*/ 200025 h 5734050"/>
              <a:gd name="connsiteX2" fmla="*/ 180975 w 7781925"/>
              <a:gd name="connsiteY2" fmla="*/ 342900 h 5734050"/>
              <a:gd name="connsiteX3" fmla="*/ 123825 w 7781925"/>
              <a:gd name="connsiteY3" fmla="*/ 514350 h 5734050"/>
              <a:gd name="connsiteX4" fmla="*/ 200025 w 7781925"/>
              <a:gd name="connsiteY4" fmla="*/ 638175 h 5734050"/>
              <a:gd name="connsiteX5" fmla="*/ 323850 w 7781925"/>
              <a:gd name="connsiteY5" fmla="*/ 742950 h 5734050"/>
              <a:gd name="connsiteX6" fmla="*/ 276225 w 7781925"/>
              <a:gd name="connsiteY6" fmla="*/ 819150 h 5734050"/>
              <a:gd name="connsiteX7" fmla="*/ 266700 w 7781925"/>
              <a:gd name="connsiteY7" fmla="*/ 962025 h 5734050"/>
              <a:gd name="connsiteX8" fmla="*/ 352425 w 7781925"/>
              <a:gd name="connsiteY8" fmla="*/ 1076325 h 5734050"/>
              <a:gd name="connsiteX9" fmla="*/ 533400 w 7781925"/>
              <a:gd name="connsiteY9" fmla="*/ 1162050 h 5734050"/>
              <a:gd name="connsiteX10" fmla="*/ 466725 w 7781925"/>
              <a:gd name="connsiteY10" fmla="*/ 1314450 h 5734050"/>
              <a:gd name="connsiteX11" fmla="*/ 533400 w 7781925"/>
              <a:gd name="connsiteY11" fmla="*/ 1419225 h 5734050"/>
              <a:gd name="connsiteX12" fmla="*/ 438150 w 7781925"/>
              <a:gd name="connsiteY12" fmla="*/ 1552575 h 5734050"/>
              <a:gd name="connsiteX13" fmla="*/ 485775 w 7781925"/>
              <a:gd name="connsiteY13" fmla="*/ 1743075 h 5734050"/>
              <a:gd name="connsiteX14" fmla="*/ 209550 w 7781925"/>
              <a:gd name="connsiteY14" fmla="*/ 1619250 h 5734050"/>
              <a:gd name="connsiteX15" fmla="*/ 0 w 7781925"/>
              <a:gd name="connsiteY15" fmla="*/ 1828800 h 5734050"/>
              <a:gd name="connsiteX16" fmla="*/ 152400 w 7781925"/>
              <a:gd name="connsiteY16" fmla="*/ 2190750 h 5734050"/>
              <a:gd name="connsiteX17" fmla="*/ 266700 w 7781925"/>
              <a:gd name="connsiteY17" fmla="*/ 2228850 h 5734050"/>
              <a:gd name="connsiteX18" fmla="*/ 333375 w 7781925"/>
              <a:gd name="connsiteY18" fmla="*/ 2400300 h 5734050"/>
              <a:gd name="connsiteX19" fmla="*/ 742950 w 7781925"/>
              <a:gd name="connsiteY19" fmla="*/ 2333625 h 5734050"/>
              <a:gd name="connsiteX20" fmla="*/ 828675 w 7781925"/>
              <a:gd name="connsiteY20" fmla="*/ 2247900 h 5734050"/>
              <a:gd name="connsiteX21" fmla="*/ 1019175 w 7781925"/>
              <a:gd name="connsiteY21" fmla="*/ 2438400 h 5734050"/>
              <a:gd name="connsiteX22" fmla="*/ 1104900 w 7781925"/>
              <a:gd name="connsiteY22" fmla="*/ 2381250 h 5734050"/>
              <a:gd name="connsiteX23" fmla="*/ 1333500 w 7781925"/>
              <a:gd name="connsiteY23" fmla="*/ 2619375 h 5734050"/>
              <a:gd name="connsiteX24" fmla="*/ 1219200 w 7781925"/>
              <a:gd name="connsiteY24" fmla="*/ 2686050 h 5734050"/>
              <a:gd name="connsiteX25" fmla="*/ 1571625 w 7781925"/>
              <a:gd name="connsiteY25" fmla="*/ 3162300 h 5734050"/>
              <a:gd name="connsiteX26" fmla="*/ 1562100 w 7781925"/>
              <a:gd name="connsiteY26" fmla="*/ 3228975 h 5734050"/>
              <a:gd name="connsiteX27" fmla="*/ 1666875 w 7781925"/>
              <a:gd name="connsiteY27" fmla="*/ 3381375 h 5734050"/>
              <a:gd name="connsiteX28" fmla="*/ 1876425 w 7781925"/>
              <a:gd name="connsiteY28" fmla="*/ 3371850 h 5734050"/>
              <a:gd name="connsiteX29" fmla="*/ 1933575 w 7781925"/>
              <a:gd name="connsiteY29" fmla="*/ 3324225 h 5734050"/>
              <a:gd name="connsiteX30" fmla="*/ 2209800 w 7781925"/>
              <a:gd name="connsiteY30" fmla="*/ 3400425 h 5734050"/>
              <a:gd name="connsiteX31" fmla="*/ 2219325 w 7781925"/>
              <a:gd name="connsiteY31" fmla="*/ 3552825 h 5734050"/>
              <a:gd name="connsiteX32" fmla="*/ 2143125 w 7781925"/>
              <a:gd name="connsiteY32" fmla="*/ 3562350 h 5734050"/>
              <a:gd name="connsiteX33" fmla="*/ 2152650 w 7781925"/>
              <a:gd name="connsiteY33" fmla="*/ 3648075 h 5734050"/>
              <a:gd name="connsiteX34" fmla="*/ 2381250 w 7781925"/>
              <a:gd name="connsiteY34" fmla="*/ 4029075 h 5734050"/>
              <a:gd name="connsiteX35" fmla="*/ 2390775 w 7781925"/>
              <a:gd name="connsiteY35" fmla="*/ 4191000 h 5734050"/>
              <a:gd name="connsiteX36" fmla="*/ 2600325 w 7781925"/>
              <a:gd name="connsiteY36" fmla="*/ 4238625 h 5734050"/>
              <a:gd name="connsiteX37" fmla="*/ 2628900 w 7781925"/>
              <a:gd name="connsiteY37" fmla="*/ 4162425 h 5734050"/>
              <a:gd name="connsiteX38" fmla="*/ 2705100 w 7781925"/>
              <a:gd name="connsiteY38" fmla="*/ 4286250 h 5734050"/>
              <a:gd name="connsiteX39" fmla="*/ 2638425 w 7781925"/>
              <a:gd name="connsiteY39" fmla="*/ 4543425 h 5734050"/>
              <a:gd name="connsiteX40" fmla="*/ 2619375 w 7781925"/>
              <a:gd name="connsiteY40" fmla="*/ 4657725 h 5734050"/>
              <a:gd name="connsiteX41" fmla="*/ 2533650 w 7781925"/>
              <a:gd name="connsiteY41" fmla="*/ 4695825 h 5734050"/>
              <a:gd name="connsiteX42" fmla="*/ 2543175 w 7781925"/>
              <a:gd name="connsiteY42" fmla="*/ 4848225 h 5734050"/>
              <a:gd name="connsiteX43" fmla="*/ 2676525 w 7781925"/>
              <a:gd name="connsiteY43" fmla="*/ 4962525 h 5734050"/>
              <a:gd name="connsiteX44" fmla="*/ 2905125 w 7781925"/>
              <a:gd name="connsiteY44" fmla="*/ 4867275 h 5734050"/>
              <a:gd name="connsiteX45" fmla="*/ 2952750 w 7781925"/>
              <a:gd name="connsiteY45" fmla="*/ 4800600 h 5734050"/>
              <a:gd name="connsiteX46" fmla="*/ 3019425 w 7781925"/>
              <a:gd name="connsiteY46" fmla="*/ 4819650 h 5734050"/>
              <a:gd name="connsiteX47" fmla="*/ 3248025 w 7781925"/>
              <a:gd name="connsiteY47" fmla="*/ 4752975 h 5734050"/>
              <a:gd name="connsiteX48" fmla="*/ 3324225 w 7781925"/>
              <a:gd name="connsiteY48" fmla="*/ 4676775 h 5734050"/>
              <a:gd name="connsiteX49" fmla="*/ 3486150 w 7781925"/>
              <a:gd name="connsiteY49" fmla="*/ 4743450 h 5734050"/>
              <a:gd name="connsiteX50" fmla="*/ 3543300 w 7781925"/>
              <a:gd name="connsiteY50" fmla="*/ 4838700 h 5734050"/>
              <a:gd name="connsiteX51" fmla="*/ 3733800 w 7781925"/>
              <a:gd name="connsiteY51" fmla="*/ 4924425 h 5734050"/>
              <a:gd name="connsiteX52" fmla="*/ 3905250 w 7781925"/>
              <a:gd name="connsiteY52" fmla="*/ 5010150 h 5734050"/>
              <a:gd name="connsiteX53" fmla="*/ 3990975 w 7781925"/>
              <a:gd name="connsiteY53" fmla="*/ 5010150 h 5734050"/>
              <a:gd name="connsiteX54" fmla="*/ 4162425 w 7781925"/>
              <a:gd name="connsiteY54" fmla="*/ 5076825 h 5734050"/>
              <a:gd name="connsiteX55" fmla="*/ 4391025 w 7781925"/>
              <a:gd name="connsiteY55" fmla="*/ 5029200 h 5734050"/>
              <a:gd name="connsiteX56" fmla="*/ 4600575 w 7781925"/>
              <a:gd name="connsiteY56" fmla="*/ 4981575 h 5734050"/>
              <a:gd name="connsiteX57" fmla="*/ 4705350 w 7781925"/>
              <a:gd name="connsiteY57" fmla="*/ 5048250 h 5734050"/>
              <a:gd name="connsiteX58" fmla="*/ 4943475 w 7781925"/>
              <a:gd name="connsiteY58" fmla="*/ 5038725 h 5734050"/>
              <a:gd name="connsiteX59" fmla="*/ 5076825 w 7781925"/>
              <a:gd name="connsiteY59" fmla="*/ 4991100 h 5734050"/>
              <a:gd name="connsiteX60" fmla="*/ 5305425 w 7781925"/>
              <a:gd name="connsiteY60" fmla="*/ 5133975 h 5734050"/>
              <a:gd name="connsiteX61" fmla="*/ 5467350 w 7781925"/>
              <a:gd name="connsiteY61" fmla="*/ 5114925 h 5734050"/>
              <a:gd name="connsiteX62" fmla="*/ 5457825 w 7781925"/>
              <a:gd name="connsiteY62" fmla="*/ 5038725 h 5734050"/>
              <a:gd name="connsiteX63" fmla="*/ 5562600 w 7781925"/>
              <a:gd name="connsiteY63" fmla="*/ 5076825 h 5734050"/>
              <a:gd name="connsiteX64" fmla="*/ 5734050 w 7781925"/>
              <a:gd name="connsiteY64" fmla="*/ 4876800 h 5734050"/>
              <a:gd name="connsiteX65" fmla="*/ 5838825 w 7781925"/>
              <a:gd name="connsiteY65" fmla="*/ 4933950 h 5734050"/>
              <a:gd name="connsiteX66" fmla="*/ 5857875 w 7781925"/>
              <a:gd name="connsiteY66" fmla="*/ 5029200 h 5734050"/>
              <a:gd name="connsiteX67" fmla="*/ 6067425 w 7781925"/>
              <a:gd name="connsiteY67" fmla="*/ 5219700 h 5734050"/>
              <a:gd name="connsiteX68" fmla="*/ 6143625 w 7781925"/>
              <a:gd name="connsiteY68" fmla="*/ 5210175 h 5734050"/>
              <a:gd name="connsiteX69" fmla="*/ 6200775 w 7781925"/>
              <a:gd name="connsiteY69" fmla="*/ 5362575 h 5734050"/>
              <a:gd name="connsiteX70" fmla="*/ 6391275 w 7781925"/>
              <a:gd name="connsiteY70" fmla="*/ 5524500 h 5734050"/>
              <a:gd name="connsiteX71" fmla="*/ 6486525 w 7781925"/>
              <a:gd name="connsiteY71" fmla="*/ 5495925 h 5734050"/>
              <a:gd name="connsiteX72" fmla="*/ 6562725 w 7781925"/>
              <a:gd name="connsiteY72" fmla="*/ 5667375 h 5734050"/>
              <a:gd name="connsiteX73" fmla="*/ 6705600 w 7781925"/>
              <a:gd name="connsiteY73" fmla="*/ 5734050 h 5734050"/>
              <a:gd name="connsiteX74" fmla="*/ 6781800 w 7781925"/>
              <a:gd name="connsiteY74" fmla="*/ 5657850 h 5734050"/>
              <a:gd name="connsiteX75" fmla="*/ 6905625 w 7781925"/>
              <a:gd name="connsiteY75" fmla="*/ 5629275 h 5734050"/>
              <a:gd name="connsiteX76" fmla="*/ 7029450 w 7781925"/>
              <a:gd name="connsiteY76" fmla="*/ 5715000 h 5734050"/>
              <a:gd name="connsiteX77" fmla="*/ 7191375 w 7781925"/>
              <a:gd name="connsiteY77" fmla="*/ 5715000 h 5734050"/>
              <a:gd name="connsiteX78" fmla="*/ 7296150 w 7781925"/>
              <a:gd name="connsiteY78" fmla="*/ 5610225 h 5734050"/>
              <a:gd name="connsiteX79" fmla="*/ 7296150 w 7781925"/>
              <a:gd name="connsiteY79" fmla="*/ 5524500 h 5734050"/>
              <a:gd name="connsiteX80" fmla="*/ 7334250 w 7781925"/>
              <a:gd name="connsiteY80" fmla="*/ 5448300 h 5734050"/>
              <a:gd name="connsiteX81" fmla="*/ 7296150 w 7781925"/>
              <a:gd name="connsiteY81" fmla="*/ 5334000 h 5734050"/>
              <a:gd name="connsiteX82" fmla="*/ 7296150 w 7781925"/>
              <a:gd name="connsiteY82" fmla="*/ 5248275 h 5734050"/>
              <a:gd name="connsiteX83" fmla="*/ 7419975 w 7781925"/>
              <a:gd name="connsiteY83" fmla="*/ 5105400 h 5734050"/>
              <a:gd name="connsiteX84" fmla="*/ 7524750 w 7781925"/>
              <a:gd name="connsiteY84" fmla="*/ 5095875 h 5734050"/>
              <a:gd name="connsiteX85" fmla="*/ 7781925 w 7781925"/>
              <a:gd name="connsiteY85" fmla="*/ 4972050 h 5734050"/>
              <a:gd name="connsiteX86" fmla="*/ 7781925 w 7781925"/>
              <a:gd name="connsiteY86" fmla="*/ 4905375 h 5734050"/>
              <a:gd name="connsiteX87" fmla="*/ 7639050 w 7781925"/>
              <a:gd name="connsiteY87" fmla="*/ 4991100 h 5734050"/>
              <a:gd name="connsiteX88" fmla="*/ 7524750 w 7781925"/>
              <a:gd name="connsiteY88" fmla="*/ 4933950 h 5734050"/>
              <a:gd name="connsiteX89" fmla="*/ 7334250 w 7781925"/>
              <a:gd name="connsiteY89" fmla="*/ 4800600 h 5734050"/>
              <a:gd name="connsiteX90" fmla="*/ 7267575 w 7781925"/>
              <a:gd name="connsiteY90" fmla="*/ 4829175 h 5734050"/>
              <a:gd name="connsiteX91" fmla="*/ 7096125 w 7781925"/>
              <a:gd name="connsiteY91" fmla="*/ 4705350 h 5734050"/>
              <a:gd name="connsiteX92" fmla="*/ 7077075 w 7781925"/>
              <a:gd name="connsiteY92" fmla="*/ 4352925 h 5734050"/>
              <a:gd name="connsiteX93" fmla="*/ 7019925 w 7781925"/>
              <a:gd name="connsiteY93" fmla="*/ 4276725 h 5734050"/>
              <a:gd name="connsiteX94" fmla="*/ 7048500 w 7781925"/>
              <a:gd name="connsiteY94" fmla="*/ 4191000 h 5734050"/>
              <a:gd name="connsiteX95" fmla="*/ 6934200 w 7781925"/>
              <a:gd name="connsiteY95" fmla="*/ 3971925 h 5734050"/>
              <a:gd name="connsiteX96" fmla="*/ 6781800 w 7781925"/>
              <a:gd name="connsiteY96" fmla="*/ 3933825 h 5734050"/>
              <a:gd name="connsiteX97" fmla="*/ 6648450 w 7781925"/>
              <a:gd name="connsiteY97" fmla="*/ 3971925 h 5734050"/>
              <a:gd name="connsiteX98" fmla="*/ 6362700 w 7781925"/>
              <a:gd name="connsiteY98" fmla="*/ 3733800 h 5734050"/>
              <a:gd name="connsiteX99" fmla="*/ 6315075 w 7781925"/>
              <a:gd name="connsiteY99" fmla="*/ 3581400 h 5734050"/>
              <a:gd name="connsiteX100" fmla="*/ 6238875 w 7781925"/>
              <a:gd name="connsiteY100" fmla="*/ 3486150 h 5734050"/>
              <a:gd name="connsiteX101" fmla="*/ 6191250 w 7781925"/>
              <a:gd name="connsiteY101" fmla="*/ 3267075 h 5734050"/>
              <a:gd name="connsiteX102" fmla="*/ 6143625 w 7781925"/>
              <a:gd name="connsiteY102" fmla="*/ 3190875 h 5734050"/>
              <a:gd name="connsiteX103" fmla="*/ 6200775 w 7781925"/>
              <a:gd name="connsiteY103" fmla="*/ 3048000 h 5734050"/>
              <a:gd name="connsiteX104" fmla="*/ 6276975 w 7781925"/>
              <a:gd name="connsiteY104" fmla="*/ 2990850 h 5734050"/>
              <a:gd name="connsiteX105" fmla="*/ 6286500 w 7781925"/>
              <a:gd name="connsiteY105" fmla="*/ 2924175 h 5734050"/>
              <a:gd name="connsiteX106" fmla="*/ 6191250 w 7781925"/>
              <a:gd name="connsiteY106" fmla="*/ 2790825 h 5734050"/>
              <a:gd name="connsiteX107" fmla="*/ 6200775 w 7781925"/>
              <a:gd name="connsiteY107" fmla="*/ 2714625 h 5734050"/>
              <a:gd name="connsiteX108" fmla="*/ 6076950 w 7781925"/>
              <a:gd name="connsiteY108" fmla="*/ 2762250 h 5734050"/>
              <a:gd name="connsiteX109" fmla="*/ 5991225 w 7781925"/>
              <a:gd name="connsiteY109" fmla="*/ 2733675 h 5734050"/>
              <a:gd name="connsiteX110" fmla="*/ 5962650 w 7781925"/>
              <a:gd name="connsiteY110" fmla="*/ 2600325 h 5734050"/>
              <a:gd name="connsiteX111" fmla="*/ 5810250 w 7781925"/>
              <a:gd name="connsiteY111" fmla="*/ 2457450 h 5734050"/>
              <a:gd name="connsiteX112" fmla="*/ 5619750 w 7781925"/>
              <a:gd name="connsiteY112" fmla="*/ 2124075 h 5734050"/>
              <a:gd name="connsiteX113" fmla="*/ 5457825 w 7781925"/>
              <a:gd name="connsiteY113" fmla="*/ 1743075 h 5734050"/>
              <a:gd name="connsiteX114" fmla="*/ 5353050 w 7781925"/>
              <a:gd name="connsiteY114" fmla="*/ 1781175 h 5734050"/>
              <a:gd name="connsiteX115" fmla="*/ 5267325 w 7781925"/>
              <a:gd name="connsiteY115" fmla="*/ 1733550 h 5734050"/>
              <a:gd name="connsiteX116" fmla="*/ 5238750 w 7781925"/>
              <a:gd name="connsiteY116" fmla="*/ 1457325 h 5734050"/>
              <a:gd name="connsiteX117" fmla="*/ 5286375 w 7781925"/>
              <a:gd name="connsiteY117" fmla="*/ 1400175 h 5734050"/>
              <a:gd name="connsiteX118" fmla="*/ 5143500 w 7781925"/>
              <a:gd name="connsiteY118" fmla="*/ 1285875 h 5734050"/>
              <a:gd name="connsiteX119" fmla="*/ 5143500 w 7781925"/>
              <a:gd name="connsiteY119" fmla="*/ 1181100 h 5734050"/>
              <a:gd name="connsiteX120" fmla="*/ 5000625 w 7781925"/>
              <a:gd name="connsiteY120" fmla="*/ 1057275 h 5734050"/>
              <a:gd name="connsiteX121" fmla="*/ 5029200 w 7781925"/>
              <a:gd name="connsiteY121" fmla="*/ 914400 h 5734050"/>
              <a:gd name="connsiteX122" fmla="*/ 4686300 w 7781925"/>
              <a:gd name="connsiteY122" fmla="*/ 838200 h 5734050"/>
              <a:gd name="connsiteX123" fmla="*/ 4552950 w 7781925"/>
              <a:gd name="connsiteY123" fmla="*/ 1047750 h 5734050"/>
              <a:gd name="connsiteX124" fmla="*/ 4267200 w 7781925"/>
              <a:gd name="connsiteY124" fmla="*/ 809625 h 5734050"/>
              <a:gd name="connsiteX125" fmla="*/ 4219575 w 7781925"/>
              <a:gd name="connsiteY125" fmla="*/ 828675 h 5734050"/>
              <a:gd name="connsiteX126" fmla="*/ 3848100 w 7781925"/>
              <a:gd name="connsiteY126" fmla="*/ 485775 h 5734050"/>
              <a:gd name="connsiteX127" fmla="*/ 3667125 w 7781925"/>
              <a:gd name="connsiteY127" fmla="*/ 476250 h 5734050"/>
              <a:gd name="connsiteX128" fmla="*/ 3571875 w 7781925"/>
              <a:gd name="connsiteY128" fmla="*/ 400050 h 5734050"/>
              <a:gd name="connsiteX129" fmla="*/ 3495675 w 7781925"/>
              <a:gd name="connsiteY129" fmla="*/ 485775 h 5734050"/>
              <a:gd name="connsiteX130" fmla="*/ 3343275 w 7781925"/>
              <a:gd name="connsiteY130" fmla="*/ 381000 h 5734050"/>
              <a:gd name="connsiteX131" fmla="*/ 3248025 w 7781925"/>
              <a:gd name="connsiteY131" fmla="*/ 238125 h 5734050"/>
              <a:gd name="connsiteX132" fmla="*/ 3162300 w 7781925"/>
              <a:gd name="connsiteY132" fmla="*/ 190500 h 5734050"/>
              <a:gd name="connsiteX133" fmla="*/ 2914650 w 7781925"/>
              <a:gd name="connsiteY133" fmla="*/ 190500 h 5734050"/>
              <a:gd name="connsiteX134" fmla="*/ 2886075 w 7781925"/>
              <a:gd name="connsiteY134" fmla="*/ 104775 h 5734050"/>
              <a:gd name="connsiteX135" fmla="*/ 2705100 w 7781925"/>
              <a:gd name="connsiteY135" fmla="*/ 66675 h 5734050"/>
              <a:gd name="connsiteX136" fmla="*/ 2686050 w 7781925"/>
              <a:gd name="connsiteY136" fmla="*/ 152400 h 5734050"/>
              <a:gd name="connsiteX137" fmla="*/ 2581275 w 7781925"/>
              <a:gd name="connsiteY137" fmla="*/ 152400 h 5734050"/>
              <a:gd name="connsiteX138" fmla="*/ 2514600 w 7781925"/>
              <a:gd name="connsiteY138" fmla="*/ 180975 h 5734050"/>
              <a:gd name="connsiteX139" fmla="*/ 2381250 w 7781925"/>
              <a:gd name="connsiteY139" fmla="*/ 180975 h 5734050"/>
              <a:gd name="connsiteX140" fmla="*/ 2276475 w 7781925"/>
              <a:gd name="connsiteY140" fmla="*/ 228600 h 5734050"/>
              <a:gd name="connsiteX141" fmla="*/ 2066925 w 7781925"/>
              <a:gd name="connsiteY141" fmla="*/ 85725 h 5734050"/>
              <a:gd name="connsiteX142" fmla="*/ 1590675 w 7781925"/>
              <a:gd name="connsiteY142" fmla="*/ 0 h 5734050"/>
              <a:gd name="connsiteX143" fmla="*/ 1419225 w 7781925"/>
              <a:gd name="connsiteY143" fmla="*/ 28575 h 5734050"/>
              <a:gd name="connsiteX144" fmla="*/ 1171575 w 7781925"/>
              <a:gd name="connsiteY144" fmla="*/ 28575 h 5734050"/>
              <a:gd name="connsiteX145" fmla="*/ 1133475 w 7781925"/>
              <a:gd name="connsiteY145" fmla="*/ 228600 h 5734050"/>
              <a:gd name="connsiteX146" fmla="*/ 914400 w 7781925"/>
              <a:gd name="connsiteY146" fmla="*/ 238125 h 5734050"/>
              <a:gd name="connsiteX147" fmla="*/ 828675 w 7781925"/>
              <a:gd name="connsiteY147" fmla="*/ 180975 h 5734050"/>
              <a:gd name="connsiteX148" fmla="*/ 504825 w 7781925"/>
              <a:gd name="connsiteY148" fmla="*/ 209550 h 5734050"/>
              <a:gd name="connsiteX149" fmla="*/ 390525 w 7781925"/>
              <a:gd name="connsiteY149" fmla="*/ 200025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781925" h="5734050">
                <a:moveTo>
                  <a:pt x="390525" y="200025"/>
                </a:moveTo>
                <a:lnTo>
                  <a:pt x="390525" y="200025"/>
                </a:lnTo>
                <a:lnTo>
                  <a:pt x="180975" y="342900"/>
                </a:lnTo>
                <a:lnTo>
                  <a:pt x="123825" y="514350"/>
                </a:lnTo>
                <a:lnTo>
                  <a:pt x="200025" y="638175"/>
                </a:lnTo>
                <a:lnTo>
                  <a:pt x="323850" y="742950"/>
                </a:lnTo>
                <a:lnTo>
                  <a:pt x="276225" y="819150"/>
                </a:lnTo>
                <a:lnTo>
                  <a:pt x="266700" y="962025"/>
                </a:lnTo>
                <a:lnTo>
                  <a:pt x="352425" y="1076325"/>
                </a:lnTo>
                <a:lnTo>
                  <a:pt x="533400" y="1162050"/>
                </a:lnTo>
                <a:lnTo>
                  <a:pt x="466725" y="1314450"/>
                </a:lnTo>
                <a:lnTo>
                  <a:pt x="533400" y="1419225"/>
                </a:lnTo>
                <a:lnTo>
                  <a:pt x="438150" y="1552575"/>
                </a:lnTo>
                <a:lnTo>
                  <a:pt x="485775" y="1743075"/>
                </a:lnTo>
                <a:lnTo>
                  <a:pt x="209550" y="1619250"/>
                </a:lnTo>
                <a:lnTo>
                  <a:pt x="0" y="1828800"/>
                </a:lnTo>
                <a:lnTo>
                  <a:pt x="152400" y="2190750"/>
                </a:lnTo>
                <a:lnTo>
                  <a:pt x="266700" y="2228850"/>
                </a:lnTo>
                <a:lnTo>
                  <a:pt x="333375" y="2400300"/>
                </a:lnTo>
                <a:lnTo>
                  <a:pt x="742950" y="2333625"/>
                </a:lnTo>
                <a:lnTo>
                  <a:pt x="828675" y="2247900"/>
                </a:lnTo>
                <a:lnTo>
                  <a:pt x="1019175" y="2438400"/>
                </a:lnTo>
                <a:lnTo>
                  <a:pt x="1104900" y="2381250"/>
                </a:lnTo>
                <a:lnTo>
                  <a:pt x="1333500" y="2619375"/>
                </a:lnTo>
                <a:lnTo>
                  <a:pt x="1219200" y="2686050"/>
                </a:lnTo>
                <a:lnTo>
                  <a:pt x="1571625" y="3162300"/>
                </a:lnTo>
                <a:lnTo>
                  <a:pt x="1562100" y="3228975"/>
                </a:lnTo>
                <a:lnTo>
                  <a:pt x="1666875" y="3381375"/>
                </a:lnTo>
                <a:lnTo>
                  <a:pt x="1876425" y="3371850"/>
                </a:lnTo>
                <a:lnTo>
                  <a:pt x="1933575" y="3324225"/>
                </a:lnTo>
                <a:lnTo>
                  <a:pt x="2209800" y="3400425"/>
                </a:lnTo>
                <a:lnTo>
                  <a:pt x="2219325" y="3552825"/>
                </a:lnTo>
                <a:lnTo>
                  <a:pt x="2143125" y="3562350"/>
                </a:lnTo>
                <a:lnTo>
                  <a:pt x="2152650" y="3648075"/>
                </a:lnTo>
                <a:lnTo>
                  <a:pt x="2381250" y="4029075"/>
                </a:lnTo>
                <a:lnTo>
                  <a:pt x="2390775" y="4191000"/>
                </a:lnTo>
                <a:lnTo>
                  <a:pt x="2600325" y="4238625"/>
                </a:lnTo>
                <a:lnTo>
                  <a:pt x="2628900" y="4162425"/>
                </a:lnTo>
                <a:lnTo>
                  <a:pt x="2705100" y="4286250"/>
                </a:lnTo>
                <a:lnTo>
                  <a:pt x="2638425" y="4543425"/>
                </a:lnTo>
                <a:lnTo>
                  <a:pt x="2619375" y="4657725"/>
                </a:lnTo>
                <a:lnTo>
                  <a:pt x="2533650" y="4695825"/>
                </a:lnTo>
                <a:lnTo>
                  <a:pt x="2543175" y="4848225"/>
                </a:lnTo>
                <a:lnTo>
                  <a:pt x="2676525" y="4962525"/>
                </a:lnTo>
                <a:lnTo>
                  <a:pt x="2905125" y="4867275"/>
                </a:lnTo>
                <a:lnTo>
                  <a:pt x="2952750" y="4800600"/>
                </a:lnTo>
                <a:lnTo>
                  <a:pt x="3019425" y="4819650"/>
                </a:lnTo>
                <a:lnTo>
                  <a:pt x="3248025" y="4752975"/>
                </a:lnTo>
                <a:lnTo>
                  <a:pt x="3324225" y="4676775"/>
                </a:lnTo>
                <a:lnTo>
                  <a:pt x="3486150" y="4743450"/>
                </a:lnTo>
                <a:lnTo>
                  <a:pt x="3543300" y="4838700"/>
                </a:lnTo>
                <a:lnTo>
                  <a:pt x="3733800" y="4924425"/>
                </a:lnTo>
                <a:lnTo>
                  <a:pt x="3905250" y="5010150"/>
                </a:lnTo>
                <a:lnTo>
                  <a:pt x="3990975" y="5010150"/>
                </a:lnTo>
                <a:lnTo>
                  <a:pt x="4162425" y="5076825"/>
                </a:lnTo>
                <a:lnTo>
                  <a:pt x="4391025" y="5029200"/>
                </a:lnTo>
                <a:lnTo>
                  <a:pt x="4600575" y="4981575"/>
                </a:lnTo>
                <a:lnTo>
                  <a:pt x="4705350" y="5048250"/>
                </a:lnTo>
                <a:lnTo>
                  <a:pt x="4943475" y="5038725"/>
                </a:lnTo>
                <a:lnTo>
                  <a:pt x="5076825" y="4991100"/>
                </a:lnTo>
                <a:lnTo>
                  <a:pt x="5305425" y="5133975"/>
                </a:lnTo>
                <a:lnTo>
                  <a:pt x="5467350" y="5114925"/>
                </a:lnTo>
                <a:lnTo>
                  <a:pt x="5457825" y="5038725"/>
                </a:lnTo>
                <a:lnTo>
                  <a:pt x="5562600" y="5076825"/>
                </a:lnTo>
                <a:lnTo>
                  <a:pt x="5734050" y="4876800"/>
                </a:lnTo>
                <a:lnTo>
                  <a:pt x="5838825" y="4933950"/>
                </a:lnTo>
                <a:lnTo>
                  <a:pt x="5857875" y="5029200"/>
                </a:lnTo>
                <a:lnTo>
                  <a:pt x="6067425" y="5219700"/>
                </a:lnTo>
                <a:lnTo>
                  <a:pt x="6143625" y="5210175"/>
                </a:lnTo>
                <a:lnTo>
                  <a:pt x="6200775" y="5362575"/>
                </a:lnTo>
                <a:lnTo>
                  <a:pt x="6391275" y="5524500"/>
                </a:lnTo>
                <a:lnTo>
                  <a:pt x="6486525" y="5495925"/>
                </a:lnTo>
                <a:lnTo>
                  <a:pt x="6562725" y="5667375"/>
                </a:lnTo>
                <a:lnTo>
                  <a:pt x="6705600" y="5734050"/>
                </a:lnTo>
                <a:lnTo>
                  <a:pt x="6781800" y="5657850"/>
                </a:lnTo>
                <a:lnTo>
                  <a:pt x="6905625" y="5629275"/>
                </a:lnTo>
                <a:lnTo>
                  <a:pt x="7029450" y="5715000"/>
                </a:lnTo>
                <a:lnTo>
                  <a:pt x="7191375" y="5715000"/>
                </a:lnTo>
                <a:lnTo>
                  <a:pt x="7296150" y="5610225"/>
                </a:lnTo>
                <a:lnTo>
                  <a:pt x="7296150" y="5524500"/>
                </a:lnTo>
                <a:lnTo>
                  <a:pt x="7334250" y="5448300"/>
                </a:lnTo>
                <a:lnTo>
                  <a:pt x="7296150" y="5334000"/>
                </a:lnTo>
                <a:lnTo>
                  <a:pt x="7296150" y="5248275"/>
                </a:lnTo>
                <a:lnTo>
                  <a:pt x="7419975" y="5105400"/>
                </a:lnTo>
                <a:lnTo>
                  <a:pt x="7524750" y="5095875"/>
                </a:lnTo>
                <a:lnTo>
                  <a:pt x="7781925" y="4972050"/>
                </a:lnTo>
                <a:lnTo>
                  <a:pt x="7781925" y="4905375"/>
                </a:lnTo>
                <a:lnTo>
                  <a:pt x="7639050" y="4991100"/>
                </a:lnTo>
                <a:lnTo>
                  <a:pt x="7524750" y="4933950"/>
                </a:lnTo>
                <a:lnTo>
                  <a:pt x="7334250" y="4800600"/>
                </a:lnTo>
                <a:lnTo>
                  <a:pt x="7267575" y="4829175"/>
                </a:lnTo>
                <a:lnTo>
                  <a:pt x="7096125" y="4705350"/>
                </a:lnTo>
                <a:lnTo>
                  <a:pt x="7077075" y="4352925"/>
                </a:lnTo>
                <a:lnTo>
                  <a:pt x="7019925" y="4276725"/>
                </a:lnTo>
                <a:lnTo>
                  <a:pt x="7048500" y="4191000"/>
                </a:lnTo>
                <a:lnTo>
                  <a:pt x="6934200" y="3971925"/>
                </a:lnTo>
                <a:lnTo>
                  <a:pt x="6781800" y="3933825"/>
                </a:lnTo>
                <a:lnTo>
                  <a:pt x="6648450" y="3971925"/>
                </a:lnTo>
                <a:lnTo>
                  <a:pt x="6362700" y="3733800"/>
                </a:lnTo>
                <a:lnTo>
                  <a:pt x="6315075" y="3581400"/>
                </a:lnTo>
                <a:lnTo>
                  <a:pt x="6238875" y="3486150"/>
                </a:lnTo>
                <a:lnTo>
                  <a:pt x="6191250" y="3267075"/>
                </a:lnTo>
                <a:lnTo>
                  <a:pt x="6143625" y="3190875"/>
                </a:lnTo>
                <a:lnTo>
                  <a:pt x="6200775" y="3048000"/>
                </a:lnTo>
                <a:lnTo>
                  <a:pt x="6276975" y="2990850"/>
                </a:lnTo>
                <a:lnTo>
                  <a:pt x="6286500" y="2924175"/>
                </a:lnTo>
                <a:lnTo>
                  <a:pt x="6191250" y="2790825"/>
                </a:lnTo>
                <a:lnTo>
                  <a:pt x="6200775" y="2714625"/>
                </a:lnTo>
                <a:lnTo>
                  <a:pt x="6076950" y="2762250"/>
                </a:lnTo>
                <a:cubicBezTo>
                  <a:pt x="5988126" y="2742511"/>
                  <a:pt x="5991225" y="2772472"/>
                  <a:pt x="5991225" y="2733675"/>
                </a:cubicBezTo>
                <a:lnTo>
                  <a:pt x="5962650" y="2600325"/>
                </a:lnTo>
                <a:lnTo>
                  <a:pt x="5810250" y="2457450"/>
                </a:lnTo>
                <a:lnTo>
                  <a:pt x="5619750" y="2124075"/>
                </a:lnTo>
                <a:lnTo>
                  <a:pt x="5457825" y="1743075"/>
                </a:lnTo>
                <a:lnTo>
                  <a:pt x="5353050" y="1781175"/>
                </a:lnTo>
                <a:lnTo>
                  <a:pt x="5267325" y="1733550"/>
                </a:lnTo>
                <a:lnTo>
                  <a:pt x="5238750" y="1457325"/>
                </a:lnTo>
                <a:lnTo>
                  <a:pt x="5286375" y="1400175"/>
                </a:lnTo>
                <a:lnTo>
                  <a:pt x="5143500" y="1285875"/>
                </a:lnTo>
                <a:lnTo>
                  <a:pt x="5143500" y="1181100"/>
                </a:lnTo>
                <a:lnTo>
                  <a:pt x="5000625" y="1057275"/>
                </a:lnTo>
                <a:lnTo>
                  <a:pt x="5029200" y="914400"/>
                </a:lnTo>
                <a:lnTo>
                  <a:pt x="4686300" y="838200"/>
                </a:lnTo>
                <a:lnTo>
                  <a:pt x="4552950" y="1047750"/>
                </a:lnTo>
                <a:lnTo>
                  <a:pt x="4267200" y="809625"/>
                </a:lnTo>
                <a:lnTo>
                  <a:pt x="4219575" y="828675"/>
                </a:lnTo>
                <a:lnTo>
                  <a:pt x="3848100" y="485775"/>
                </a:lnTo>
                <a:lnTo>
                  <a:pt x="3667125" y="476250"/>
                </a:lnTo>
                <a:lnTo>
                  <a:pt x="3571875" y="400050"/>
                </a:lnTo>
                <a:lnTo>
                  <a:pt x="3495675" y="485775"/>
                </a:lnTo>
                <a:lnTo>
                  <a:pt x="3343275" y="381000"/>
                </a:lnTo>
                <a:lnTo>
                  <a:pt x="3248025" y="238125"/>
                </a:lnTo>
                <a:lnTo>
                  <a:pt x="3162300" y="190500"/>
                </a:lnTo>
                <a:lnTo>
                  <a:pt x="2914650" y="190500"/>
                </a:lnTo>
                <a:lnTo>
                  <a:pt x="2886075" y="104775"/>
                </a:lnTo>
                <a:lnTo>
                  <a:pt x="2705100" y="66675"/>
                </a:lnTo>
                <a:lnTo>
                  <a:pt x="2686050" y="152400"/>
                </a:lnTo>
                <a:lnTo>
                  <a:pt x="2581275" y="152400"/>
                </a:lnTo>
                <a:lnTo>
                  <a:pt x="2514600" y="180975"/>
                </a:lnTo>
                <a:lnTo>
                  <a:pt x="2381250" y="180975"/>
                </a:lnTo>
                <a:lnTo>
                  <a:pt x="2276475" y="228600"/>
                </a:lnTo>
                <a:lnTo>
                  <a:pt x="2066925" y="85725"/>
                </a:lnTo>
                <a:lnTo>
                  <a:pt x="1590675" y="0"/>
                </a:lnTo>
                <a:lnTo>
                  <a:pt x="1419225" y="28575"/>
                </a:lnTo>
                <a:lnTo>
                  <a:pt x="1171575" y="28575"/>
                </a:lnTo>
                <a:lnTo>
                  <a:pt x="1133475" y="228600"/>
                </a:lnTo>
                <a:lnTo>
                  <a:pt x="914400" y="238125"/>
                </a:lnTo>
                <a:lnTo>
                  <a:pt x="828675" y="180975"/>
                </a:lnTo>
                <a:lnTo>
                  <a:pt x="504825" y="209550"/>
                </a:lnTo>
                <a:lnTo>
                  <a:pt x="390525" y="20002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solidFill>
              <a:schemeClr val="accent1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2486025"/>
            <a:ext cx="1962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Missouri 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River Basin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43125" y="3503613"/>
            <a:ext cx="6341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770003" y="3503615"/>
            <a:ext cx="0" cy="693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503872" y="4203511"/>
            <a:ext cx="26613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47164" y="4060209"/>
            <a:ext cx="456708" cy="1433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135875" y="3503615"/>
            <a:ext cx="7250" cy="1158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2047164" y="3609549"/>
            <a:ext cx="88711" cy="129938"/>
          </a:xfrm>
          <a:custGeom>
            <a:avLst/>
            <a:gdLst>
              <a:gd name="connsiteX0" fmla="*/ 20472 w 88711"/>
              <a:gd name="connsiteY0" fmla="*/ 129938 h 129938"/>
              <a:gd name="connsiteX1" fmla="*/ 27296 w 88711"/>
              <a:gd name="connsiteY1" fmla="*/ 95818 h 129938"/>
              <a:gd name="connsiteX2" fmla="*/ 13648 w 88711"/>
              <a:gd name="connsiteY2" fmla="*/ 75347 h 129938"/>
              <a:gd name="connsiteX3" fmla="*/ 6824 w 88711"/>
              <a:gd name="connsiteY3" fmla="*/ 34403 h 129938"/>
              <a:gd name="connsiteX4" fmla="*/ 0 w 88711"/>
              <a:gd name="connsiteY4" fmla="*/ 13932 h 129938"/>
              <a:gd name="connsiteX5" fmla="*/ 20472 w 88711"/>
              <a:gd name="connsiteY5" fmla="*/ 284 h 129938"/>
              <a:gd name="connsiteX6" fmla="*/ 81887 w 88711"/>
              <a:gd name="connsiteY6" fmla="*/ 7108 h 129938"/>
              <a:gd name="connsiteX7" fmla="*/ 88711 w 88711"/>
              <a:gd name="connsiteY7" fmla="*/ 7108 h 1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11" h="129938">
                <a:moveTo>
                  <a:pt x="20472" y="129938"/>
                </a:moveTo>
                <a:cubicBezTo>
                  <a:pt x="22747" y="118565"/>
                  <a:pt x="28735" y="107327"/>
                  <a:pt x="27296" y="95818"/>
                </a:cubicBezTo>
                <a:cubicBezTo>
                  <a:pt x="26279" y="87680"/>
                  <a:pt x="16241" y="83127"/>
                  <a:pt x="13648" y="75347"/>
                </a:cubicBezTo>
                <a:cubicBezTo>
                  <a:pt x="9273" y="62221"/>
                  <a:pt x="9826" y="47910"/>
                  <a:pt x="6824" y="34403"/>
                </a:cubicBezTo>
                <a:cubicBezTo>
                  <a:pt x="5264" y="27381"/>
                  <a:pt x="2275" y="20756"/>
                  <a:pt x="0" y="13932"/>
                </a:cubicBezTo>
                <a:cubicBezTo>
                  <a:pt x="6824" y="9383"/>
                  <a:pt x="12299" y="965"/>
                  <a:pt x="20472" y="284"/>
                </a:cubicBezTo>
                <a:cubicBezTo>
                  <a:pt x="40999" y="-1427"/>
                  <a:pt x="61392" y="5058"/>
                  <a:pt x="81887" y="7108"/>
                </a:cubicBezTo>
                <a:cubicBezTo>
                  <a:pt x="84150" y="7334"/>
                  <a:pt x="86436" y="7108"/>
                  <a:pt x="88711" y="7108"/>
                </a:cubicBezTo>
              </a:path>
            </a:pathLst>
          </a:custGeom>
          <a:noFill/>
          <a:ln w="25400" cap="flat" cmpd="sng" algn="ctr">
            <a:solidFill>
              <a:srgbClr val="6EA5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1519" y="3550356"/>
            <a:ext cx="81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EA593"/>
                </a:solidFill>
                <a:latin typeface="Times New Roman" pitchFamily="18" charset="0"/>
                <a:cs typeface="Times New Roman" pitchFamily="18" charset="0"/>
              </a:rPr>
              <a:t>AZ Pilot Study</a:t>
            </a:r>
            <a:endParaRPr lang="en-US" sz="1200" b="1" dirty="0">
              <a:solidFill>
                <a:srgbClr val="6EA5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6333" y="3508654"/>
            <a:ext cx="860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Southeast</a:t>
            </a:r>
          </a:p>
          <a:p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0724" y="3349724"/>
            <a:ext cx="61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</a:p>
          <a:p>
            <a:endParaRPr lang="en-US" sz="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34564" y="2683193"/>
            <a:ext cx="425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Questions?</a:t>
            </a:r>
          </a:p>
        </p:txBody>
      </p:sp>
      <p:pic>
        <p:nvPicPr>
          <p:cNvPr id="33795" name="Picture 3" descr="19-O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9144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z="3300" dirty="0" smtClean="0">
                <a:ea typeface="ＭＳ Ｐゴシック" pitchFamily="34" charset="-128"/>
              </a:rPr>
              <a:t>Resources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Southeastern US. Skew Study (Appendix </a:t>
            </a:r>
            <a:r>
              <a:rPr lang="en-US" sz="2400" dirty="0" smtClean="0">
                <a:solidFill>
                  <a:schemeClr val="bg1"/>
                </a:solidFill>
              </a:rPr>
              <a:t>B of)</a:t>
            </a:r>
            <a:endParaRPr lang="en-US" sz="24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 err="1">
                <a:solidFill>
                  <a:schemeClr val="bg1"/>
                </a:solidFill>
              </a:rPr>
              <a:t>Gotvald</a:t>
            </a:r>
            <a:r>
              <a:rPr lang="en-US" sz="1200" dirty="0">
                <a:solidFill>
                  <a:schemeClr val="bg1"/>
                </a:solidFill>
              </a:rPr>
              <a:t>, A.J., Feaster, T.D., and Weaver, J.C., 2009, Magnitude and frequency of rural floods in the southeastern United States, 2006—Volume 1, Georgia: U.S. Geological Survey Scientific Investigations Report 2009–5043, 120 p.   (</a:t>
            </a:r>
            <a:r>
              <a:rPr lang="en-US" sz="1200" dirty="0">
                <a:hlinkClick r:id="rId3"/>
              </a:rPr>
              <a:t>http://pubs.usgs.gov/sir/2009/5043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/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Weaver, J.C., Feaster, T.D., and </a:t>
            </a:r>
            <a:r>
              <a:rPr lang="en-US" sz="1200" dirty="0" err="1">
                <a:solidFill>
                  <a:schemeClr val="bg1"/>
                </a:solidFill>
              </a:rPr>
              <a:t>Gotvald</a:t>
            </a:r>
            <a:r>
              <a:rPr lang="en-US" sz="1200" dirty="0">
                <a:solidFill>
                  <a:schemeClr val="bg1"/>
                </a:solidFill>
              </a:rPr>
              <a:t>, A.J., 2009, Magnitude and frequency of rural floods in the Southeastern United States, through 2006—Volume 2, North Carolina: U.S. Geological Survey Scientific Investigations Report 2009–5158, 111 p. (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http://pubs.usgs.gov/sir/2009/5158/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Feaster, T.D., </a:t>
            </a:r>
            <a:r>
              <a:rPr lang="en-US" sz="1200" dirty="0" err="1">
                <a:solidFill>
                  <a:schemeClr val="bg1"/>
                </a:solidFill>
              </a:rPr>
              <a:t>Gotvald</a:t>
            </a:r>
            <a:r>
              <a:rPr lang="en-US" sz="1200" dirty="0">
                <a:solidFill>
                  <a:schemeClr val="bg1"/>
                </a:solidFill>
              </a:rPr>
              <a:t>, A.J., and Weaver, J.C., 2009, Magnitude and frequency of rural floods in the Southeastern United States, 2006—Volume 3, South Carolina: U.S. Geological Survey Scientific Investigations Report 2009–5156, 226 p. (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http://pubs.usgs.gov/sir/2009/5156/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California Skew Study:</a:t>
            </a:r>
          </a:p>
          <a:p>
            <a:pPr marL="682625" lvl="3" indent="-22542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Parrett, C., </a:t>
            </a:r>
            <a:r>
              <a:rPr lang="en-US" sz="1200" dirty="0" err="1">
                <a:solidFill>
                  <a:schemeClr val="bg1"/>
                </a:solidFill>
              </a:rPr>
              <a:t>Veilleux</a:t>
            </a:r>
            <a:r>
              <a:rPr lang="en-US" sz="1200" dirty="0">
                <a:solidFill>
                  <a:schemeClr val="bg1"/>
                </a:solidFill>
              </a:rPr>
              <a:t>, A., </a:t>
            </a:r>
            <a:r>
              <a:rPr lang="en-US" sz="1200" dirty="0" err="1">
                <a:solidFill>
                  <a:schemeClr val="bg1"/>
                </a:solidFill>
              </a:rPr>
              <a:t>Stedinger</a:t>
            </a:r>
            <a:r>
              <a:rPr lang="en-US" sz="1200" dirty="0">
                <a:solidFill>
                  <a:schemeClr val="bg1"/>
                </a:solidFill>
              </a:rPr>
              <a:t>, J.R., Barth, N.A., </a:t>
            </a:r>
            <a:r>
              <a:rPr lang="en-US" sz="1200" dirty="0" err="1">
                <a:solidFill>
                  <a:schemeClr val="bg1"/>
                </a:solidFill>
              </a:rPr>
              <a:t>Knifong</a:t>
            </a:r>
            <a:r>
              <a:rPr lang="en-US" sz="1200" dirty="0">
                <a:solidFill>
                  <a:schemeClr val="bg1"/>
                </a:solidFill>
              </a:rPr>
              <a:t>, D.L., and Ferris, J.C., 2011, Regional skew for California, and flood frequency for selected sites in the Sacramento–San Joaquin River Basin, based on data through water year 2006: U.S. Geological Survey Scientific Investigations Report 2010–5260, 94 </a:t>
            </a:r>
            <a:r>
              <a:rPr lang="en-US" sz="1200" dirty="0" smtClean="0">
                <a:solidFill>
                  <a:schemeClr val="bg1"/>
                </a:solidFill>
              </a:rPr>
              <a:t>p. (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://pubs.usgs.gov/sir/2010/5260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/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California Duration Skew Study: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1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z="3300" dirty="0" smtClean="0">
                <a:ea typeface="ＭＳ Ｐゴシック" pitchFamily="34" charset="-128"/>
              </a:rPr>
              <a:t>Resources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Conference Proceedings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Gruber [</a:t>
            </a:r>
            <a:r>
              <a:rPr lang="en-US" sz="1200" dirty="0" err="1" smtClean="0">
                <a:solidFill>
                  <a:schemeClr val="bg1"/>
                </a:solidFill>
              </a:rPr>
              <a:t>Veilleux</a:t>
            </a:r>
            <a:r>
              <a:rPr lang="en-US" sz="1200" dirty="0" smtClean="0">
                <a:solidFill>
                  <a:schemeClr val="bg1"/>
                </a:solidFill>
              </a:rPr>
              <a:t>], </a:t>
            </a:r>
            <a:r>
              <a:rPr lang="en-US" sz="1200" dirty="0">
                <a:solidFill>
                  <a:schemeClr val="bg1"/>
                </a:solidFill>
              </a:rPr>
              <a:t>A.M., Reis, D.S., Jr., and </a:t>
            </a:r>
            <a:r>
              <a:rPr lang="en-US" sz="1200" dirty="0" err="1">
                <a:solidFill>
                  <a:schemeClr val="bg1"/>
                </a:solidFill>
              </a:rPr>
              <a:t>Stedinger</a:t>
            </a:r>
            <a:r>
              <a:rPr lang="en-US" sz="1200" dirty="0">
                <a:solidFill>
                  <a:schemeClr val="bg1"/>
                </a:solidFill>
              </a:rPr>
              <a:t>, J.R., 2007, Models of regional skew based on Bayesian GLS regression, Paper 40927-3285, in </a:t>
            </a:r>
            <a:r>
              <a:rPr lang="en-US" sz="1200" dirty="0" err="1">
                <a:solidFill>
                  <a:schemeClr val="bg1"/>
                </a:solidFill>
              </a:rPr>
              <a:t>Kabbes</a:t>
            </a:r>
            <a:r>
              <a:rPr lang="en-US" sz="1200" dirty="0">
                <a:solidFill>
                  <a:schemeClr val="bg1"/>
                </a:solidFill>
              </a:rPr>
              <a:t>, K.C., ed., World Environmental and Water Resources Congress 2007 - Restoring our Natural Habitat, American Society of Civil Engineers, Tampa, Florida, May 15–19, 2007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Gruber [</a:t>
            </a:r>
            <a:r>
              <a:rPr lang="en-US" sz="1200" dirty="0" err="1" smtClean="0">
                <a:solidFill>
                  <a:schemeClr val="bg1"/>
                </a:solidFill>
              </a:rPr>
              <a:t>Veilleux</a:t>
            </a:r>
            <a:r>
              <a:rPr lang="en-US" sz="1200" dirty="0" smtClean="0">
                <a:solidFill>
                  <a:schemeClr val="bg1"/>
                </a:solidFill>
              </a:rPr>
              <a:t>], </a:t>
            </a:r>
            <a:r>
              <a:rPr lang="en-US" sz="1200" dirty="0">
                <a:solidFill>
                  <a:schemeClr val="bg1"/>
                </a:solidFill>
              </a:rPr>
              <a:t>A.M., and </a:t>
            </a:r>
            <a:r>
              <a:rPr lang="en-US" sz="1200" dirty="0" err="1">
                <a:solidFill>
                  <a:schemeClr val="bg1"/>
                </a:solidFill>
              </a:rPr>
              <a:t>Stedinger</a:t>
            </a:r>
            <a:r>
              <a:rPr lang="en-US" sz="1200" dirty="0">
                <a:solidFill>
                  <a:schemeClr val="bg1"/>
                </a:solidFill>
              </a:rPr>
              <a:t>, J.R., 2008, Models of LP3 regional skew, data selection, and Bayesian GLS regression, Paper 596, in Babcock, R., and Walton, R., eds., World Environmental &amp; Water Resources Congress 2008 - </a:t>
            </a:r>
            <a:r>
              <a:rPr lang="en-US" sz="1200" dirty="0" err="1">
                <a:solidFill>
                  <a:schemeClr val="bg1"/>
                </a:solidFill>
              </a:rPr>
              <a:t>Ahupua‘a</a:t>
            </a:r>
            <a:r>
              <a:rPr lang="en-US" sz="1200" dirty="0">
                <a:solidFill>
                  <a:schemeClr val="bg1"/>
                </a:solidFill>
              </a:rPr>
              <a:t>, American Society of Civil Engineers, Honolulu, Hawaii, May 12–16, 2008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Veilleux</a:t>
            </a:r>
            <a:r>
              <a:rPr lang="en-US" sz="1200" dirty="0" smtClean="0">
                <a:solidFill>
                  <a:schemeClr val="bg1"/>
                </a:solidFill>
              </a:rPr>
              <a:t>, A.G., </a:t>
            </a:r>
            <a:r>
              <a:rPr lang="en-US" sz="1200" dirty="0">
                <a:solidFill>
                  <a:schemeClr val="bg1"/>
                </a:solidFill>
              </a:rPr>
              <a:t>and J.R. </a:t>
            </a:r>
            <a:r>
              <a:rPr lang="en-US" sz="1200" dirty="0" err="1">
                <a:solidFill>
                  <a:schemeClr val="bg1"/>
                </a:solidFill>
              </a:rPr>
              <a:t>Stedinger</a:t>
            </a:r>
            <a:r>
              <a:rPr lang="en-US" sz="1200" dirty="0">
                <a:solidFill>
                  <a:schemeClr val="bg1"/>
                </a:solidFill>
              </a:rPr>
              <a:t>. Bayesian GLS Analysis of California Regional Skew: World Environmental &amp; Water Resources Congress 2010: Challenges of Change, Providence, Rhode Island, paper 81213, Amer. Soc. Of Civil Engineers May 16-20, 2010.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Veilleux</a:t>
            </a:r>
            <a:r>
              <a:rPr lang="en-US" sz="1200" dirty="0" smtClean="0">
                <a:solidFill>
                  <a:schemeClr val="bg1"/>
                </a:solidFill>
              </a:rPr>
              <a:t>, A.G., J.R. </a:t>
            </a:r>
            <a:r>
              <a:rPr lang="en-US" sz="1200" dirty="0" err="1" smtClean="0">
                <a:solidFill>
                  <a:schemeClr val="bg1"/>
                </a:solidFill>
              </a:rPr>
              <a:t>Stedinger</a:t>
            </a:r>
            <a:r>
              <a:rPr lang="en-US" sz="1200" dirty="0" smtClean="0">
                <a:solidFill>
                  <a:schemeClr val="bg1"/>
                </a:solidFill>
              </a:rPr>
              <a:t>, and J.R. </a:t>
            </a:r>
            <a:r>
              <a:rPr lang="en-US" sz="1200" dirty="0" err="1" smtClean="0">
                <a:solidFill>
                  <a:schemeClr val="bg1"/>
                </a:solidFill>
              </a:rPr>
              <a:t>Lamontagne</a:t>
            </a:r>
            <a:r>
              <a:rPr lang="en-US" sz="1200" dirty="0" smtClean="0">
                <a:solidFill>
                  <a:schemeClr val="bg1"/>
                </a:solidFill>
              </a:rPr>
              <a:t>, Bayesian WLS/GLS Regression for Regional </a:t>
            </a:r>
            <a:r>
              <a:rPr lang="en-US" sz="1200" dirty="0" err="1" smtClean="0">
                <a:solidFill>
                  <a:schemeClr val="bg1"/>
                </a:solidFill>
              </a:rPr>
              <a:t>Skewness</a:t>
            </a:r>
            <a:r>
              <a:rPr lang="en-US" sz="1200" dirty="0" smtClean="0">
                <a:solidFill>
                  <a:schemeClr val="bg1"/>
                </a:solidFill>
              </a:rPr>
              <a:t> Analysis for </a:t>
            </a:r>
            <a:r>
              <a:rPr lang="en-US" sz="1200" dirty="0" err="1" smtClean="0">
                <a:solidFill>
                  <a:schemeClr val="bg1"/>
                </a:solidFill>
              </a:rPr>
              <a:t>Regiona</a:t>
            </a:r>
            <a:r>
              <a:rPr lang="en-US" sz="1200" dirty="0" smtClean="0">
                <a:solidFill>
                  <a:schemeClr val="bg1"/>
                </a:solidFill>
              </a:rPr>
              <a:t> with Large Cross Correlations among Flood Flows: World </a:t>
            </a:r>
            <a:r>
              <a:rPr lang="en-US" sz="1200" dirty="0">
                <a:solidFill>
                  <a:schemeClr val="bg1"/>
                </a:solidFill>
              </a:rPr>
              <a:t>Environmental &amp; Water Resources Congress </a:t>
            </a:r>
            <a:r>
              <a:rPr lang="en-US" sz="1200" dirty="0" smtClean="0">
                <a:solidFill>
                  <a:schemeClr val="bg1"/>
                </a:solidFill>
              </a:rPr>
              <a:t>2011: Bearing Knowledge for Sustainability, Palm Springs, California, paper 41173, Amer. Soc. Of. Engineers, May 22-26, 2011.</a:t>
            </a:r>
            <a:endParaRPr lang="en-US" sz="12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1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z="3300" dirty="0" smtClean="0">
                <a:ea typeface="ＭＳ Ｐゴシック" pitchFamily="34" charset="-128"/>
              </a:rPr>
              <a:t>Data/Steps for Regional Skew Studies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Gages to be Included:</a:t>
            </a:r>
            <a:endParaRPr lang="en-US" sz="24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GAGES II database  </a:t>
            </a:r>
            <a:endParaRPr lang="en-US" sz="2400" dirty="0">
              <a:solidFill>
                <a:schemeClr val="bg1"/>
              </a:solidFill>
            </a:endParaRP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Non regulated/altered sites/peak flows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CSG: include datum corrections and lower bounds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Min record length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Representative of regions/hydrology where regional flood model will be employed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Peak Flow Files for each site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Also, summary spreadsheet containing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Station number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Ending date of peak flows</a:t>
            </a:r>
          </a:p>
          <a:p>
            <a:pPr marL="1139825" lvl="2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Date peak flow files was downloaded from </a:t>
            </a:r>
            <a:r>
              <a:rPr lang="en-US" sz="2400" dirty="0" smtClean="0">
                <a:solidFill>
                  <a:schemeClr val="bg1"/>
                </a:solidFill>
              </a:rPr>
              <a:t>NWIS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1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/>
          <a:lstStyle/>
          <a:p>
            <a:r>
              <a:rPr lang="en-US" sz="3300" dirty="0" smtClean="0">
                <a:ea typeface="ＭＳ Ｐゴシック" pitchFamily="34" charset="-128"/>
              </a:rPr>
              <a:t>Data/Steps for Regional Skew Studies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1000" y="1371600"/>
            <a:ext cx="8382000" cy="4495800"/>
          </a:xfrm>
          <a:prstGeom prst="rect">
            <a:avLst/>
          </a:prstGeom>
        </p:spPr>
        <p:txBody>
          <a:bodyPr/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Run EMA with Multiple Grubbs Beck censoring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Basin </a:t>
            </a:r>
            <a:r>
              <a:rPr lang="en-US" sz="2400" dirty="0">
                <a:solidFill>
                  <a:schemeClr val="bg1"/>
                </a:solidFill>
              </a:rPr>
              <a:t>Characteristics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</a:rPr>
              <a:t>Lat</a:t>
            </a:r>
            <a:r>
              <a:rPr lang="en-US" sz="2400" dirty="0">
                <a:solidFill>
                  <a:schemeClr val="bg1"/>
                </a:solidFill>
              </a:rPr>
              <a:t>/Lon of gage and basin centroid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Drainage area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Other common: slope, elevation, length, </a:t>
            </a:r>
            <a:r>
              <a:rPr lang="en-US" sz="2400" dirty="0" err="1">
                <a:solidFill>
                  <a:schemeClr val="bg1"/>
                </a:solidFill>
              </a:rPr>
              <a:t>precip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Bayesian GLS Regional Skew Analysis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Screen for redundant site pairs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Develop cross-correlation model</a:t>
            </a:r>
          </a:p>
          <a:p>
            <a:pPr marL="682625" lvl="1" indent="-225425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Develop regional skew model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i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 Framework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95413"/>
            <a:ext cx="8229600" cy="4473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169862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Problems with B-GLS Regression</a:t>
            </a:r>
          </a:p>
          <a:p>
            <a:pPr marL="569912"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Assumes cross-correlations are exactly correct</a:t>
            </a:r>
          </a:p>
          <a:p>
            <a:pPr marL="339725" indent="-169863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marL="569912"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Cross-correlation models describe overall structure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62" y="2613982"/>
            <a:ext cx="4778733" cy="35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Regression Framework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95413"/>
            <a:ext cx="8229600" cy="4473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169862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Solution: B-WLS/B-GLS Regression</a:t>
            </a:r>
          </a:p>
          <a:p>
            <a:pPr marL="569912"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Thus, use B-WLS (special case of GLS which ignores cross-correlation) to develop estimates of regression parameters, </a:t>
            </a:r>
            <a:r>
              <a:rPr lang="el-GR" sz="2000" dirty="0" smtClean="0"/>
              <a:t>β</a:t>
            </a:r>
            <a:r>
              <a:rPr lang="en-US" sz="2000" dirty="0" smtClean="0"/>
              <a:t>.</a:t>
            </a:r>
          </a:p>
          <a:p>
            <a:pPr marL="339725" indent="-169863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marL="569912"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Then use B-GLS analysis to determine the precision of: 		1) regression parameters, </a:t>
            </a:r>
            <a:r>
              <a:rPr lang="el-GR" sz="2000" dirty="0" smtClean="0"/>
              <a:t>β</a:t>
            </a:r>
            <a:r>
              <a:rPr lang="en-US" sz="2000" dirty="0" smtClean="0"/>
              <a:t> </a:t>
            </a:r>
          </a:p>
          <a:p>
            <a:pPr marL="569912" lvl="1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	2) the model</a:t>
            </a:r>
          </a:p>
          <a:p>
            <a:pPr marL="339725" indent="-169863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42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ea typeface="ＭＳ Ｐゴシック" pitchFamily="34" charset="-128"/>
              </a:rPr>
              <a:t>B-WLS/B-GLS Regression Framework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825"/>
            <a:ext cx="8915400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Bulletin 17B: Table of K Values</a:t>
            </a:r>
          </a:p>
        </p:txBody>
      </p:sp>
      <p:pic>
        <p:nvPicPr>
          <p:cNvPr id="8195" name="Content Placeholder 5" descr="B17Ktablepi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65213"/>
            <a:ext cx="7961312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Weighted Skew, G</a:t>
            </a:r>
            <a:r>
              <a:rPr lang="en-US" baseline="-25000" smtClean="0">
                <a:ea typeface="ＭＳ Ｐゴシック" pitchFamily="34" charset="-128"/>
              </a:rPr>
              <a:t>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Bulletin 17B recommends weighting: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	sample skew G</a:t>
            </a:r>
            <a:r>
              <a:rPr lang="en-US" sz="2400" baseline="-10000" smtClean="0">
                <a:ea typeface="ＭＳ Ｐゴシック" pitchFamily="34" charset="-128"/>
              </a:rPr>
              <a:t>s</a:t>
            </a:r>
            <a:r>
              <a:rPr lang="en-US" sz="2400" smtClean="0">
                <a:ea typeface="ＭＳ Ｐゴシック" pitchFamily="34" charset="-128"/>
              </a:rPr>
              <a:t> with generalized (regional) skew G</a:t>
            </a:r>
            <a:r>
              <a:rPr lang="en-US" sz="2400" baseline="-10000" smtClean="0">
                <a:ea typeface="ＭＳ Ｐゴシック" pitchFamily="34" charset="-128"/>
              </a:rPr>
              <a:t>g</a:t>
            </a: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algn="ctr">
              <a:buFont typeface="Wingdings" pitchFamily="2" charset="2"/>
              <a:buNone/>
            </a:pP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Mean Square Error: MSE = Variance + Bias</a:t>
            </a:r>
            <a:r>
              <a:rPr lang="en-US" sz="2400" baseline="30000" smtClean="0">
                <a:ea typeface="ＭＳ Ｐゴシック" pitchFamily="34" charset="-128"/>
              </a:rPr>
              <a:t>2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9220" name="Text Box 23"/>
          <p:cNvSpPr txBox="1">
            <a:spLocks noChangeArrowheads="1"/>
          </p:cNvSpPr>
          <p:nvPr/>
        </p:nvSpPr>
        <p:spPr bwMode="auto">
          <a:xfrm>
            <a:off x="4398963" y="2209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>
                <a:solidFill>
                  <a:srgbClr val="00926C"/>
                </a:solidFill>
              </a:rPr>
              <a:t>5</a:t>
            </a:r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1219200" y="2514600"/>
          <a:ext cx="69199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4" imgW="2133600" imgH="469900" progId="Equation.DSMT4">
                  <p:embed/>
                </p:oleObj>
              </mc:Choice>
              <mc:Fallback>
                <p:oleObj name="Equation" r:id="rId4" imgW="21336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199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3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Bulletin 17B Skew Map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 of Bulletin 17B Skew Map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Precision of Bulletin 17 map: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Reported Std. Error (SE) = 0.55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Reported MSE[G</a:t>
            </a:r>
            <a:r>
              <a:rPr lang="en-US" sz="2400" b="1" kern="0" baseline="-25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g</a:t>
            </a: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]=0.302 = (0.55)</a:t>
            </a:r>
            <a:r>
              <a:rPr lang="en-US" sz="2400" b="1" kern="0" baseline="30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2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Implies Effective Record Length (ERL)= 17 yrs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Concerns with Bulletin 17 map: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Omits 35 yrs of data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Misrepresents precision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24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Did not account for low outliers or historic info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 of Methodology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Basic Model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18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endParaRPr lang="en-US" sz="18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Where: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	</a:t>
            </a:r>
            <a:r>
              <a:rPr lang="en-US" sz="1800" b="1" kern="0" dirty="0">
                <a:solidFill>
                  <a:schemeClr val="bg1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 </a:t>
            </a:r>
            <a:r>
              <a:rPr lang="el-GR" sz="1800" b="1" kern="0" dirty="0">
                <a:solidFill>
                  <a:schemeClr val="bg1"/>
                </a:solidFill>
                <a:latin typeface="Times New Roman"/>
                <a:ea typeface="Batang" pitchFamily="18" charset="-127"/>
                <a:cs typeface="Times New Roman"/>
              </a:rPr>
              <a:t>γ</a:t>
            </a:r>
            <a:r>
              <a:rPr lang="en-US" sz="1800" b="1" kern="0" baseline="-2500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= skew 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	</a:t>
            </a:r>
            <a:r>
              <a:rPr lang="el-GR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β</a:t>
            </a:r>
            <a:r>
              <a:rPr lang="en-US" sz="1800" b="1" kern="0" baseline="-25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= regression parameters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	X</a:t>
            </a:r>
            <a:r>
              <a:rPr lang="en-US" sz="1800" b="1" kern="0" baseline="-25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= basin characteristics (i.e. area, slope, </a:t>
            </a:r>
            <a:r>
              <a:rPr lang="en-US" sz="1800" b="1" kern="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precip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, etc)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Symbol" pitchFamily="18" charset="2"/>
              <a:buChar char=" 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  	</a:t>
            </a:r>
            <a:r>
              <a:rPr lang="el-GR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δ</a:t>
            </a:r>
            <a:r>
              <a:rPr lang="en-US" sz="1800" b="1" kern="0" baseline="-2500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= underlying basic model error (true lack of fit)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Complication: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We do not know the true value of, </a:t>
            </a:r>
            <a:r>
              <a:rPr lang="el-GR" sz="1800" b="1" kern="0" dirty="0">
                <a:solidFill>
                  <a:schemeClr val="bg1"/>
                </a:solidFill>
                <a:latin typeface="Times New Roman"/>
                <a:ea typeface="ＭＳ Ｐゴシック" charset="-128"/>
                <a:cs typeface="Times New Roman"/>
              </a:rPr>
              <a:t>γ</a:t>
            </a:r>
            <a:endParaRPr lang="en-US" sz="1800" b="1" kern="0" dirty="0">
              <a:solidFill>
                <a:schemeClr val="bg1"/>
              </a:solidFill>
              <a:latin typeface="Mongolian Baiti" pitchFamily="66" charset="0"/>
              <a:ea typeface="Batang" pitchFamily="18" charset="-127"/>
              <a:cs typeface="Mongolian Baiti" pitchFamily="66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Need to generate estimate,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Time sampling error, </a:t>
            </a:r>
            <a:r>
              <a:rPr lang="el-GR" sz="1800" b="1" kern="0" dirty="0">
                <a:solidFill>
                  <a:schemeClr val="bg1"/>
                </a:solidFill>
                <a:latin typeface="Times New Roman"/>
                <a:ea typeface="ＭＳ Ｐゴシック" charset="-128"/>
                <a:cs typeface="Times New Roman"/>
              </a:rPr>
              <a:t>η</a:t>
            </a:r>
            <a:r>
              <a:rPr lang="en-US" sz="1800" b="1" kern="0" baseline="-25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		(these time sampling errors are also often cross-correlated)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1143000" y="1676400"/>
          <a:ext cx="647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4" imgW="2159000" imgH="228600" progId="Equation.DSMT4">
                  <p:embed/>
                </p:oleObj>
              </mc:Choice>
              <mc:Fallback>
                <p:oleObj name="Equation" r:id="rId4" imgW="215900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6477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830638" y="4648200"/>
          <a:ext cx="1122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6" imgW="672808" imgH="228501" progId="Equation.DSMT4">
                  <p:embed/>
                </p:oleObj>
              </mc:Choice>
              <mc:Fallback>
                <p:oleObj name="Equation" r:id="rId6" imgW="672808" imgH="228501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4648200"/>
                        <a:ext cx="11223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4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 of Methodology (cont’d)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371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Clr>
                <a:schemeClr val="bg2"/>
              </a:buClr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Model for Skew</a:t>
            </a: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Generalized Least Squares (GLS) Framework Observed error combines time sampling </a:t>
            </a:r>
          </a:p>
          <a:p>
            <a:pPr marL="342900" lvl="1" indent="-342900">
              <a:buClr>
                <a:schemeClr val="bg2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model error:</a:t>
            </a: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1" indent="-342900">
              <a:buClr>
                <a:schemeClr val="bg2"/>
              </a:buClr>
              <a:defRPr/>
            </a:pPr>
            <a:endParaRPr lang="en-US" sz="2400" b="1" baseline="-25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charset="2"/>
              <a:buNone/>
              <a:defRPr/>
            </a:pPr>
            <a:endParaRPr lang="en-US" sz="2400" b="1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2895600" y="4191000"/>
          <a:ext cx="3706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4" imgW="1765300" imgH="254000" progId="Equation.DSMT4">
                  <p:embed/>
                </p:oleObj>
              </mc:Choice>
              <mc:Fallback>
                <p:oleObj name="Equation" r:id="rId4" imgW="1765300" imgH="2540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91000"/>
                        <a:ext cx="37068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2895600" y="4724400"/>
          <a:ext cx="4591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6" imgW="2463800" imgH="279400" progId="Equation.DSMT4">
                  <p:embed/>
                </p:oleObj>
              </mc:Choice>
              <mc:Fallback>
                <p:oleObj name="Equation" r:id="rId6" imgW="2463800" imgH="2794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0"/>
                        <a:ext cx="45910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2895600" y="3657600"/>
          <a:ext cx="1371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13716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914400" y="1752600"/>
          <a:ext cx="75438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10" imgW="2387600" imgH="228600" progId="Equation.DSMT4">
                  <p:embed/>
                </p:oleObj>
              </mc:Choice>
              <mc:Fallback>
                <p:oleObj name="Equation" r:id="rId10" imgW="2387600" imgH="2286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5438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gra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gray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-gray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gray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een-gra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gray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-gray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gray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gray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8133</TotalTime>
  <Words>1531</Words>
  <Application>Microsoft Office PowerPoint</Application>
  <PresentationFormat>On-screen Show (4:3)</PresentationFormat>
  <Paragraphs>457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green-gray-template</vt:lpstr>
      <vt:lpstr>1_green-gray-template</vt:lpstr>
      <vt:lpstr>Equation</vt:lpstr>
      <vt:lpstr>Chart</vt:lpstr>
      <vt:lpstr>SPW 11.0 Notebook</vt:lpstr>
      <vt:lpstr>Improving Regional Skew Estimation with Bayesian-GLS</vt:lpstr>
      <vt:lpstr>Bulletin 17B: log-Pearson Type III (LP3)</vt:lpstr>
      <vt:lpstr>Bulletin 17B: Fitting LP3 Distribution</vt:lpstr>
      <vt:lpstr>Bulletin 17B: Table of K Values</vt:lpstr>
      <vt:lpstr>Weighted Skew, Gs</vt:lpstr>
      <vt:lpstr>Bulletin 17B Skew Map</vt:lpstr>
      <vt:lpstr>Overview of Bulletin 17B Skew Map</vt:lpstr>
      <vt:lpstr>Overview of Methodology</vt:lpstr>
      <vt:lpstr>Overview of Methodology (cont’d)</vt:lpstr>
      <vt:lpstr>           B-GLS         vs             GLS</vt:lpstr>
      <vt:lpstr>Regional Skew Examples Using B-GLS</vt:lpstr>
      <vt:lpstr>Regional Skew Examples Using B-GLS</vt:lpstr>
      <vt:lpstr>Cross-Correlation Models</vt:lpstr>
      <vt:lpstr>Bulletin 17B Skew Map: Southeast U.S.</vt:lpstr>
      <vt:lpstr>Southeast U.S. Regional Skew Model</vt:lpstr>
      <vt:lpstr>Southeast U.S. Regional Skew Model</vt:lpstr>
      <vt:lpstr>Comparison of Methods</vt:lpstr>
      <vt:lpstr>California Regional Skew Study</vt:lpstr>
      <vt:lpstr>California Regional Skew Study</vt:lpstr>
      <vt:lpstr>California Regional Skew Study</vt:lpstr>
      <vt:lpstr>What is the Practical Effect of a New (and Improved!) Regional Skew in California?  </vt:lpstr>
      <vt:lpstr>Expected Differences in Flood Frequency Resulting From Regional Skew Differences </vt:lpstr>
      <vt:lpstr>Some Real Examples </vt:lpstr>
      <vt:lpstr>Some Real Examples </vt:lpstr>
      <vt:lpstr>Some Real Examples </vt:lpstr>
      <vt:lpstr>Some Real Examples </vt:lpstr>
      <vt:lpstr>Conclusions</vt:lpstr>
      <vt:lpstr>Conclusions</vt:lpstr>
      <vt:lpstr>Next Steps in Regional Skew Studies</vt:lpstr>
      <vt:lpstr> </vt:lpstr>
      <vt:lpstr>Questions?</vt:lpstr>
      <vt:lpstr>Resources</vt:lpstr>
      <vt:lpstr>Resources</vt:lpstr>
      <vt:lpstr>Data/Steps for Regional Skew Studies</vt:lpstr>
      <vt:lpstr>Data/Steps for Regional Skew Studies</vt:lpstr>
      <vt:lpstr>Regression Framework</vt:lpstr>
      <vt:lpstr>Regression Framework</vt:lpstr>
      <vt:lpstr>B-WLS/B-GLS Regression Framework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FLOOD FREQUENCIES USING  USGS PeakFQ</dc:title>
  <dc:creator>kmflynn</dc:creator>
  <cp:lastModifiedBy>Veilleux, Andrea G.</cp:lastModifiedBy>
  <cp:revision>292</cp:revision>
  <cp:lastPrinted>2011-09-15T18:16:05Z</cp:lastPrinted>
  <dcterms:created xsi:type="dcterms:W3CDTF">2011-04-25T12:31:26Z</dcterms:created>
  <dcterms:modified xsi:type="dcterms:W3CDTF">2011-09-26T16:39:47Z</dcterms:modified>
</cp:coreProperties>
</file>