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272" r:id="rId3"/>
    <p:sldId id="271" r:id="rId4"/>
    <p:sldId id="270" r:id="rId5"/>
    <p:sldId id="268" r:id="rId6"/>
    <p:sldId id="275" r:id="rId7"/>
    <p:sldId id="274" r:id="rId8"/>
    <p:sldId id="267" r:id="rId9"/>
    <p:sldId id="276" r:id="rId10"/>
    <p:sldId id="304" r:id="rId11"/>
    <p:sldId id="305" r:id="rId12"/>
    <p:sldId id="269" r:id="rId13"/>
    <p:sldId id="281" r:id="rId14"/>
    <p:sldId id="277" r:id="rId15"/>
    <p:sldId id="278" r:id="rId16"/>
    <p:sldId id="279" r:id="rId17"/>
    <p:sldId id="280" r:id="rId18"/>
    <p:sldId id="292" r:id="rId19"/>
    <p:sldId id="293" r:id="rId20"/>
    <p:sldId id="294" r:id="rId21"/>
    <p:sldId id="295" r:id="rId22"/>
    <p:sldId id="282" r:id="rId23"/>
    <p:sldId id="283" r:id="rId24"/>
    <p:sldId id="258" r:id="rId25"/>
    <p:sldId id="259" r:id="rId26"/>
    <p:sldId id="302" r:id="rId27"/>
    <p:sldId id="284" r:id="rId28"/>
    <p:sldId id="287" r:id="rId29"/>
    <p:sldId id="285" r:id="rId30"/>
    <p:sldId id="286" r:id="rId31"/>
    <p:sldId id="290" r:id="rId32"/>
    <p:sldId id="301" r:id="rId33"/>
    <p:sldId id="288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97" r:id="rId42"/>
    <p:sldId id="289" r:id="rId43"/>
    <p:sldId id="291" r:id="rId44"/>
    <p:sldId id="296" r:id="rId45"/>
    <p:sldId id="298" r:id="rId46"/>
    <p:sldId id="299" r:id="rId47"/>
    <p:sldId id="303" r:id="rId48"/>
    <p:sldId id="300" r:id="rId49"/>
    <p:sldId id="273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EED27-4893-E940-917F-42FB1AB440DA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FE170-54E1-E14B-86F6-518AA6728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lecture name goes here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Lakewood, CO October 2009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AE924-BA1C-FF44-B45E-07F49CAB3104}" type="slidenum">
              <a:rPr lang="en-US"/>
              <a:pPr/>
              <a:t>2</a:t>
            </a:fld>
            <a:endParaRPr lang="en-US"/>
          </a:p>
        </p:txBody>
      </p:sp>
      <p:sp>
        <p:nvSpPr>
          <p:cNvPr id="471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89" y="4343093"/>
            <a:ext cx="5030624" cy="411572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04" tIns="46152" rIns="92304" bIns="4615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www.ecy.wa.gov/climatechange/reducedsnow_more.htm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15C1-1CF9-6748-A2BC-39ACBD722D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Arid </a:t>
            </a:r>
            <a:r>
              <a:rPr lang="en-US" baseline="0" dirty="0" smtClean="0"/>
              <a:t>West </a:t>
            </a:r>
          </a:p>
          <a:p>
            <a:r>
              <a:rPr lang="en-US" dirty="0" smtClean="0"/>
              <a:t>http://geofreekz.files.wordpress.com/2008/10/hydrologic_cycle.gif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415C1-1CF9-6748-A2BC-39ACBD722D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3F32-5F80-1D4C-B756-D35371DCD664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3F32-5F80-1D4C-B756-D35371DCD664}" type="datetimeFigureOut">
              <a:rPr lang="en-US" smtClean="0"/>
              <a:pPr/>
              <a:t>8/29/2011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9F07-3479-3C4F-95BE-B6D70F3E2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65355" y="62189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dent-small_4_onscreen_pn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black">
          <a:xfrm>
            <a:off x="457200" y="6126163"/>
            <a:ext cx="1143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d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d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d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d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d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d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d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d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0.pd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2.pd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d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6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8.pd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0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d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6.pd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6.pd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8.pd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Cohn</a:t>
            </a:r>
          </a:p>
          <a:p>
            <a:r>
              <a:rPr lang="en-US" dirty="0" smtClean="0"/>
              <a:t>29 August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Outliers and the </a:t>
            </a:r>
            <a:br>
              <a:rPr lang="en-US" dirty="0" smtClean="0"/>
            </a:br>
            <a:r>
              <a:rPr lang="en-US" dirty="0" smtClean="0"/>
              <a:t>Multiple Grubbs-Beck 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8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LP3 Cannot Capture Multiple Processes</a:t>
            </a:r>
            <a:endParaRPr lang="en-US" dirty="0"/>
          </a:p>
        </p:txBody>
      </p:sp>
      <p:pic>
        <p:nvPicPr>
          <p:cNvPr id="4" name="Content Placeholder 3" descr="fig01a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8187" r="-18187"/>
              <a:stretch>
                <a:fillRect/>
              </a:stretch>
            </p:blipFill>
          </mc:Choice>
          <mc:Fallback>
            <p:blipFill>
              <a:blip r:embed="rId3"/>
              <a:srcRect l="-18187" r="-18187"/>
              <a:stretch>
                <a:fillRect/>
              </a:stretch>
            </p:blipFill>
          </mc:Fallback>
        </mc:AlternateContent>
        <p:spPr>
          <a:xfrm>
            <a:off x="-254000" y="2212340"/>
            <a:ext cx="4775534" cy="2626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8880" y="3647441"/>
            <a:ext cx="5405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/>
              <a:t>  Channel Losses</a:t>
            </a:r>
          </a:p>
          <a:p>
            <a:endParaRPr lang="en-US" sz="3600" dirty="0" smtClean="0"/>
          </a:p>
          <a:p>
            <a:r>
              <a:rPr lang="en-US" sz="3600" dirty="0" smtClean="0"/>
              <a:t>= Problems in Left-hand tail</a:t>
            </a:r>
          </a:p>
          <a:p>
            <a:r>
              <a:rPr lang="en-US" sz="3600" dirty="0" smtClean="0"/>
              <a:t>      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Does Left</a:t>
            </a:r>
            <a:r>
              <a:rPr lang="en-US" dirty="0" smtClean="0"/>
              <a:t>-Hand Tail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Robustness of Method-of-Moments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and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 with high </a:t>
            </a:r>
            <a:r>
              <a:rPr lang="en-US" b="1" dirty="0" smtClean="0"/>
              <a:t>leverage </a:t>
            </a:r>
            <a:r>
              <a:rPr lang="en-US" dirty="0" smtClean="0"/>
              <a:t>have </a:t>
            </a:r>
            <a:r>
              <a:rPr lang="en-US" i="1" dirty="0" smtClean="0"/>
              <a:t>potential </a:t>
            </a:r>
            <a:r>
              <a:rPr lang="en-US" dirty="0" smtClean="0"/>
              <a:t>to alter model results</a:t>
            </a:r>
          </a:p>
          <a:p>
            <a:r>
              <a:rPr lang="en-US" dirty="0" smtClean="0"/>
              <a:t>Observations with high </a:t>
            </a:r>
            <a:r>
              <a:rPr lang="en-US" b="1" dirty="0" smtClean="0"/>
              <a:t>influence </a:t>
            </a:r>
            <a:r>
              <a:rPr lang="en-US" i="1" dirty="0" smtClean="0"/>
              <a:t>do </a:t>
            </a:r>
            <a:r>
              <a:rPr lang="en-US" dirty="0" smtClean="0"/>
              <a:t>alter model results</a:t>
            </a:r>
            <a:endParaRPr lang="en-US" dirty="0"/>
          </a:p>
        </p:txBody>
      </p:sp>
      <p:pic>
        <p:nvPicPr>
          <p:cNvPr id="4" name="Picture 3" descr="fig0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3783416"/>
            <a:ext cx="3185045" cy="2388784"/>
          </a:xfrm>
          <a:prstGeom prst="rect">
            <a:avLst/>
          </a:prstGeom>
        </p:spPr>
      </p:pic>
      <p:pic>
        <p:nvPicPr>
          <p:cNvPr id="5" name="Picture 4" descr="fig0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44554" y="3783416"/>
            <a:ext cx="3185045" cy="238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Leverage When Conducting Flood Frequency Studies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540000" y="2600960"/>
          <a:ext cx="4064000" cy="1590675"/>
        </p:xfrm>
        <a:graphic>
          <a:graphicData uri="http://schemas.openxmlformats.org/presentationml/2006/ole">
            <p:oleObj spid="_x0000_s43010" name="Equation" r:id="rId3" imgW="1168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03a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03b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03c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03d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4a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4b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alphaModFix amt="72000"/>
          </a:blip>
          <a:srcRect/>
          <a:stretch>
            <a:fillRect/>
          </a:stretch>
        </p:blipFill>
        <p:spPr bwMode="auto">
          <a:xfrm>
            <a:off x="2842590" y="1417638"/>
            <a:ext cx="3554413" cy="4648200"/>
          </a:xfrm>
          <a:prstGeom prst="rect">
            <a:avLst/>
          </a:prstGeom>
          <a:solidFill>
            <a:srgbClr val="0000FF">
              <a:alpha val="72156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Bulletin 17B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4c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4d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know that low outliers have very high leverage (is this bad?)</a:t>
            </a:r>
          </a:p>
          <a:p>
            <a:r>
              <a:rPr lang="en-US" dirty="0" smtClean="0"/>
              <a:t>What can we do about it?</a:t>
            </a:r>
          </a:p>
          <a:p>
            <a:pPr lvl="1"/>
            <a:r>
              <a:rPr lang="en-US" dirty="0" smtClean="0"/>
              <a:t>Identify influential low outliers</a:t>
            </a:r>
          </a:p>
          <a:p>
            <a:pPr lvl="1"/>
            <a:r>
              <a:rPr lang="en-US" dirty="0" smtClean="0"/>
              <a:t>Take away their influence [!!??]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Low Outliers (B17B)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critical threshold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err="1" smtClean="0">
                <a:latin typeface="Times Roman"/>
              </a:rPr>
              <a:t>K</a:t>
            </a:r>
            <a:r>
              <a:rPr lang="en-US" i="1" baseline="-25000" dirty="0" err="1" smtClean="0">
                <a:latin typeface="Times Roman"/>
              </a:rPr>
              <a:t>n</a:t>
            </a:r>
            <a:r>
              <a:rPr lang="en-US" i="1" baseline="-25000" dirty="0" smtClean="0">
                <a:latin typeface="Times Roman"/>
              </a:rPr>
              <a:t> </a:t>
            </a:r>
            <a:r>
              <a:rPr lang="en-US" dirty="0" smtClean="0"/>
              <a:t>is function of sample size, </a:t>
            </a:r>
            <a:r>
              <a:rPr lang="en-US" dirty="0" err="1" smtClean="0"/>
              <a:t>n</a:t>
            </a:r>
            <a:r>
              <a:rPr lang="en-US" dirty="0" smtClean="0"/>
              <a:t>;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denote the sample mean and standard deviation</a:t>
            </a:r>
          </a:p>
          <a:p>
            <a:r>
              <a:rPr lang="en-US" dirty="0"/>
              <a:t>V</a:t>
            </a:r>
            <a:r>
              <a:rPr lang="en-US" dirty="0" smtClean="0"/>
              <a:t>alues lower than </a:t>
            </a:r>
            <a:r>
              <a:rPr lang="en-US" i="1" dirty="0" err="1" smtClean="0">
                <a:latin typeface="Times Roman"/>
              </a:rPr>
              <a:t>X</a:t>
            </a:r>
            <a:r>
              <a:rPr lang="en-US" i="1" baseline="-25000" dirty="0" err="1" smtClean="0">
                <a:latin typeface="Times Roman"/>
              </a:rPr>
              <a:t>crit</a:t>
            </a:r>
            <a:r>
              <a:rPr lang="en-US" dirty="0" smtClean="0"/>
              <a:t> are declared low outliers</a:t>
            </a:r>
            <a:endParaRPr lang="en-US" dirty="0"/>
          </a:p>
        </p:txBody>
      </p:sp>
      <p:pic>
        <p:nvPicPr>
          <p:cNvPr id="9" name="Picture 8" descr="Screen shot 2011-08-26 at 4.44.05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204720"/>
            <a:ext cx="40005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Sacramento River at Shasta Dam (1932-2008)</a:t>
            </a:r>
            <a:endParaRPr lang="en-US" dirty="0"/>
          </a:p>
        </p:txBody>
      </p:sp>
      <p:pic>
        <p:nvPicPr>
          <p:cNvPr id="4" name="Content Placeholder 3" descr="fig7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524000"/>
            <a:ext cx="8229600" cy="4525963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Low Outliers?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3F002-A10F-9348-BB25-923003E97D3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3" descr="fig7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524000"/>
            <a:ext cx="8229600" cy="452596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Low Outliers?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3F002-A10F-9348-BB25-923003E97D3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Grubbs-Beck (B17B) identifies one (1) low outlier [??]</a:t>
            </a:r>
          </a:p>
          <a:p>
            <a:r>
              <a:rPr lang="en-US" dirty="0" smtClean="0"/>
              <a:t>=&gt; Grubbs-Beck (B17B) has problem</a:t>
            </a:r>
          </a:p>
          <a:p>
            <a:r>
              <a:rPr lang="en-US" dirty="0" smtClean="0"/>
              <a:t>General: Grubbs-Beck test seldom identifies more than one low outlier even when multiple low outliers are obviously present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Generalizing the Grubbs-Beck Test</a:t>
            </a:r>
            <a:endParaRPr lang="en-US" dirty="0"/>
          </a:p>
        </p:txBody>
      </p:sp>
      <p:pic>
        <p:nvPicPr>
          <p:cNvPr id="4" name="Content Placeholder 3" descr="Screen shot 2011-08-26 at 4.44.52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8789" b="-48789"/>
          <a:stretch>
            <a:fillRect/>
          </a:stretch>
        </p:blipFill>
        <p:spPr>
          <a:xfrm>
            <a:off x="2362200" y="1600200"/>
            <a:ext cx="3718560" cy="2045065"/>
          </a:xfrm>
        </p:spPr>
      </p:pic>
      <p:pic>
        <p:nvPicPr>
          <p:cNvPr id="5" name="Picture 4" descr="Screen shot 2011-08-26 at 4.45.03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99" y="3488072"/>
            <a:ext cx="5552441" cy="21522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Compute a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047875" y="3214688"/>
          <a:ext cx="4881563" cy="879475"/>
        </p:xfrm>
        <a:graphic>
          <a:graphicData uri="http://schemas.openxmlformats.org/presentationml/2006/ole">
            <p:oleObj spid="_x0000_s49154" name="Equation" r:id="rId3" imgW="1270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…some algebra…and…voila!</a:t>
            </a:r>
            <a:endParaRPr lang="en-US" dirty="0"/>
          </a:p>
        </p:txBody>
      </p:sp>
      <p:pic>
        <p:nvPicPr>
          <p:cNvPr id="6" name="Content Placeholder 5" descr="Screen shot 2011-08-26 at 4.47.59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7581" b="-2758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they are</a:t>
            </a:r>
          </a:p>
          <a:p>
            <a:r>
              <a:rPr lang="en-US" dirty="0" smtClean="0"/>
              <a:t>Why they matter</a:t>
            </a:r>
          </a:p>
          <a:p>
            <a:r>
              <a:rPr lang="en-US" dirty="0" smtClean="0"/>
              <a:t>What we can do about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8-26 at 4.48.08 PM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57593" b="-57593"/>
          <a:stretch>
            <a:fillRect/>
          </a:stretch>
        </p:blipFill>
        <p:spPr>
          <a:xfrm>
            <a:off x="1818641" y="995680"/>
            <a:ext cx="5659120" cy="3112298"/>
          </a:xfrm>
        </p:spPr>
      </p:pic>
      <p:pic>
        <p:nvPicPr>
          <p:cNvPr id="5" name="Picture 4" descr="Screen shot 2011-08-26 at 4.48.13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3909518"/>
            <a:ext cx="7853680" cy="11499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P[</a:t>
            </a:r>
            <a:r>
              <a:rPr lang="en-US" dirty="0" err="1" smtClean="0">
                <a:latin typeface="Symbol" charset="2"/>
                <a:cs typeface="Symbol" charset="2"/>
              </a:rPr>
              <a:t>w</a:t>
            </a:r>
            <a:r>
              <a:rPr lang="en-US" baseline="-25000" dirty="0" err="1" smtClean="0">
                <a:latin typeface="Times"/>
                <a:cs typeface="Times"/>
              </a:rPr>
              <a:t>[k:n</a:t>
            </a:r>
            <a:r>
              <a:rPr lang="en-US" baseline="-25000" dirty="0" smtClean="0">
                <a:latin typeface="Times"/>
                <a:cs typeface="Times"/>
              </a:rPr>
              <a:t>] </a:t>
            </a:r>
            <a:r>
              <a:rPr lang="en-US" dirty="0" smtClean="0"/>
              <a:t>&lt; 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baseline="-25000" dirty="0" err="1" smtClean="0">
                <a:latin typeface="Times"/>
                <a:cs typeface="Times"/>
              </a:rPr>
              <a:t>[k:n</a:t>
            </a:r>
            <a:r>
              <a:rPr lang="en-US" baseline="-25000" dirty="0" smtClean="0">
                <a:latin typeface="Times"/>
                <a:cs typeface="Times"/>
              </a:rPr>
              <a:t>]</a:t>
            </a:r>
            <a:r>
              <a:rPr lang="en-US" dirty="0" smtClean="0"/>
              <a:t>] &lt; 0.01, then the smallest </a:t>
            </a:r>
            <a:r>
              <a:rPr lang="en-US" dirty="0" err="1" smtClean="0"/>
              <a:t>k</a:t>
            </a:r>
            <a:r>
              <a:rPr lang="en-US" dirty="0" smtClean="0"/>
              <a:t> observations are declared low outliers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X</a:t>
            </a:r>
            <a:r>
              <a:rPr lang="en-US" baseline="-25000" dirty="0" err="1" smtClean="0">
                <a:latin typeface="Times"/>
                <a:cs typeface="Times"/>
              </a:rPr>
              <a:t>[k:n</a:t>
            </a:r>
            <a:r>
              <a:rPr lang="en-US" baseline="-25000" dirty="0" smtClean="0">
                <a:latin typeface="Times"/>
                <a:cs typeface="Times"/>
              </a:rPr>
              <a:t>]</a:t>
            </a:r>
            <a:r>
              <a:rPr lang="en-US" dirty="0" smtClean="0"/>
              <a:t> is a low outlier and P[</a:t>
            </a:r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>
                <a:latin typeface="Times"/>
                <a:cs typeface="Times"/>
              </a:rPr>
              <a:t>[k+1:n]</a:t>
            </a:r>
            <a:r>
              <a:rPr lang="en-US" dirty="0" smtClean="0"/>
              <a:t>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baseline="-25000" dirty="0" smtClean="0">
                <a:latin typeface="Times"/>
                <a:cs typeface="Times"/>
              </a:rPr>
              <a:t>[k+1:n]</a:t>
            </a:r>
            <a:r>
              <a:rPr lang="en-US" dirty="0" smtClean="0"/>
              <a:t>] &lt; 0. 1, then X</a:t>
            </a:r>
            <a:r>
              <a:rPr lang="en-US" baseline="-25000" dirty="0" smtClean="0">
                <a:latin typeface="Times"/>
                <a:cs typeface="Times"/>
              </a:rPr>
              <a:t>[k+1:n]</a:t>
            </a:r>
            <a:r>
              <a:rPr lang="en-US" dirty="0" smtClean="0"/>
              <a:t> is also declared to be a low outlier, and </a:t>
            </a:r>
            <a:r>
              <a:rPr lang="en-US" dirty="0" err="1" smtClean="0"/>
              <a:t>k</a:t>
            </a:r>
            <a:r>
              <a:rPr lang="en-US" dirty="0" smtClean="0"/>
              <a:t> is incremented by one</a:t>
            </a:r>
          </a:p>
          <a:p>
            <a:r>
              <a:rPr lang="en-US" dirty="0" smtClean="0"/>
              <a:t>Once process is complete, all </a:t>
            </a:r>
            <a:r>
              <a:rPr lang="en-US" dirty="0" err="1" smtClean="0"/>
              <a:t>k</a:t>
            </a:r>
            <a:r>
              <a:rPr lang="en-US" dirty="0" smtClean="0"/>
              <a:t> low outliers are recoded as interval observations:</a:t>
            </a:r>
            <a:br>
              <a:rPr lang="en-US" dirty="0" smtClean="0"/>
            </a:br>
            <a:r>
              <a:rPr lang="en-US" dirty="0" smtClean="0"/>
              <a:t>			 0 &lt; </a:t>
            </a:r>
            <a:r>
              <a:rPr lang="en-US" dirty="0" err="1" smtClean="0"/>
              <a:t>X</a:t>
            </a:r>
            <a:r>
              <a:rPr lang="en-US" baseline="-25000" dirty="0" err="1" smtClean="0">
                <a:latin typeface="Times"/>
                <a:cs typeface="Times"/>
              </a:rPr>
              <a:t>[j:n</a:t>
            </a:r>
            <a:r>
              <a:rPr lang="en-US" baseline="-25000" dirty="0" smtClean="0">
                <a:latin typeface="Times"/>
                <a:cs typeface="Times"/>
              </a:rPr>
              <a:t>]</a:t>
            </a:r>
            <a:r>
              <a:rPr lang="en-US" dirty="0" smtClean="0"/>
              <a:t> &lt; X</a:t>
            </a:r>
            <a:r>
              <a:rPr lang="en-US" baseline="-25000" dirty="0" smtClean="0">
                <a:latin typeface="Times"/>
                <a:cs typeface="Times"/>
              </a:rPr>
              <a:t>[k+1:n]</a:t>
            </a:r>
            <a:r>
              <a:rPr lang="en-US" dirty="0" smtClean="0"/>
              <a:t>          </a:t>
            </a:r>
            <a:r>
              <a:rPr lang="en-US" dirty="0" err="1" smtClean="0"/>
              <a:t>j</a:t>
            </a:r>
            <a:r>
              <a:rPr lang="en-US" dirty="0" smtClean="0"/>
              <a:t>=1,k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600200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MGB Work?</a:t>
            </a:r>
            <a:br>
              <a:rPr lang="en-US" dirty="0" smtClean="0"/>
            </a:br>
            <a:r>
              <a:rPr lang="en-US" dirty="0" smtClean="0"/>
              <a:t>(Type I error rates when H0 true)</a:t>
            </a:r>
            <a:endParaRPr lang="en-US" dirty="0"/>
          </a:p>
        </p:txBody>
      </p:sp>
      <p:pic>
        <p:nvPicPr>
          <p:cNvPr id="4" name="Content Placeholder 3" descr="fig9b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/>
      </p:pic>
      <p:sp>
        <p:nvSpPr>
          <p:cNvPr id="5" name="TextBox 4"/>
          <p:cNvSpPr txBox="1"/>
          <p:nvPr/>
        </p:nvSpPr>
        <p:spPr>
          <a:xfrm>
            <a:off x="1422400" y="167461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=50%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2400" y="31394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=10%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2400" y="4673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=1%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Sacramento River at Shasta Dam (1932-2008)</a:t>
            </a:r>
            <a:endParaRPr lang="en-US" dirty="0"/>
          </a:p>
        </p:txBody>
      </p:sp>
      <p:pic>
        <p:nvPicPr>
          <p:cNvPr id="4" name="Content Placeholder 3" descr="fig7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524000"/>
            <a:ext cx="8229600" cy="4525963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Sacramento River at Shasta Dam (1932-2008)</a:t>
            </a:r>
            <a:endParaRPr lang="en-US" dirty="0"/>
          </a:p>
        </p:txBody>
      </p:sp>
      <p:pic>
        <p:nvPicPr>
          <p:cNvPr id="4" name="Content Placeholder 3" descr="fig8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447800"/>
            <a:ext cx="8229600" cy="4525963"/>
          </a:xfrm>
          <a:solidFill>
            <a:schemeClr val="bg1"/>
          </a:solidFill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Orestimba</a:t>
            </a:r>
            <a:r>
              <a:rPr lang="en-US" dirty="0" smtClean="0"/>
              <a:t> Creek (1932-1973)</a:t>
            </a:r>
            <a:endParaRPr lang="en-US" dirty="0"/>
          </a:p>
        </p:txBody>
      </p:sp>
      <p:pic>
        <p:nvPicPr>
          <p:cNvPr id="4" name="Content Placeholder 3" descr="fig4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524000"/>
            <a:ext cx="8229600" cy="4525963"/>
          </a:xfrm>
          <a:solidFill>
            <a:schemeClr val="bg1"/>
          </a:solidFill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Orestimba</a:t>
            </a:r>
            <a:r>
              <a:rPr lang="en-US" dirty="0" smtClean="0"/>
              <a:t> Creek (1932-1973)</a:t>
            </a:r>
            <a:endParaRPr lang="en-US" dirty="0"/>
          </a:p>
        </p:txBody>
      </p:sp>
      <p:pic>
        <p:nvPicPr>
          <p:cNvPr id="4" name="Content Placeholder 3" descr="fig5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524000"/>
            <a:ext cx="8229600" cy="4525963"/>
          </a:xfrm>
          <a:solidFill>
            <a:schemeClr val="bg1"/>
          </a:solidFill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Orestimba</a:t>
            </a:r>
            <a:r>
              <a:rPr lang="en-US" dirty="0" smtClean="0"/>
              <a:t> Creek (1932-1973)</a:t>
            </a:r>
            <a:endParaRPr lang="en-US" dirty="0"/>
          </a:p>
        </p:txBody>
      </p:sp>
      <p:pic>
        <p:nvPicPr>
          <p:cNvPr id="4" name="Content Placeholder 3" descr="fig6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524000"/>
            <a:ext cx="8229600" cy="4525963"/>
          </a:xfrm>
          <a:solidFill>
            <a:schemeClr val="bg1"/>
          </a:solidFill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Orestimba</a:t>
            </a:r>
            <a:r>
              <a:rPr lang="en-US" dirty="0" smtClean="0"/>
              <a:t> Creek (1932-2009)</a:t>
            </a:r>
            <a:endParaRPr lang="en-US" dirty="0"/>
          </a:p>
        </p:txBody>
      </p:sp>
      <p:pic>
        <p:nvPicPr>
          <p:cNvPr id="4" name="Content Placeholder 3" descr="fig4_2009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57200" y="1524000"/>
            <a:ext cx="8229600" cy="4525963"/>
          </a:xfrm>
          <a:solidFill>
            <a:schemeClr val="bg1"/>
          </a:solidFill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Orestimba</a:t>
            </a:r>
            <a:r>
              <a:rPr lang="en-US" dirty="0" smtClean="0"/>
              <a:t> Creek (1932-2009)</a:t>
            </a:r>
            <a:endParaRPr lang="en-US" dirty="0"/>
          </a:p>
        </p:txBody>
      </p:sp>
      <p:pic>
        <p:nvPicPr>
          <p:cNvPr id="4" name="Content Placeholder 3" descr="fig5_2009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35000" r="-35000"/>
              <a:stretch>
                <a:fillRect/>
              </a:stretch>
            </p:blipFill>
          </mc:Choice>
          <mc:Fallback>
            <p:blipFill>
              <a:blip r:embed="rId3"/>
              <a:srcRect l="-35000" r="-35000"/>
              <a:stretch>
                <a:fillRect/>
              </a:stretch>
            </p:blipFill>
          </mc:Fallback>
        </mc:AlternateContent>
        <p:spPr>
          <a:solidFill>
            <a:srgbClr val="FFFFFF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 17B Outlier Definition</a:t>
            </a:r>
            <a:endParaRPr lang="en-US" dirty="0"/>
          </a:p>
        </p:txBody>
      </p:sp>
      <p:pic>
        <p:nvPicPr>
          <p:cNvPr id="4" name="Content Placeholder 3" descr="OutlierB17B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t="-34386" b="-34386"/>
              <a:stretch>
                <a:fillRect/>
              </a:stretch>
            </p:blipFill>
          </mc:Choice>
          <mc:Fallback>
            <p:blipFill>
              <a:blip r:embed="rId3"/>
              <a:srcRect t="-34386" b="-34386"/>
              <a:stretch>
                <a:fillRect/>
              </a:stretch>
            </p:blipFill>
          </mc:Fallback>
        </mc:AlternateContent>
        <p:spPr>
          <a:xfrm>
            <a:off x="457200" y="1417638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Orestimba</a:t>
            </a:r>
            <a:r>
              <a:rPr lang="en-US" dirty="0" smtClean="0"/>
              <a:t> Creek (1932-2009)</a:t>
            </a:r>
            <a:endParaRPr lang="en-US" dirty="0"/>
          </a:p>
        </p:txBody>
      </p:sp>
      <p:pic>
        <p:nvPicPr>
          <p:cNvPr id="4" name="Content Placeholder 3" descr="fig6_2009.pdf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35000" r="-35000"/>
              <a:stretch>
                <a:fillRect/>
              </a:stretch>
            </p:blipFill>
          </mc:Choice>
          <mc:Fallback>
            <p:blipFill>
              <a:blip r:embed="rId3"/>
              <a:srcRect l="-35000" r="-35000"/>
              <a:stretch>
                <a:fillRect/>
              </a:stretch>
            </p:blipFill>
          </mc:Fallback>
        </mc:AlternateContent>
        <p:spPr>
          <a:solidFill>
            <a:srgbClr val="FFFFFF"/>
          </a:solidFill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Orestimba</a:t>
            </a:r>
            <a:r>
              <a:rPr lang="en-US" dirty="0" smtClean="0"/>
              <a:t> Unique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9760" y="3078480"/>
            <a:ext cx="755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Comparison of GB/PEAKFQ and MGB/EMA</a:t>
            </a:r>
            <a:br>
              <a:rPr lang="en-US" sz="4000" dirty="0" smtClean="0"/>
            </a:br>
            <a:r>
              <a:rPr lang="en-US" sz="4000" dirty="0" smtClean="0"/>
              <a:t>Weber River (10128500)</a:t>
            </a:r>
            <a:endParaRPr lang="en-US" dirty="0"/>
          </a:p>
        </p:txBody>
      </p:sp>
      <p:pic>
        <p:nvPicPr>
          <p:cNvPr id="4" name="Content Placeholder 3" descr="10128500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4014094" y="2113280"/>
            <a:ext cx="5861426" cy="3223558"/>
          </a:xfrm>
        </p:spPr>
      </p:pic>
      <p:pic>
        <p:nvPicPr>
          <p:cNvPr id="5" name="Picture 4" descr="10128500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2212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Comparison of GB/PEAKFQ and MGB/EMA</a:t>
            </a:r>
            <a:br>
              <a:rPr lang="en-US" sz="3600" dirty="0" smtClean="0"/>
            </a:br>
            <a:r>
              <a:rPr lang="en-US" sz="3600" dirty="0" smtClean="0"/>
              <a:t>Beaver River (10234500)</a:t>
            </a:r>
            <a:endParaRPr lang="en-US" sz="3600" dirty="0"/>
          </a:p>
        </p:txBody>
      </p:sp>
      <p:pic>
        <p:nvPicPr>
          <p:cNvPr id="5" name="Picture 4" descr="102345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0538"/>
            <a:ext cx="5293360" cy="3970020"/>
          </a:xfrm>
          <a:prstGeom prst="rect">
            <a:avLst/>
          </a:prstGeom>
        </p:spPr>
      </p:pic>
      <p:pic>
        <p:nvPicPr>
          <p:cNvPr id="7" name="Content Placeholder 6" descr="10234500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-40915" r="-40915"/>
              <a:stretch>
                <a:fillRect/>
              </a:stretch>
            </p:blipFill>
          </mc:Choice>
          <mc:Fallback>
            <p:blipFill>
              <a:blip r:embed="rId4"/>
              <a:srcRect l="-40915" r="-40915"/>
              <a:stretch>
                <a:fillRect/>
              </a:stretch>
            </p:blipFill>
          </mc:Fallback>
        </mc:AlternateContent>
        <p:spPr>
          <a:xfrm>
            <a:off x="3881120" y="2114260"/>
            <a:ext cx="6146800" cy="338050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Grubbs-Beck test correctly identifies “low outliers” based on assumption that data are drawn from (</a:t>
            </a:r>
            <a:r>
              <a:rPr lang="en-US" dirty="0" err="1" smtClean="0"/>
              <a:t>log)normal</a:t>
            </a:r>
            <a:r>
              <a:rPr lang="en-US" dirty="0" smtClean="0"/>
              <a:t> population.</a:t>
            </a:r>
          </a:p>
          <a:p>
            <a:r>
              <a:rPr lang="en-US" dirty="0" smtClean="0"/>
              <a:t>MGB can be applied when smallest observations are below gage-base discharge or censored for other reasons</a:t>
            </a:r>
          </a:p>
          <a:p>
            <a:r>
              <a:rPr lang="en-US" dirty="0" smtClean="0"/>
              <a:t>MGB can be combined with either EMA or PEAKFQ to address low-outlier problems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However:  Hydrological judgment is still required when dealing with low outliers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690880"/>
            <a:ext cx="2947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pic>
        <p:nvPicPr>
          <p:cNvPr id="5" name="Picture 4" descr="Pages from EMA_LowOutliers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31440" y="1879300"/>
            <a:ext cx="3635202" cy="470437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9360" y="690880"/>
            <a:ext cx="4071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Still Interested?</a:t>
            </a:r>
            <a:endParaRPr lang="en-US" sz="4800" dirty="0"/>
          </a:p>
        </p:txBody>
      </p:sp>
      <p:pic>
        <p:nvPicPr>
          <p:cNvPr id="5" name="Picture 4" descr="Pages from EMA_LowOutliers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35200" y="574937"/>
            <a:ext cx="4643120" cy="600874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753360"/>
            <a:ext cx="2986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Basis</a:t>
            </a:r>
            <a:endParaRPr lang="en-US" dirty="0"/>
          </a:p>
        </p:txBody>
      </p:sp>
      <p:pic>
        <p:nvPicPr>
          <p:cNvPr id="3" name="Picture 2" descr="Randomness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655123"/>
            <a:ext cx="9144000" cy="354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East</a:t>
            </a:r>
            <a:endParaRPr lang="en-US" dirty="0"/>
          </a:p>
        </p:txBody>
      </p:sp>
      <p:pic>
        <p:nvPicPr>
          <p:cNvPr id="4" name="Content Placeholder 3" descr="hydrologic_cycleWA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-13913" r="-13913"/>
              <a:stretch>
                <a:fillRect/>
              </a:stretch>
            </p:blipFill>
          </mc:Choice>
          <mc:Fallback>
            <p:blipFill>
              <a:blip r:embed="rId4"/>
              <a:srcRect l="-13913" r="-13913"/>
              <a:stretch>
                <a:fillRect/>
              </a:stretch>
            </p:blipFill>
          </mc:Fallback>
        </mc:AlternateContent>
        <p:spPr>
          <a:xfrm>
            <a:off x="457200" y="1417638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4418892" y="6003052"/>
            <a:ext cx="35501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www.ecy.wa.gov/climatechange/reducedsnow_more.htm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</a:t>
            </a:r>
            <a:endParaRPr lang="en-US" dirty="0"/>
          </a:p>
        </p:txBody>
      </p:sp>
      <p:pic>
        <p:nvPicPr>
          <p:cNvPr id="6" name="Content Placeholder 5" descr="fig02a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8187" r="-18187"/>
              <a:stretch>
                <a:fillRect/>
              </a:stretch>
            </p:blipFill>
          </mc:Choice>
          <mc:Fallback>
            <p:blipFill>
              <a:blip r:embed="rId3"/>
              <a:srcRect l="-18187" r="-18187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…LP3 Usually Fits</a:t>
            </a:r>
            <a:endParaRPr lang="en-US" dirty="0"/>
          </a:p>
        </p:txBody>
      </p:sp>
      <p:pic>
        <p:nvPicPr>
          <p:cNvPr id="4" name="Content Placeholder 3" descr="fig01a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8187" r="-18187"/>
              <a:stretch>
                <a:fillRect/>
              </a:stretch>
            </p:blipFill>
          </mc:Choice>
          <mc:Fallback>
            <p:blipFill>
              <a:blip r:embed="rId3"/>
              <a:srcRect l="-18187" r="-18187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Arid West</a:t>
            </a:r>
            <a:endParaRPr lang="en-US" dirty="0"/>
          </a:p>
        </p:txBody>
      </p:sp>
      <p:pic>
        <p:nvPicPr>
          <p:cNvPr id="5" name="Content Placeholder 4" descr="AridHydroWaterCycl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7" r="-5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7" name="Rectangle 6"/>
          <p:cNvSpPr/>
          <p:nvPr/>
        </p:nvSpPr>
        <p:spPr>
          <a:xfrm>
            <a:off x="4676308" y="6010747"/>
            <a:ext cx="3554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http://geofreekz.files.wordpress.com/2008/10/hydrologic_cycle.gif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…More Complicated</a:t>
            </a:r>
            <a:endParaRPr lang="en-US" dirty="0"/>
          </a:p>
        </p:txBody>
      </p:sp>
      <p:pic>
        <p:nvPicPr>
          <p:cNvPr id="4" name="Content Placeholder 3" descr="fig02b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18187" r="-18187"/>
              <a:stretch>
                <a:fillRect/>
              </a:stretch>
            </p:blipFill>
          </mc:Choice>
          <mc:Fallback>
            <p:blipFill>
              <a:blip r:embed="rId3"/>
              <a:srcRect l="-18187" r="-18187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491</Words>
  <Application>Microsoft Office PowerPoint</Application>
  <PresentationFormat>On-screen Show (4:3)</PresentationFormat>
  <Paragraphs>88</Paragraphs>
  <Slides>49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Low Outliers and the  Multiple Grubbs-Beck Test</vt:lpstr>
      <vt:lpstr>Bulletin 17B</vt:lpstr>
      <vt:lpstr>Outliers</vt:lpstr>
      <vt:lpstr>Bulletin 17B Outlier Definition</vt:lpstr>
      <vt:lpstr>Humid East</vt:lpstr>
      <vt:lpstr>Typical Data</vt:lpstr>
      <vt:lpstr>…LP3 Usually Fits</vt:lpstr>
      <vt:lpstr>Arid West</vt:lpstr>
      <vt:lpstr>…More Complicated</vt:lpstr>
      <vt:lpstr>LP3 Cannot Capture Multiple Processes</vt:lpstr>
      <vt:lpstr>Does Left-Hand Tail Matter?</vt:lpstr>
      <vt:lpstr>Leverage and Influence</vt:lpstr>
      <vt:lpstr>Quantifying Leverage When Conducting Flood Frequency Studies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What Can Be Done About It?</vt:lpstr>
      <vt:lpstr>Identifying Low Outliers (B17B)</vt:lpstr>
      <vt:lpstr>An Example: Sacramento River at Shasta Dam (1932-2008)</vt:lpstr>
      <vt:lpstr>How Many Low Outliers?</vt:lpstr>
      <vt:lpstr>How Many Low Outliers?</vt:lpstr>
      <vt:lpstr>Generalizing the Grubbs-Beck Test</vt:lpstr>
      <vt:lpstr>We Need to Compute a Probability</vt:lpstr>
      <vt:lpstr>…some algebra…and…voila!</vt:lpstr>
      <vt:lpstr>Slide 30</vt:lpstr>
      <vt:lpstr>What Now?</vt:lpstr>
      <vt:lpstr>Does MGB Work? (Type I error rates when H0 true)</vt:lpstr>
      <vt:lpstr>An Example: Sacramento River at Shasta Dam (1932-2008)</vt:lpstr>
      <vt:lpstr>Sacramento River at Shasta Dam (1932-2008)</vt:lpstr>
      <vt:lpstr>Orestimba Creek (1932-1973)</vt:lpstr>
      <vt:lpstr>Orestimba Creek (1932-1973)</vt:lpstr>
      <vt:lpstr>Orestimba Creek (1932-1973)</vt:lpstr>
      <vt:lpstr>Orestimba Creek (1932-2009)</vt:lpstr>
      <vt:lpstr>Orestimba Creek (1932-2009)</vt:lpstr>
      <vt:lpstr>Orestimba Creek (1932-2009)</vt:lpstr>
      <vt:lpstr>Is Orestimba Unique</vt:lpstr>
      <vt:lpstr>Comparison of GB/PEAKFQ and MGB/EMA Weber River (10128500)</vt:lpstr>
      <vt:lpstr>Comparison of GB/PEAKFQ and MGB/EMA Beaver River (10234500)</vt:lpstr>
      <vt:lpstr>Conclusions</vt:lpstr>
      <vt:lpstr>Conclusions (Cont’d)</vt:lpstr>
      <vt:lpstr>Slide 46</vt:lpstr>
      <vt:lpstr>Slide 47</vt:lpstr>
      <vt:lpstr>Slide 48</vt:lpstr>
      <vt:lpstr>Statistical Basis</vt:lpstr>
    </vt:vector>
  </TitlesOfParts>
  <Company>U.S.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Cohn</dc:creator>
  <cp:lastModifiedBy>Julie E Kiang</cp:lastModifiedBy>
  <cp:revision>14</cp:revision>
  <dcterms:created xsi:type="dcterms:W3CDTF">2011-08-29T13:01:36Z</dcterms:created>
  <dcterms:modified xsi:type="dcterms:W3CDTF">2011-08-29T19:21:05Z</dcterms:modified>
</cp:coreProperties>
</file>