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1" r:id="rId2"/>
    <p:sldId id="416" r:id="rId3"/>
    <p:sldId id="536" r:id="rId4"/>
    <p:sldId id="519" r:id="rId5"/>
    <p:sldId id="527" r:id="rId6"/>
    <p:sldId id="528" r:id="rId7"/>
    <p:sldId id="530" r:id="rId8"/>
    <p:sldId id="529" r:id="rId9"/>
    <p:sldId id="535" r:id="rId10"/>
    <p:sldId id="533" r:id="rId11"/>
    <p:sldId id="542" r:id="rId12"/>
    <p:sldId id="538" r:id="rId13"/>
    <p:sldId id="539" r:id="rId14"/>
    <p:sldId id="537" r:id="rId15"/>
    <p:sldId id="540" r:id="rId16"/>
    <p:sldId id="541" r:id="rId17"/>
    <p:sldId id="543" r:id="rId18"/>
  </p:sldIdLst>
  <p:sldSz cx="9144000" cy="6858000" type="screen4x3"/>
  <p:notesSz cx="9236075"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000" kern="1200">
        <a:solidFill>
          <a:schemeClr val="tx1"/>
        </a:solidFill>
        <a:latin typeface="Arial" charset="0"/>
        <a:ea typeface="+mn-ea"/>
        <a:cs typeface="+mn-cs"/>
      </a:defRPr>
    </a:lvl1pPr>
    <a:lvl2pPr marL="457200" algn="l" rtl="0" eaLnBrk="0" fontAlgn="base" hangingPunct="0">
      <a:spcBef>
        <a:spcPct val="0"/>
      </a:spcBef>
      <a:spcAft>
        <a:spcPct val="0"/>
      </a:spcAft>
      <a:defRPr sz="4000" kern="1200">
        <a:solidFill>
          <a:schemeClr val="tx1"/>
        </a:solidFill>
        <a:latin typeface="Arial" charset="0"/>
        <a:ea typeface="+mn-ea"/>
        <a:cs typeface="+mn-cs"/>
      </a:defRPr>
    </a:lvl2pPr>
    <a:lvl3pPr marL="914400" algn="l" rtl="0" eaLnBrk="0" fontAlgn="base" hangingPunct="0">
      <a:spcBef>
        <a:spcPct val="0"/>
      </a:spcBef>
      <a:spcAft>
        <a:spcPct val="0"/>
      </a:spcAft>
      <a:defRPr sz="4000" kern="1200">
        <a:solidFill>
          <a:schemeClr val="tx1"/>
        </a:solidFill>
        <a:latin typeface="Arial" charset="0"/>
        <a:ea typeface="+mn-ea"/>
        <a:cs typeface="+mn-cs"/>
      </a:defRPr>
    </a:lvl3pPr>
    <a:lvl4pPr marL="1371600" algn="l" rtl="0" eaLnBrk="0" fontAlgn="base" hangingPunct="0">
      <a:spcBef>
        <a:spcPct val="0"/>
      </a:spcBef>
      <a:spcAft>
        <a:spcPct val="0"/>
      </a:spcAft>
      <a:defRPr sz="4000" kern="1200">
        <a:solidFill>
          <a:schemeClr val="tx1"/>
        </a:solidFill>
        <a:latin typeface="Arial" charset="0"/>
        <a:ea typeface="+mn-ea"/>
        <a:cs typeface="+mn-cs"/>
      </a:defRPr>
    </a:lvl4pPr>
    <a:lvl5pPr marL="1828800" algn="l" rtl="0" eaLnBrk="0" fontAlgn="base" hangingPunct="0">
      <a:spcBef>
        <a:spcPct val="0"/>
      </a:spcBef>
      <a:spcAft>
        <a:spcPct val="0"/>
      </a:spcAft>
      <a:defRPr sz="4000" kern="1200">
        <a:solidFill>
          <a:schemeClr val="tx1"/>
        </a:solidFill>
        <a:latin typeface="Arial" charset="0"/>
        <a:ea typeface="+mn-ea"/>
        <a:cs typeface="+mn-cs"/>
      </a:defRPr>
    </a:lvl5pPr>
    <a:lvl6pPr marL="2286000" algn="l" defTabSz="914400" rtl="0" eaLnBrk="1" latinLnBrk="0" hangingPunct="1">
      <a:defRPr sz="4000" kern="1200">
        <a:solidFill>
          <a:schemeClr val="tx1"/>
        </a:solidFill>
        <a:latin typeface="Arial" charset="0"/>
        <a:ea typeface="+mn-ea"/>
        <a:cs typeface="+mn-cs"/>
      </a:defRPr>
    </a:lvl6pPr>
    <a:lvl7pPr marL="2743200" algn="l" defTabSz="914400" rtl="0" eaLnBrk="1" latinLnBrk="0" hangingPunct="1">
      <a:defRPr sz="4000" kern="1200">
        <a:solidFill>
          <a:schemeClr val="tx1"/>
        </a:solidFill>
        <a:latin typeface="Arial" charset="0"/>
        <a:ea typeface="+mn-ea"/>
        <a:cs typeface="+mn-cs"/>
      </a:defRPr>
    </a:lvl7pPr>
    <a:lvl8pPr marL="3200400" algn="l" defTabSz="914400" rtl="0" eaLnBrk="1" latinLnBrk="0" hangingPunct="1">
      <a:defRPr sz="4000" kern="1200">
        <a:solidFill>
          <a:schemeClr val="tx1"/>
        </a:solidFill>
        <a:latin typeface="Arial" charset="0"/>
        <a:ea typeface="+mn-ea"/>
        <a:cs typeface="+mn-cs"/>
      </a:defRPr>
    </a:lvl8pPr>
    <a:lvl9pPr marL="3657600" algn="l" defTabSz="914400" rtl="0" eaLnBrk="1" latinLnBrk="0" hangingPunct="1">
      <a:defRPr sz="4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4B"/>
    <a:srgbClr val="00824D"/>
    <a:srgbClr val="008A52"/>
    <a:srgbClr val="006F41"/>
    <a:srgbClr val="180F9B"/>
    <a:srgbClr val="007B71"/>
    <a:srgbClr val="FFFF99"/>
    <a:srgbClr val="66A48B"/>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7" autoAdjust="0"/>
    <p:restoredTop sz="91511" autoAdjust="0"/>
  </p:normalViewPr>
  <p:slideViewPr>
    <p:cSldViewPr>
      <p:cViewPr>
        <p:scale>
          <a:sx n="75" d="100"/>
          <a:sy n="75" d="100"/>
        </p:scale>
        <p:origin x="-762" y="-288"/>
      </p:cViewPr>
      <p:guideLst>
        <p:guide orient="horz" pos="4032"/>
        <p:guide orient="horz" pos="864"/>
        <p:guide orient="horz" pos="240"/>
        <p:guide pos="288"/>
        <p:guide pos="2880"/>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50" y="1290"/>
      </p:cViewPr>
      <p:guideLst>
        <p:guide orient="horz" pos="2207"/>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0410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29942" y="3331141"/>
            <a:ext cx="6776195" cy="3154680"/>
          </a:xfrm>
          <a:prstGeom prst="rect">
            <a:avLst/>
          </a:prstGeom>
          <a:noFill/>
          <a:ln w="12700">
            <a:noFill/>
            <a:miter lim="800000"/>
            <a:headEnd/>
            <a:tailEnd/>
          </a:ln>
          <a:effectLst/>
        </p:spPr>
        <p:txBody>
          <a:bodyPr vert="horz" wrap="square" lIns="92278" tIns="45329" rIns="92278" bIns="45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2868613" y="523875"/>
            <a:ext cx="3503612" cy="26289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609671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Rot="1" noChangeAspect="1" noChangeArrowheads="1" noTextEdit="1"/>
          </p:cNvSpPr>
          <p:nvPr>
            <p:ph type="sldImg"/>
          </p:nvPr>
        </p:nvSpPr>
        <p:spPr>
          <a:ln/>
        </p:spPr>
      </p:sp>
      <p:sp>
        <p:nvSpPr>
          <p:cNvPr id="602115" name="Rectangle 3"/>
          <p:cNvSpPr>
            <a:spLocks noGrp="1" noChangeArrowheads="1"/>
          </p:cNvSpPr>
          <p:nvPr>
            <p:ph type="body" idx="1"/>
          </p:nvPr>
        </p:nvSpPr>
        <p:spPr/>
        <p:txBody>
          <a:bodyPr/>
          <a:lstStyle/>
          <a:p>
            <a:pPr marL="228600" indent="-228600"/>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457200" y="2493963"/>
            <a:ext cx="8001000" cy="725487"/>
          </a:xfrm>
        </p:spPr>
        <p:txBody>
          <a:bodyPr/>
          <a:lstStyle>
            <a:lvl1pPr>
              <a:defRPr sz="4400"/>
            </a:lvl1pPr>
          </a:lstStyle>
          <a:p>
            <a:r>
              <a:rPr lang="en-US"/>
              <a:t>Click to edit Master title style</a:t>
            </a:r>
          </a:p>
        </p:txBody>
      </p:sp>
      <p:sp>
        <p:nvSpPr>
          <p:cNvPr id="104451" name="Rectangle 3"/>
          <p:cNvSpPr>
            <a:spLocks noGrp="1" noChangeArrowheads="1"/>
          </p:cNvSpPr>
          <p:nvPr>
            <p:ph type="subTitle" idx="1"/>
          </p:nvPr>
        </p:nvSpPr>
        <p:spPr>
          <a:xfrm>
            <a:off x="450850" y="3886200"/>
            <a:ext cx="7321550" cy="515938"/>
          </a:xfrm>
        </p:spPr>
        <p:txBody>
          <a:bodyPr/>
          <a:lstStyle>
            <a:lvl1pPr marL="0" indent="0">
              <a:buFont typeface="Wingdings" pitchFamily="2" charset="2"/>
              <a:buNone/>
              <a:defRPr/>
            </a:lvl1pPr>
          </a:lstStyle>
          <a:p>
            <a:r>
              <a:rPr lang="en-US"/>
              <a:t>Click to edit Master subtitle style</a:t>
            </a:r>
          </a:p>
        </p:txBody>
      </p:sp>
      <p:sp>
        <p:nvSpPr>
          <p:cNvPr id="104455" name="Rectangle 7"/>
          <p:cNvSpPr>
            <a:spLocks noChangeArrowheads="1"/>
          </p:cNvSpPr>
          <p:nvPr/>
        </p:nvSpPr>
        <p:spPr bwMode="auto">
          <a:xfrm>
            <a:off x="404813" y="6057900"/>
            <a:ext cx="1897062" cy="393700"/>
          </a:xfrm>
          <a:prstGeom prst="rect">
            <a:avLst/>
          </a:prstGeom>
          <a:noFill/>
          <a:ln w="12700">
            <a:noFill/>
            <a:miter lim="800000"/>
            <a:headEnd/>
            <a:tailEnd/>
          </a:ln>
          <a:effectLst/>
        </p:spPr>
        <p:txBody>
          <a:bodyPr wrap="none" lIns="88900" tIns="44450" rIns="88900" bIns="44450">
            <a:spAutoFit/>
          </a:bodyPr>
          <a:lstStyle/>
          <a:p>
            <a:pPr defTabSz="885825"/>
            <a:r>
              <a:rPr lang="en-US" sz="1000">
                <a:solidFill>
                  <a:schemeClr val="bg1"/>
                </a:solidFill>
              </a:rPr>
              <a:t>U.S. Department of the Interior</a:t>
            </a:r>
          </a:p>
          <a:p>
            <a:pPr defTabSz="885825"/>
            <a:r>
              <a:rPr lang="en-US" sz="1000">
                <a:solidFill>
                  <a:schemeClr val="bg1"/>
                </a:solidFill>
              </a:rPr>
              <a:t>U.S. Geological Survey</a:t>
            </a:r>
          </a:p>
        </p:txBody>
      </p:sp>
      <p:pic>
        <p:nvPicPr>
          <p:cNvPr id="104458" name="Picture 10" descr="Image of large USGS Identifier"/>
          <p:cNvPicPr>
            <a:picLocks noChangeAspect="1" noChangeArrowheads="1"/>
          </p:cNvPicPr>
          <p:nvPr userDrawn="1"/>
        </p:nvPicPr>
        <p:blipFill>
          <a:blip r:embed="rId2">
            <a:lum bright="100000"/>
          </a:blip>
          <a:srcRect/>
          <a:stretch>
            <a:fillRect/>
          </a:stretch>
        </p:blipFill>
        <p:spPr bwMode="black">
          <a:xfrm>
            <a:off x="457200" y="457200"/>
            <a:ext cx="2057400" cy="75723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579438"/>
            <a:ext cx="6019800" cy="3078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7988"/>
            <a:ext cx="4038600" cy="197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7988"/>
            <a:ext cx="4038600" cy="197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04E"/>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79438"/>
            <a:ext cx="8226425" cy="611187"/>
          </a:xfrm>
          <a:prstGeom prst="rect">
            <a:avLst/>
          </a:prstGeom>
          <a:noFill/>
          <a:ln w="12700">
            <a:noFill/>
            <a:miter lim="800000"/>
            <a:headEnd/>
            <a:tailEnd/>
          </a:ln>
          <a:effectLst/>
        </p:spPr>
        <p:txBody>
          <a:bodyPr vert="horz" wrap="square" lIns="45720" tIns="44450" rIns="45720" bIns="44450" numCol="1" anchor="ctr" anchorCtr="0" compatLnSpc="1">
            <a:prstTxWarp prst="textNoShape">
              <a:avLst/>
            </a:prstTxWarp>
            <a:spAutoFit/>
          </a:bodyPr>
          <a:lstStyle/>
          <a:p>
            <a:pPr lvl="0"/>
            <a:r>
              <a:rPr lang="en-US" dirty="0" smtClean="0"/>
              <a:t>Click to edit Master </a:t>
            </a:r>
          </a:p>
        </p:txBody>
      </p:sp>
      <p:sp>
        <p:nvSpPr>
          <p:cNvPr id="1027" name="Rectangle 3"/>
          <p:cNvSpPr>
            <a:spLocks noGrp="1" noChangeArrowheads="1"/>
          </p:cNvSpPr>
          <p:nvPr>
            <p:ph type="body" idx="1"/>
          </p:nvPr>
        </p:nvSpPr>
        <p:spPr bwMode="auto">
          <a:xfrm>
            <a:off x="457200" y="1677988"/>
            <a:ext cx="8229600" cy="1979612"/>
          </a:xfrm>
          <a:prstGeom prst="rect">
            <a:avLst/>
          </a:prstGeom>
          <a:noFill/>
          <a:ln w="12700">
            <a:noFill/>
            <a:miter lim="800000"/>
            <a:headEnd/>
            <a:tailEnd/>
          </a:ln>
          <a:effectLst/>
        </p:spPr>
        <p:txBody>
          <a:bodyPr vert="horz" wrap="square" lIns="45720" tIns="44450" rIns="45720" bIns="44450" numCol="1" anchor="t" anchorCtr="0" compatLnSpc="1">
            <a:prstTxWarp prst="textNoShape">
              <a:avLst/>
            </a:prstTxWarp>
            <a:spAutoFit/>
          </a:bodyPr>
          <a:lstStyle/>
          <a:p>
            <a:pPr lvl="0"/>
            <a:r>
              <a:rPr lang="en-US" smtClean="0"/>
              <a:t>First level</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42" name="Picture 18" descr="Image of small USGS Identifier"/>
          <p:cNvPicPr>
            <a:picLocks noChangeAspect="1" noChangeArrowheads="1"/>
          </p:cNvPicPr>
          <p:nvPr userDrawn="1"/>
        </p:nvPicPr>
        <p:blipFill>
          <a:blip r:embed="rId13" cstate="print">
            <a:lum bright="100000"/>
          </a:blip>
          <a:srcRect/>
          <a:stretch>
            <a:fillRect/>
          </a:stretch>
        </p:blipFill>
        <p:spPr bwMode="black">
          <a:xfrm>
            <a:off x="457200" y="6172200"/>
            <a:ext cx="1143000" cy="4206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5000"/>
        </a:lnSpc>
        <a:spcBef>
          <a:spcPct val="0"/>
        </a:spcBef>
        <a:spcAft>
          <a:spcPct val="0"/>
        </a:spcAft>
        <a:defRPr sz="3600" b="1">
          <a:solidFill>
            <a:srgbClr val="FFFFFF"/>
          </a:solidFill>
          <a:latin typeface="+mj-lt"/>
          <a:ea typeface="+mj-ea"/>
          <a:cs typeface="+mj-cs"/>
        </a:defRPr>
      </a:lvl1pPr>
      <a:lvl2pPr algn="l" rtl="0" eaLnBrk="0" fontAlgn="base" hangingPunct="0">
        <a:lnSpc>
          <a:spcPct val="95000"/>
        </a:lnSpc>
        <a:spcBef>
          <a:spcPct val="0"/>
        </a:spcBef>
        <a:spcAft>
          <a:spcPct val="0"/>
        </a:spcAft>
        <a:defRPr sz="3600" b="1">
          <a:solidFill>
            <a:srgbClr val="FFFFFF"/>
          </a:solidFill>
          <a:latin typeface="Arial" charset="0"/>
        </a:defRPr>
      </a:lvl2pPr>
      <a:lvl3pPr algn="l" rtl="0" eaLnBrk="0" fontAlgn="base" hangingPunct="0">
        <a:lnSpc>
          <a:spcPct val="95000"/>
        </a:lnSpc>
        <a:spcBef>
          <a:spcPct val="0"/>
        </a:spcBef>
        <a:spcAft>
          <a:spcPct val="0"/>
        </a:spcAft>
        <a:defRPr sz="3600" b="1">
          <a:solidFill>
            <a:srgbClr val="FFFFFF"/>
          </a:solidFill>
          <a:latin typeface="Arial" charset="0"/>
        </a:defRPr>
      </a:lvl3pPr>
      <a:lvl4pPr algn="l" rtl="0" eaLnBrk="0" fontAlgn="base" hangingPunct="0">
        <a:lnSpc>
          <a:spcPct val="95000"/>
        </a:lnSpc>
        <a:spcBef>
          <a:spcPct val="0"/>
        </a:spcBef>
        <a:spcAft>
          <a:spcPct val="0"/>
        </a:spcAft>
        <a:defRPr sz="3600" b="1">
          <a:solidFill>
            <a:srgbClr val="FFFFFF"/>
          </a:solidFill>
          <a:latin typeface="Arial" charset="0"/>
        </a:defRPr>
      </a:lvl4pPr>
      <a:lvl5pPr algn="l" rtl="0" eaLnBrk="0" fontAlgn="base" hangingPunct="0">
        <a:lnSpc>
          <a:spcPct val="95000"/>
        </a:lnSpc>
        <a:spcBef>
          <a:spcPct val="0"/>
        </a:spcBef>
        <a:spcAft>
          <a:spcPct val="0"/>
        </a:spcAft>
        <a:defRPr sz="3600" b="1">
          <a:solidFill>
            <a:srgbClr val="FFFFFF"/>
          </a:solidFill>
          <a:latin typeface="Arial" charset="0"/>
        </a:defRPr>
      </a:lvl5pPr>
      <a:lvl6pPr marL="457200" algn="l" rtl="0" eaLnBrk="0" fontAlgn="base" hangingPunct="0">
        <a:lnSpc>
          <a:spcPct val="95000"/>
        </a:lnSpc>
        <a:spcBef>
          <a:spcPct val="0"/>
        </a:spcBef>
        <a:spcAft>
          <a:spcPct val="0"/>
        </a:spcAft>
        <a:defRPr sz="3600" b="1">
          <a:solidFill>
            <a:srgbClr val="FFFFFF"/>
          </a:solidFill>
          <a:latin typeface="Arial" charset="0"/>
        </a:defRPr>
      </a:lvl6pPr>
      <a:lvl7pPr marL="914400" algn="l" rtl="0" eaLnBrk="0" fontAlgn="base" hangingPunct="0">
        <a:lnSpc>
          <a:spcPct val="95000"/>
        </a:lnSpc>
        <a:spcBef>
          <a:spcPct val="0"/>
        </a:spcBef>
        <a:spcAft>
          <a:spcPct val="0"/>
        </a:spcAft>
        <a:defRPr sz="3600" b="1">
          <a:solidFill>
            <a:srgbClr val="FFFFFF"/>
          </a:solidFill>
          <a:latin typeface="Arial" charset="0"/>
        </a:defRPr>
      </a:lvl7pPr>
      <a:lvl8pPr marL="1371600" algn="l" rtl="0" eaLnBrk="0" fontAlgn="base" hangingPunct="0">
        <a:lnSpc>
          <a:spcPct val="95000"/>
        </a:lnSpc>
        <a:spcBef>
          <a:spcPct val="0"/>
        </a:spcBef>
        <a:spcAft>
          <a:spcPct val="0"/>
        </a:spcAft>
        <a:defRPr sz="3600" b="1">
          <a:solidFill>
            <a:srgbClr val="FFFFFF"/>
          </a:solidFill>
          <a:latin typeface="Arial" charset="0"/>
        </a:defRPr>
      </a:lvl8pPr>
      <a:lvl9pPr marL="1828800" algn="l" rtl="0" eaLnBrk="0" fontAlgn="base" hangingPunct="0">
        <a:lnSpc>
          <a:spcPct val="95000"/>
        </a:lnSpc>
        <a:spcBef>
          <a:spcPct val="0"/>
        </a:spcBef>
        <a:spcAft>
          <a:spcPct val="0"/>
        </a:spcAft>
        <a:defRPr sz="3600" b="1">
          <a:solidFill>
            <a:srgbClr val="FFFFFF"/>
          </a:solidFill>
          <a:latin typeface="Arial" charset="0"/>
        </a:defRPr>
      </a:lvl9pPr>
    </p:titleStyle>
    <p:bodyStyle>
      <a:lvl1pPr marL="342900" indent="-342900" algn="l" rtl="0" eaLnBrk="0" fontAlgn="base" hangingPunct="0">
        <a:spcBef>
          <a:spcPct val="20000"/>
        </a:spcBef>
        <a:spcAft>
          <a:spcPct val="0"/>
        </a:spcAft>
        <a:buClr>
          <a:srgbClr val="FFFFFF"/>
        </a:buClr>
        <a:buSzPct val="125000"/>
        <a:buFont typeface="Wingdings" pitchFamily="2" charset="2"/>
        <a:buChar char="§"/>
        <a:defRPr sz="2800" b="1">
          <a:solidFill>
            <a:srgbClr val="FFFFFF"/>
          </a:solidFill>
          <a:latin typeface="+mn-lt"/>
          <a:ea typeface="+mn-ea"/>
          <a:cs typeface="+mn-cs"/>
        </a:defRPr>
      </a:lvl1pPr>
      <a:lvl2pPr marL="742950" indent="-285750" algn="l" rtl="0" eaLnBrk="0" fontAlgn="base" hangingPunct="0">
        <a:spcBef>
          <a:spcPct val="20000"/>
        </a:spcBef>
        <a:spcAft>
          <a:spcPct val="0"/>
        </a:spcAft>
        <a:buClr>
          <a:srgbClr val="FFFFFF"/>
        </a:buClr>
        <a:buSzPct val="125000"/>
        <a:buFont typeface="Wingdings" pitchFamily="2" charset="2"/>
        <a:buChar char="§"/>
        <a:defRPr sz="2400" b="1">
          <a:solidFill>
            <a:srgbClr val="FFFFFF"/>
          </a:solidFill>
          <a:latin typeface="+mn-lt"/>
        </a:defRPr>
      </a:lvl2pPr>
      <a:lvl3pPr marL="1143000" indent="-228600" algn="l" rtl="0" eaLnBrk="0" fontAlgn="base" hangingPunct="0">
        <a:spcBef>
          <a:spcPct val="20000"/>
        </a:spcBef>
        <a:spcAft>
          <a:spcPct val="0"/>
        </a:spcAft>
        <a:buClr>
          <a:srgbClr val="FFFFFF"/>
        </a:buClr>
        <a:buSzPct val="125000"/>
        <a:buFont typeface="Wingdings" pitchFamily="2" charset="2"/>
        <a:buChar char="§"/>
        <a:defRPr sz="2000" b="1">
          <a:solidFill>
            <a:srgbClr val="FFFFFF"/>
          </a:solidFill>
          <a:latin typeface="+mn-lt"/>
        </a:defRPr>
      </a:lvl3pPr>
      <a:lvl4pPr marL="16002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4pPr>
      <a:lvl5pPr marL="20574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5pPr>
      <a:lvl6pPr marL="25146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6pPr>
      <a:lvl7pPr marL="29718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7pPr>
      <a:lvl8pPr marL="34290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8pPr>
      <a:lvl9pPr marL="3886200" indent="-228600" algn="l" rtl="0" eaLnBrk="0" fontAlgn="base" hangingPunct="0">
        <a:spcBef>
          <a:spcPct val="20000"/>
        </a:spcBef>
        <a:spcAft>
          <a:spcPct val="0"/>
        </a:spcAft>
        <a:buClr>
          <a:srgbClr val="FFFFFF"/>
        </a:buClr>
        <a:buSzPct val="125000"/>
        <a:buFont typeface="Wingdings" pitchFamily="2" charset="2"/>
        <a:buChar char="§"/>
        <a:defRPr b="1">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ctrTitle"/>
          </p:nvPr>
        </p:nvSpPr>
        <p:spPr>
          <a:xfrm>
            <a:off x="457200" y="1543050"/>
            <a:ext cx="8001000" cy="1142364"/>
          </a:xfrm>
        </p:spPr>
        <p:txBody>
          <a:bodyPr/>
          <a:lstStyle/>
          <a:p>
            <a:r>
              <a:rPr lang="en-US" sz="3600" b="0" dirty="0" smtClean="0"/>
              <a:t>Introduction </a:t>
            </a:r>
            <a:r>
              <a:rPr lang="en-US" sz="3600" b="0" dirty="0"/>
              <a:t>to R and new USGS </a:t>
            </a:r>
            <a:r>
              <a:rPr lang="en-US" sz="3600" b="0" dirty="0" smtClean="0"/>
              <a:t>toolbox</a:t>
            </a:r>
            <a:endParaRPr lang="en-US" sz="3600" dirty="0"/>
          </a:p>
        </p:txBody>
      </p:sp>
      <p:sp>
        <p:nvSpPr>
          <p:cNvPr id="311300" name="Rectangle 4"/>
          <p:cNvSpPr>
            <a:spLocks noChangeArrowheads="1"/>
          </p:cNvSpPr>
          <p:nvPr/>
        </p:nvSpPr>
        <p:spPr bwMode="auto">
          <a:xfrm>
            <a:off x="838200" y="4114800"/>
            <a:ext cx="7321550" cy="920765"/>
          </a:xfrm>
          <a:prstGeom prst="rect">
            <a:avLst/>
          </a:prstGeom>
          <a:noFill/>
          <a:ln w="12700">
            <a:noFill/>
            <a:miter lim="800000"/>
            <a:headEnd/>
            <a:tailEnd/>
          </a:ln>
          <a:effectLst/>
        </p:spPr>
        <p:txBody>
          <a:bodyPr lIns="45720" tIns="44450" rIns="45720" bIns="44450">
            <a:spAutoFit/>
          </a:bodyPr>
          <a:lstStyle/>
          <a:p>
            <a:pPr algn="ctr">
              <a:spcBef>
                <a:spcPct val="20000"/>
              </a:spcBef>
              <a:buClr>
                <a:srgbClr val="FFFFFF"/>
              </a:buClr>
              <a:buSzPct val="125000"/>
              <a:buFont typeface="Wingdings" pitchFamily="2" charset="2"/>
              <a:buNone/>
            </a:pPr>
            <a:r>
              <a:rPr lang="en-US" sz="1400" b="1" dirty="0" err="1" smtClean="0">
                <a:solidFill>
                  <a:srgbClr val="FFFFFF"/>
                </a:solidFill>
              </a:rPr>
              <a:t>Webex</a:t>
            </a:r>
            <a:r>
              <a:rPr lang="en-US" sz="1400" b="1" dirty="0" smtClean="0">
                <a:solidFill>
                  <a:srgbClr val="FFFFFF"/>
                </a:solidFill>
              </a:rPr>
              <a:t> Presentation</a:t>
            </a:r>
            <a:r>
              <a:rPr lang="en-US" sz="2000" b="1" dirty="0">
                <a:solidFill>
                  <a:schemeClr val="bg1"/>
                </a:solidFill>
              </a:rPr>
              <a:t/>
            </a:r>
            <a:br>
              <a:rPr lang="en-US" sz="2000" b="1" dirty="0">
                <a:solidFill>
                  <a:schemeClr val="bg1"/>
                </a:solidFill>
              </a:rPr>
            </a:br>
            <a:r>
              <a:rPr lang="en-US" sz="2000" b="1" dirty="0" smtClean="0">
                <a:solidFill>
                  <a:schemeClr val="bg1"/>
                </a:solidFill>
              </a:rPr>
              <a:t>January 19, 2012</a:t>
            </a:r>
            <a:r>
              <a:rPr lang="en-US" sz="2000" b="1" dirty="0">
                <a:solidFill>
                  <a:schemeClr val="bg1"/>
                </a:solidFill>
              </a:rPr>
              <a:t/>
            </a:r>
            <a:br>
              <a:rPr lang="en-US" sz="2000" b="1" dirty="0">
                <a:solidFill>
                  <a:schemeClr val="bg1"/>
                </a:solidFill>
              </a:rPr>
            </a:br>
            <a:endParaRPr lang="en-US" sz="2000" b="1" dirty="0">
              <a:solidFill>
                <a:schemeClr val="bg1"/>
              </a:solidFill>
            </a:endParaRPr>
          </a:p>
        </p:txBody>
      </p:sp>
      <p:sp>
        <p:nvSpPr>
          <p:cNvPr id="311301" name="Rectangle 5"/>
          <p:cNvSpPr>
            <a:spLocks noChangeArrowheads="1"/>
          </p:cNvSpPr>
          <p:nvPr/>
        </p:nvSpPr>
        <p:spPr bwMode="auto">
          <a:xfrm>
            <a:off x="457200" y="3124200"/>
            <a:ext cx="7321550" cy="393700"/>
          </a:xfrm>
          <a:prstGeom prst="rect">
            <a:avLst/>
          </a:prstGeom>
          <a:noFill/>
          <a:ln w="12700">
            <a:noFill/>
            <a:miter lim="800000"/>
            <a:headEnd/>
            <a:tailEnd/>
          </a:ln>
          <a:effectLst/>
        </p:spPr>
        <p:txBody>
          <a:bodyPr lIns="45720" tIns="44450" rIns="45720" bIns="44450">
            <a:spAutoFit/>
          </a:bodyPr>
          <a:lstStyle/>
          <a:p>
            <a:pPr>
              <a:spcBef>
                <a:spcPct val="20000"/>
              </a:spcBef>
              <a:buClr>
                <a:srgbClr val="FFFFFF"/>
              </a:buClr>
              <a:buSzPct val="125000"/>
              <a:buFont typeface="Wingdings" pitchFamily="2" charset="2"/>
              <a:buNone/>
            </a:pPr>
            <a:r>
              <a:rPr lang="en-US" sz="2000" b="1" dirty="0" smtClean="0">
                <a:solidFill>
                  <a:srgbClr val="FFFFFF"/>
                </a:solidFill>
              </a:rPr>
              <a:t>Dave Lorenz</a:t>
            </a:r>
            <a:endParaRPr lang="en-US" sz="2000" b="1"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An Intro to the R language</a:t>
            </a:r>
            <a:endParaRPr lang="en-US" sz="3200" dirty="0"/>
          </a:p>
        </p:txBody>
      </p:sp>
      <p:sp>
        <p:nvSpPr>
          <p:cNvPr id="417795" name="Rectangle 1027"/>
          <p:cNvSpPr>
            <a:spLocks noGrp="1" noChangeArrowheads="1"/>
          </p:cNvSpPr>
          <p:nvPr>
            <p:ph idx="1"/>
          </p:nvPr>
        </p:nvSpPr>
        <p:spPr>
          <a:xfrm>
            <a:off x="533400" y="1447800"/>
            <a:ext cx="8229600" cy="2071849"/>
          </a:xfrm>
        </p:spPr>
        <p:txBody>
          <a:bodyPr/>
          <a:lstStyle/>
          <a:p>
            <a:r>
              <a:rPr lang="en-US" dirty="0" smtClean="0"/>
              <a:t>Use R (see learning curve, next slide)</a:t>
            </a:r>
          </a:p>
          <a:p>
            <a:r>
              <a:rPr lang="en-US" dirty="0" smtClean="0"/>
              <a:t>Managing projects</a:t>
            </a:r>
          </a:p>
          <a:p>
            <a:r>
              <a:rPr lang="en-US" dirty="0" smtClean="0"/>
              <a:t>Use </a:t>
            </a:r>
            <a:r>
              <a:rPr lang="en-US" dirty="0" err="1" smtClean="0"/>
              <a:t>RStudio</a:t>
            </a:r>
            <a:endParaRPr lang="en-US" dirty="0" smtClean="0"/>
          </a:p>
          <a:p>
            <a:pPr>
              <a:buNone/>
            </a:pPr>
            <a:endParaRPr lang="en-US" dirty="0"/>
          </a:p>
        </p:txBody>
      </p:sp>
    </p:spTree>
    <p:extLst>
      <p:ext uri="{BB962C8B-B14F-4D97-AF65-F5344CB8AC3E}">
        <p14:creationId xmlns:p14="http://schemas.microsoft.com/office/powerpoint/2010/main" val="3827170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An Intro to the R language</a:t>
            </a:r>
            <a:endParaRPr 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chemeClr val="accent1">
              <a:lumMod val="20000"/>
              <a:lumOff val="80000"/>
            </a:schemeClr>
          </a:solidFill>
          <a:ln>
            <a:noFill/>
          </a:ln>
          <a:effectLst/>
        </p:spPr>
      </p:pic>
    </p:spTree>
    <p:extLst>
      <p:ext uri="{BB962C8B-B14F-4D97-AF65-F5344CB8AC3E}">
        <p14:creationId xmlns:p14="http://schemas.microsoft.com/office/powerpoint/2010/main" val="2453251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381000"/>
            <a:ext cx="8226425" cy="552450"/>
          </a:xfrm>
        </p:spPr>
        <p:txBody>
          <a:bodyPr/>
          <a:lstStyle/>
          <a:p>
            <a:pPr algn="ctr"/>
            <a:r>
              <a:rPr lang="en-US" sz="3200" dirty="0" smtClean="0"/>
              <a:t>The USGS core packages</a:t>
            </a:r>
            <a:endParaRPr lang="en-US" sz="3200" dirty="0"/>
          </a:p>
        </p:txBody>
      </p:sp>
      <p:sp>
        <p:nvSpPr>
          <p:cNvPr id="417795" name="Rectangle 1027"/>
          <p:cNvSpPr>
            <a:spLocks noGrp="1" noChangeArrowheads="1"/>
          </p:cNvSpPr>
          <p:nvPr>
            <p:ph idx="1"/>
          </p:nvPr>
        </p:nvSpPr>
        <p:spPr>
          <a:xfrm>
            <a:off x="533400" y="990600"/>
            <a:ext cx="8229600" cy="5691302"/>
          </a:xfrm>
        </p:spPr>
        <p:txBody>
          <a:bodyPr/>
          <a:lstStyle/>
          <a:p>
            <a:r>
              <a:rPr lang="en-US" dirty="0" err="1" smtClean="0"/>
              <a:t>USGSdata</a:t>
            </a:r>
            <a:endParaRPr lang="en-US" dirty="0" smtClean="0"/>
          </a:p>
          <a:p>
            <a:pPr lvl="1"/>
            <a:r>
              <a:rPr lang="en-US" dirty="0" smtClean="0"/>
              <a:t>Example data</a:t>
            </a:r>
          </a:p>
          <a:p>
            <a:r>
              <a:rPr lang="en-US" dirty="0" err="1" smtClean="0"/>
              <a:t>USGSbase</a:t>
            </a:r>
            <a:endParaRPr lang="en-US" dirty="0" smtClean="0"/>
          </a:p>
          <a:p>
            <a:pPr lvl="1"/>
            <a:r>
              <a:rPr lang="en-US" dirty="0" smtClean="0"/>
              <a:t>Data import and export (RDB and </a:t>
            </a:r>
            <a:r>
              <a:rPr lang="en-US" dirty="0" err="1" smtClean="0"/>
              <a:t>csv</a:t>
            </a:r>
            <a:r>
              <a:rPr lang="en-US" dirty="0" smtClean="0"/>
              <a:t>),</a:t>
            </a:r>
            <a:br>
              <a:rPr lang="en-US" dirty="0" smtClean="0"/>
            </a:br>
            <a:r>
              <a:rPr lang="en-US" dirty="0" smtClean="0"/>
              <a:t>Excel requires a specialized package (RODBC)</a:t>
            </a:r>
          </a:p>
          <a:p>
            <a:pPr lvl="1"/>
            <a:r>
              <a:rPr lang="en-US" dirty="0" smtClean="0"/>
              <a:t>Data manipulation—some specialized routines like converting irregularly spaced data to regularly spaced data for the seasonal Kendall trend test</a:t>
            </a:r>
          </a:p>
          <a:p>
            <a:pPr lvl="1"/>
            <a:r>
              <a:rPr lang="en-US" dirty="0" smtClean="0"/>
              <a:t>Data transforms—like power functions, converting dates to decimal time and Pearson type III distribution functions.</a:t>
            </a:r>
          </a:p>
          <a:p>
            <a:pPr marL="0" indent="0">
              <a:buNone/>
            </a:pPr>
            <a:endParaRPr lang="en-US" dirty="0" smtClean="0"/>
          </a:p>
          <a:p>
            <a:pPr>
              <a:buNone/>
            </a:pPr>
            <a:endParaRPr lang="en-US" dirty="0"/>
          </a:p>
        </p:txBody>
      </p:sp>
    </p:spTree>
    <p:extLst>
      <p:ext uri="{BB962C8B-B14F-4D97-AF65-F5344CB8AC3E}">
        <p14:creationId xmlns:p14="http://schemas.microsoft.com/office/powerpoint/2010/main" val="3049986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361950"/>
            <a:ext cx="8226425" cy="552450"/>
          </a:xfrm>
        </p:spPr>
        <p:txBody>
          <a:bodyPr/>
          <a:lstStyle/>
          <a:p>
            <a:pPr algn="ctr"/>
            <a:r>
              <a:rPr lang="en-US" sz="3200" dirty="0" smtClean="0"/>
              <a:t>The USGS core packages, cont.</a:t>
            </a:r>
            <a:endParaRPr lang="en-US" sz="3200" dirty="0"/>
          </a:p>
        </p:txBody>
      </p:sp>
      <p:sp>
        <p:nvSpPr>
          <p:cNvPr id="417795" name="Rectangle 1027"/>
          <p:cNvSpPr>
            <a:spLocks noGrp="1" noChangeArrowheads="1"/>
          </p:cNvSpPr>
          <p:nvPr>
            <p:ph idx="1"/>
          </p:nvPr>
        </p:nvSpPr>
        <p:spPr>
          <a:xfrm>
            <a:off x="533400" y="990600"/>
            <a:ext cx="8229600" cy="5765168"/>
          </a:xfrm>
        </p:spPr>
        <p:txBody>
          <a:bodyPr/>
          <a:lstStyle/>
          <a:p>
            <a:r>
              <a:rPr lang="en-US" dirty="0" err="1" smtClean="0"/>
              <a:t>USGSstats</a:t>
            </a:r>
            <a:endParaRPr lang="en-US" dirty="0" smtClean="0"/>
          </a:p>
          <a:p>
            <a:pPr lvl="1"/>
            <a:r>
              <a:rPr lang="en-US" dirty="0" smtClean="0"/>
              <a:t>Linear and logistic regression diagnostics</a:t>
            </a:r>
          </a:p>
          <a:p>
            <a:pPr lvl="1"/>
            <a:r>
              <a:rPr lang="en-US" dirty="0" smtClean="0"/>
              <a:t>MOVE.1 (line of organic correlation)</a:t>
            </a:r>
          </a:p>
          <a:p>
            <a:pPr lvl="1"/>
            <a:r>
              <a:rPr lang="en-US" dirty="0" smtClean="0"/>
              <a:t>“Nice” summary statistics</a:t>
            </a:r>
          </a:p>
          <a:p>
            <a:pPr lvl="1"/>
            <a:r>
              <a:rPr lang="en-US" dirty="0" err="1" smtClean="0"/>
              <a:t>Kensen</a:t>
            </a:r>
            <a:r>
              <a:rPr lang="en-US" dirty="0" smtClean="0"/>
              <a:t> and </a:t>
            </a:r>
            <a:r>
              <a:rPr lang="en-US" dirty="0" err="1" smtClean="0"/>
              <a:t>seaken</a:t>
            </a:r>
            <a:r>
              <a:rPr lang="en-US" dirty="0" smtClean="0"/>
              <a:t> trend tests</a:t>
            </a:r>
          </a:p>
          <a:p>
            <a:r>
              <a:rPr lang="en-US" dirty="0" err="1" smtClean="0"/>
              <a:t>USGSgraphs</a:t>
            </a:r>
            <a:endParaRPr lang="en-US" dirty="0" smtClean="0"/>
          </a:p>
          <a:p>
            <a:pPr lvl="1"/>
            <a:r>
              <a:rPr lang="en-US" dirty="0" smtClean="0"/>
              <a:t>Box plot, probability plots, scatter plot matrix, time-series plots (hydrographs), and regular x-y plots</a:t>
            </a:r>
          </a:p>
          <a:p>
            <a:pPr lvl="1"/>
            <a:r>
              <a:rPr lang="en-US" dirty="0" smtClean="0"/>
              <a:t>“Easy”-to-use, high-quality (near-pub ready) and presentation-ready graphs</a:t>
            </a:r>
          </a:p>
          <a:p>
            <a:pPr lvl="1"/>
            <a:r>
              <a:rPr lang="en-US" dirty="0" smtClean="0"/>
              <a:t>Specialized diagnostic plots</a:t>
            </a:r>
          </a:p>
          <a:p>
            <a:pPr>
              <a:buNone/>
            </a:pPr>
            <a:endParaRPr lang="en-US" dirty="0"/>
          </a:p>
        </p:txBody>
      </p:sp>
    </p:spTree>
    <p:extLst>
      <p:ext uri="{BB962C8B-B14F-4D97-AF65-F5344CB8AC3E}">
        <p14:creationId xmlns:p14="http://schemas.microsoft.com/office/powerpoint/2010/main" val="3879622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381000"/>
            <a:ext cx="8226425" cy="552450"/>
          </a:xfrm>
        </p:spPr>
        <p:txBody>
          <a:bodyPr/>
          <a:lstStyle/>
          <a:p>
            <a:pPr algn="ctr"/>
            <a:r>
              <a:rPr lang="en-US" sz="3200" dirty="0"/>
              <a:t>The USGS core packages, cont.</a:t>
            </a:r>
          </a:p>
        </p:txBody>
      </p:sp>
      <p:sp>
        <p:nvSpPr>
          <p:cNvPr id="417795" name="Rectangle 1027"/>
          <p:cNvSpPr>
            <a:spLocks noGrp="1" noChangeArrowheads="1"/>
          </p:cNvSpPr>
          <p:nvPr>
            <p:ph idx="1"/>
          </p:nvPr>
        </p:nvSpPr>
        <p:spPr>
          <a:xfrm>
            <a:off x="533400" y="990600"/>
            <a:ext cx="8229600" cy="5469702"/>
          </a:xfrm>
        </p:spPr>
        <p:txBody>
          <a:bodyPr/>
          <a:lstStyle/>
          <a:p>
            <a:r>
              <a:rPr lang="en-US" dirty="0" err="1" smtClean="0"/>
              <a:t>USGSqw</a:t>
            </a:r>
            <a:r>
              <a:rPr lang="en-US" dirty="0" smtClean="0"/>
              <a:t> </a:t>
            </a:r>
          </a:p>
          <a:p>
            <a:pPr lvl="1"/>
            <a:r>
              <a:rPr lang="en-US" dirty="0" smtClean="0"/>
              <a:t>Under development.</a:t>
            </a:r>
          </a:p>
          <a:p>
            <a:pPr lvl="1"/>
            <a:r>
              <a:rPr lang="en-US" dirty="0" smtClean="0"/>
              <a:t>Fine tune specialized applications for left-censored data analysis. For example, can treat QW data as a single entity (if the data, remark codes and detection limits are provided), which can dramatically simplify analysis.</a:t>
            </a:r>
          </a:p>
          <a:p>
            <a:pPr lvl="1"/>
            <a:r>
              <a:rPr lang="en-US" dirty="0" smtClean="0"/>
              <a:t>Left-censored data analysis</a:t>
            </a:r>
          </a:p>
          <a:p>
            <a:pPr lvl="1"/>
            <a:r>
              <a:rPr lang="en-US" dirty="0" smtClean="0"/>
              <a:t>Multiply-censored (left-, right- or interval-censored) analysis</a:t>
            </a:r>
          </a:p>
          <a:p>
            <a:pPr lvl="1"/>
            <a:r>
              <a:rPr lang="en-US" dirty="0" smtClean="0"/>
              <a:t>Automatic recognition of certain constituents, for Piper Diagram for example</a:t>
            </a:r>
          </a:p>
          <a:p>
            <a:pPr>
              <a:buNone/>
            </a:pPr>
            <a:endParaRPr lang="en-US" dirty="0"/>
          </a:p>
        </p:txBody>
      </p:sp>
    </p:spTree>
    <p:extLst>
      <p:ext uri="{BB962C8B-B14F-4D97-AF65-F5344CB8AC3E}">
        <p14:creationId xmlns:p14="http://schemas.microsoft.com/office/powerpoint/2010/main" val="2023493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381000"/>
            <a:ext cx="8226425" cy="552450"/>
          </a:xfrm>
        </p:spPr>
        <p:txBody>
          <a:bodyPr/>
          <a:lstStyle/>
          <a:p>
            <a:pPr algn="ctr"/>
            <a:r>
              <a:rPr lang="en-US" sz="3200" dirty="0"/>
              <a:t>The USGS core packages, cont.</a:t>
            </a:r>
          </a:p>
        </p:txBody>
      </p:sp>
      <p:sp>
        <p:nvSpPr>
          <p:cNvPr id="417795" name="Rectangle 1027"/>
          <p:cNvSpPr>
            <a:spLocks noGrp="1" noChangeArrowheads="1"/>
          </p:cNvSpPr>
          <p:nvPr>
            <p:ph idx="1"/>
          </p:nvPr>
        </p:nvSpPr>
        <p:spPr>
          <a:xfrm>
            <a:off x="533400" y="990600"/>
            <a:ext cx="8229600" cy="5174237"/>
          </a:xfrm>
        </p:spPr>
        <p:txBody>
          <a:bodyPr/>
          <a:lstStyle/>
          <a:p>
            <a:r>
              <a:rPr lang="en-US" dirty="0" err="1" smtClean="0"/>
              <a:t>USGSgui</a:t>
            </a:r>
            <a:r>
              <a:rPr lang="en-US" dirty="0" smtClean="0"/>
              <a:t> </a:t>
            </a:r>
          </a:p>
          <a:p>
            <a:pPr lvl="1"/>
            <a:r>
              <a:rPr lang="en-US" dirty="0" smtClean="0"/>
              <a:t>Prototype</a:t>
            </a:r>
          </a:p>
          <a:p>
            <a:pPr lvl="1"/>
            <a:r>
              <a:rPr lang="en-US" dirty="0" smtClean="0"/>
              <a:t>Data import/export and manipulation</a:t>
            </a:r>
          </a:p>
          <a:p>
            <a:pPr lvl="1"/>
            <a:r>
              <a:rPr lang="en-US" dirty="0" smtClean="0"/>
              <a:t>Typical USGS applications for casual users</a:t>
            </a:r>
          </a:p>
          <a:p>
            <a:pPr lvl="2"/>
            <a:r>
              <a:rPr lang="en-US" dirty="0" smtClean="0"/>
              <a:t>Two- and k-sample tests</a:t>
            </a:r>
          </a:p>
          <a:p>
            <a:pPr lvl="2"/>
            <a:r>
              <a:rPr lang="en-US" dirty="0" smtClean="0"/>
              <a:t>Summary statistics</a:t>
            </a:r>
          </a:p>
          <a:p>
            <a:pPr lvl="2"/>
            <a:r>
              <a:rPr lang="en-US" dirty="0" smtClean="0"/>
              <a:t>Linear regression</a:t>
            </a:r>
          </a:p>
          <a:p>
            <a:pPr lvl="2"/>
            <a:r>
              <a:rPr lang="en-US" dirty="0" smtClean="0"/>
              <a:t>QW data analysis</a:t>
            </a:r>
          </a:p>
          <a:p>
            <a:pPr lvl="1"/>
            <a:r>
              <a:rPr lang="en-US" dirty="0" smtClean="0"/>
              <a:t>Diagnostic plots for statistics</a:t>
            </a:r>
          </a:p>
          <a:p>
            <a:pPr lvl="1"/>
            <a:r>
              <a:rPr lang="en-US" dirty="0" smtClean="0"/>
              <a:t>Some simple graphics</a:t>
            </a:r>
          </a:p>
          <a:p>
            <a:pPr lvl="1"/>
            <a:r>
              <a:rPr lang="en-US" dirty="0" smtClean="0"/>
              <a:t>Pretty good help system</a:t>
            </a:r>
          </a:p>
          <a:p>
            <a:pPr>
              <a:buNone/>
            </a:pPr>
            <a:endParaRPr lang="en-US" dirty="0"/>
          </a:p>
        </p:txBody>
      </p:sp>
    </p:spTree>
    <p:extLst>
      <p:ext uri="{BB962C8B-B14F-4D97-AF65-F5344CB8AC3E}">
        <p14:creationId xmlns:p14="http://schemas.microsoft.com/office/powerpoint/2010/main" val="1093611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An Intro to the USGS </a:t>
            </a:r>
            <a:r>
              <a:rPr lang="en-US" sz="3200" dirty="0" err="1" smtClean="0"/>
              <a:t>gui</a:t>
            </a:r>
            <a:endParaRPr lang="en-US" sz="3200" dirty="0"/>
          </a:p>
        </p:txBody>
      </p:sp>
      <p:sp>
        <p:nvSpPr>
          <p:cNvPr id="417795" name="Rectangle 1027"/>
          <p:cNvSpPr>
            <a:spLocks noGrp="1" noChangeArrowheads="1"/>
          </p:cNvSpPr>
          <p:nvPr>
            <p:ph idx="1"/>
          </p:nvPr>
        </p:nvSpPr>
        <p:spPr>
          <a:xfrm>
            <a:off x="533400" y="1447800"/>
            <a:ext cx="8229600" cy="1554785"/>
          </a:xfrm>
        </p:spPr>
        <p:txBody>
          <a:bodyPr/>
          <a:lstStyle/>
          <a:p>
            <a:r>
              <a:rPr lang="en-US" dirty="0" smtClean="0"/>
              <a:t>.</a:t>
            </a:r>
            <a:r>
              <a:rPr lang="en-US" dirty="0" err="1" smtClean="0"/>
              <a:t>Rprofile</a:t>
            </a:r>
            <a:endParaRPr lang="en-US" dirty="0" smtClean="0"/>
          </a:p>
          <a:p>
            <a:r>
              <a:rPr lang="en-US" dirty="0" smtClean="0"/>
              <a:t>Starting R to use the GUI</a:t>
            </a:r>
          </a:p>
          <a:p>
            <a:pPr>
              <a:buNone/>
            </a:pPr>
            <a:endParaRPr lang="en-US" dirty="0"/>
          </a:p>
        </p:txBody>
      </p:sp>
    </p:spTree>
    <p:extLst>
      <p:ext uri="{BB962C8B-B14F-4D97-AF65-F5344CB8AC3E}">
        <p14:creationId xmlns:p14="http://schemas.microsoft.com/office/powerpoint/2010/main" val="3801248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Resources</a:t>
            </a:r>
            <a:endParaRPr lang="en-US" sz="3200" dirty="0"/>
          </a:p>
        </p:txBody>
      </p:sp>
      <p:sp>
        <p:nvSpPr>
          <p:cNvPr id="417795" name="Rectangle 1027"/>
          <p:cNvSpPr>
            <a:spLocks noGrp="1" noChangeArrowheads="1"/>
          </p:cNvSpPr>
          <p:nvPr>
            <p:ph idx="1"/>
          </p:nvPr>
        </p:nvSpPr>
        <p:spPr>
          <a:xfrm>
            <a:off x="304800" y="1447800"/>
            <a:ext cx="8686800" cy="4263218"/>
          </a:xfrm>
        </p:spPr>
        <p:txBody>
          <a:bodyPr/>
          <a:lstStyle/>
          <a:p>
            <a:r>
              <a:rPr lang="en-US" dirty="0"/>
              <a:t>S </a:t>
            </a:r>
            <a:r>
              <a:rPr lang="en-US" dirty="0" smtClean="0"/>
              <a:t>Poetry by </a:t>
            </a:r>
            <a:r>
              <a:rPr lang="en-US" dirty="0"/>
              <a:t>P</a:t>
            </a:r>
            <a:r>
              <a:rPr lang="en-US" dirty="0" smtClean="0"/>
              <a:t>atrick Burns:</a:t>
            </a:r>
            <a:br>
              <a:rPr lang="en-US" dirty="0" smtClean="0"/>
            </a:br>
            <a:r>
              <a:rPr lang="en-US" dirty="0" smtClean="0"/>
              <a:t>http</a:t>
            </a:r>
            <a:r>
              <a:rPr lang="en-US" dirty="0"/>
              <a:t>://www.burns-stat.com/pages/spoetry.html</a:t>
            </a:r>
            <a:endParaRPr lang="en-US" dirty="0" smtClean="0"/>
          </a:p>
          <a:p>
            <a:r>
              <a:rPr lang="en-US" dirty="0" smtClean="0"/>
              <a:t>Programming with Data by John Chambers</a:t>
            </a:r>
          </a:p>
          <a:p>
            <a:r>
              <a:rPr lang="en-US" dirty="0" smtClean="0"/>
              <a:t>S Programming by Bill </a:t>
            </a:r>
            <a:r>
              <a:rPr lang="en-US" dirty="0" err="1" smtClean="0"/>
              <a:t>Venables</a:t>
            </a:r>
            <a:r>
              <a:rPr lang="en-US" dirty="0" smtClean="0"/>
              <a:t> and Brian Ripley</a:t>
            </a:r>
          </a:p>
          <a:p>
            <a:r>
              <a:rPr lang="en-US" dirty="0" smtClean="0"/>
              <a:t>The R Book by Michael Crawley  2”</a:t>
            </a:r>
          </a:p>
          <a:p>
            <a:r>
              <a:rPr lang="en-US" dirty="0" smtClean="0"/>
              <a:t>Hundreds </a:t>
            </a:r>
            <a:r>
              <a:rPr lang="en-US" dirty="0" smtClean="0"/>
              <a:t>more—Google </a:t>
            </a:r>
            <a:r>
              <a:rPr lang="en-US" dirty="0"/>
              <a:t>“R </a:t>
            </a:r>
            <a:r>
              <a:rPr lang="en-US" dirty="0" smtClean="0"/>
              <a:t>resources</a:t>
            </a:r>
            <a:r>
              <a:rPr lang="en-US" dirty="0" smtClean="0"/>
              <a:t>”</a:t>
            </a:r>
          </a:p>
          <a:p>
            <a:pPr marL="0" indent="0">
              <a:buNone/>
            </a:pPr>
            <a:endParaRPr lang="en-US" sz="800" dirty="0" smtClean="0"/>
          </a:p>
          <a:p>
            <a:r>
              <a:rPr lang="en-US" dirty="0" smtClean="0"/>
              <a:t>Conversion of Intro to R for hydrologists</a:t>
            </a:r>
            <a:endParaRPr lang="en-US" dirty="0" smtClean="0"/>
          </a:p>
        </p:txBody>
      </p:sp>
    </p:spTree>
    <p:extLst>
      <p:ext uri="{BB962C8B-B14F-4D97-AF65-F5344CB8AC3E}">
        <p14:creationId xmlns:p14="http://schemas.microsoft.com/office/powerpoint/2010/main" val="1733802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Abstract</a:t>
            </a:r>
            <a:endParaRPr lang="en-US" sz="3200" dirty="0"/>
          </a:p>
        </p:txBody>
      </p:sp>
      <p:sp>
        <p:nvSpPr>
          <p:cNvPr id="417795" name="Rectangle 1027"/>
          <p:cNvSpPr>
            <a:spLocks noGrp="1" noChangeArrowheads="1"/>
          </p:cNvSpPr>
          <p:nvPr>
            <p:ph idx="1"/>
          </p:nvPr>
        </p:nvSpPr>
        <p:spPr>
          <a:xfrm>
            <a:off x="533400" y="1981200"/>
            <a:ext cx="8077200" cy="3105978"/>
          </a:xfrm>
        </p:spPr>
        <p:txBody>
          <a:bodyPr/>
          <a:lstStyle/>
          <a:p>
            <a:r>
              <a:rPr lang="en-US" dirty="0" smtClean="0"/>
              <a:t>The transition from S+ to R?</a:t>
            </a:r>
          </a:p>
          <a:p>
            <a:r>
              <a:rPr lang="en-US" dirty="0" smtClean="0"/>
              <a:t>Some very basic, but key ideas in R.</a:t>
            </a:r>
          </a:p>
          <a:p>
            <a:r>
              <a:rPr lang="en-US" dirty="0" smtClean="0"/>
              <a:t>An introduction to </a:t>
            </a:r>
            <a:r>
              <a:rPr lang="en-US" dirty="0" err="1" smtClean="0"/>
              <a:t>RStudio</a:t>
            </a:r>
            <a:r>
              <a:rPr lang="en-US" dirty="0" smtClean="0"/>
              <a:t>.</a:t>
            </a:r>
            <a:endParaRPr lang="en-US" dirty="0"/>
          </a:p>
          <a:p>
            <a:r>
              <a:rPr lang="en-US" dirty="0" smtClean="0"/>
              <a:t>Tools in the USGS core packages.</a:t>
            </a:r>
          </a:p>
          <a:p>
            <a:r>
              <a:rPr lang="en-US" dirty="0" smtClean="0"/>
              <a:t>The USGS GUI (still under development)</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Transition Synopsis</a:t>
            </a:r>
            <a:endParaRPr lang="en-US" sz="3200" dirty="0"/>
          </a:p>
        </p:txBody>
      </p:sp>
      <p:sp>
        <p:nvSpPr>
          <p:cNvPr id="417795" name="Rectangle 1027"/>
          <p:cNvSpPr>
            <a:spLocks noGrp="1" noChangeArrowheads="1"/>
          </p:cNvSpPr>
          <p:nvPr>
            <p:ph idx="1"/>
          </p:nvPr>
        </p:nvSpPr>
        <p:spPr>
          <a:xfrm>
            <a:off x="533400" y="1981200"/>
            <a:ext cx="8077200" cy="2588914"/>
          </a:xfrm>
        </p:spPr>
        <p:txBody>
          <a:bodyPr/>
          <a:lstStyle/>
          <a:p>
            <a:r>
              <a:rPr lang="en-US" dirty="0" smtClean="0"/>
              <a:t>Why?</a:t>
            </a:r>
          </a:p>
          <a:p>
            <a:r>
              <a:rPr lang="en-US" dirty="0"/>
              <a:t>Advantages/Disadvantages </a:t>
            </a:r>
            <a:r>
              <a:rPr lang="en-US" dirty="0" smtClean="0"/>
              <a:t>of S+ and R.</a:t>
            </a:r>
          </a:p>
          <a:p>
            <a:r>
              <a:rPr lang="en-US" dirty="0" smtClean="0"/>
              <a:t>Issues related to the transition.</a:t>
            </a:r>
          </a:p>
          <a:p>
            <a:r>
              <a:rPr lang="en-US" dirty="0" smtClean="0"/>
              <a:t>Transition Team</a:t>
            </a:r>
          </a:p>
          <a:p>
            <a:pPr>
              <a:buNone/>
            </a:pPr>
            <a:endParaRPr lang="en-US" dirty="0"/>
          </a:p>
        </p:txBody>
      </p:sp>
    </p:spTree>
    <p:extLst>
      <p:ext uri="{BB962C8B-B14F-4D97-AF65-F5344CB8AC3E}">
        <p14:creationId xmlns:p14="http://schemas.microsoft.com/office/powerpoint/2010/main" val="2718909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Why</a:t>
            </a:r>
            <a:endParaRPr lang="en-US" sz="3200" dirty="0"/>
          </a:p>
        </p:txBody>
      </p:sp>
      <p:sp>
        <p:nvSpPr>
          <p:cNvPr id="417795" name="Rectangle 1027"/>
          <p:cNvSpPr>
            <a:spLocks noGrp="1" noChangeArrowheads="1"/>
          </p:cNvSpPr>
          <p:nvPr>
            <p:ph idx="1"/>
          </p:nvPr>
        </p:nvSpPr>
        <p:spPr>
          <a:xfrm>
            <a:off x="533400" y="1981200"/>
            <a:ext cx="8229600" cy="2884379"/>
          </a:xfrm>
        </p:spPr>
        <p:txBody>
          <a:bodyPr/>
          <a:lstStyle/>
          <a:p>
            <a:r>
              <a:rPr lang="en-US" dirty="0" smtClean="0"/>
              <a:t>Questions from users</a:t>
            </a:r>
          </a:p>
          <a:p>
            <a:r>
              <a:rPr lang="en-US" dirty="0" smtClean="0"/>
              <a:t>Future of S+ (TIBCO)</a:t>
            </a:r>
          </a:p>
          <a:p>
            <a:r>
              <a:rPr lang="en-US" dirty="0" smtClean="0"/>
              <a:t>USGS use of S+:</a:t>
            </a:r>
          </a:p>
          <a:p>
            <a:pPr lvl="1"/>
            <a:r>
              <a:rPr lang="en-US" dirty="0" smtClean="0"/>
              <a:t>Statistical analysis</a:t>
            </a:r>
          </a:p>
          <a:p>
            <a:pPr lvl="1"/>
            <a:r>
              <a:rPr lang="en-US" dirty="0" smtClean="0"/>
              <a:t>User-produced graphics</a:t>
            </a:r>
          </a:p>
          <a:p>
            <a:pPr lvl="1"/>
            <a:r>
              <a:rPr lang="en-US" dirty="0" smtClean="0"/>
              <a:t>NWIS graphics</a:t>
            </a:r>
            <a:endParaRPr lang="en-US" dirty="0"/>
          </a:p>
        </p:txBody>
      </p:sp>
    </p:spTree>
    <p:extLst>
      <p:ext uri="{BB962C8B-B14F-4D97-AF65-F5344CB8AC3E}">
        <p14:creationId xmlns:p14="http://schemas.microsoft.com/office/powerpoint/2010/main" val="392080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116073219"/>
              </p:ext>
            </p:extLst>
          </p:nvPr>
        </p:nvGraphicFramePr>
        <p:xfrm>
          <a:off x="685800" y="381000"/>
          <a:ext cx="7757160" cy="5669280"/>
        </p:xfrm>
        <a:graphic>
          <a:graphicData uri="http://schemas.openxmlformats.org/drawingml/2006/table">
            <a:tbl>
              <a:tblPr firstRow="1" firstCol="1" bandRow="1">
                <a:tableStyleId>{5C22544A-7EE6-4342-B048-85BDC9FD1C3A}</a:tableStyleId>
              </a:tblPr>
              <a:tblGrid>
                <a:gridCol w="3878580"/>
                <a:gridCol w="3878580"/>
              </a:tblGrid>
              <a:tr h="314325">
                <a:tc>
                  <a:txBody>
                    <a:bodyPr/>
                    <a:lstStyle/>
                    <a:p>
                      <a:pPr marL="0" marR="0" algn="ctr">
                        <a:spcBef>
                          <a:spcPts val="300"/>
                        </a:spcBef>
                        <a:spcAft>
                          <a:spcPts val="300"/>
                        </a:spcAft>
                      </a:pPr>
                      <a:r>
                        <a:rPr lang="en-US" sz="3200" dirty="0">
                          <a:effectLst/>
                        </a:rPr>
                        <a:t>Advantages of S-PLUS</a:t>
                      </a:r>
                      <a:endParaRPr lang="en-US" sz="3200" dirty="0">
                        <a:effectLst/>
                        <a:latin typeface="Times New Roman"/>
                        <a:ea typeface="Calibri"/>
                        <a:cs typeface="Times New Roman"/>
                      </a:endParaRPr>
                    </a:p>
                  </a:txBody>
                  <a:tcPr marL="68580" marR="68580" marT="0" marB="0"/>
                </a:tc>
                <a:tc>
                  <a:txBody>
                    <a:bodyPr/>
                    <a:lstStyle/>
                    <a:p>
                      <a:pPr marL="0" marR="0" algn="ctr">
                        <a:spcBef>
                          <a:spcPts val="300"/>
                        </a:spcBef>
                        <a:spcAft>
                          <a:spcPts val="300"/>
                        </a:spcAft>
                      </a:pPr>
                      <a:r>
                        <a:rPr lang="en-US" sz="3200" dirty="0">
                          <a:effectLst/>
                        </a:rPr>
                        <a:t>Comments</a:t>
                      </a:r>
                      <a:endParaRPr lang="en-US" sz="3200" dirty="0">
                        <a:effectLst/>
                        <a:latin typeface="Times New Roman"/>
                        <a:ea typeface="Calibri"/>
                        <a:cs typeface="Times New Roman"/>
                      </a:endParaRPr>
                    </a:p>
                  </a:txBody>
                  <a:tcPr marL="68580" marR="68580" marT="0" marB="0"/>
                </a:tc>
              </a:tr>
              <a:tr h="628650">
                <a:tc>
                  <a:txBody>
                    <a:bodyPr/>
                    <a:lstStyle/>
                    <a:p>
                      <a:pPr marL="0" marR="0">
                        <a:spcBef>
                          <a:spcPts val="300"/>
                        </a:spcBef>
                        <a:spcAft>
                          <a:spcPts val="300"/>
                        </a:spcAft>
                      </a:pPr>
                      <a:r>
                        <a:rPr lang="en-US" sz="2800">
                          <a:effectLst/>
                        </a:rPr>
                        <a:t>Data management</a:t>
                      </a:r>
                      <a:endParaRPr lang="en-US" sz="2800">
                        <a:effectLst/>
                        <a:latin typeface="Times New Roman"/>
                        <a:ea typeface="Calibri"/>
                        <a:cs typeface="Times New Roman"/>
                      </a:endParaRPr>
                    </a:p>
                  </a:txBody>
                  <a:tcPr marL="68580" marR="68580" marT="0" marB="0"/>
                </a:tc>
                <a:tc>
                  <a:txBody>
                    <a:bodyPr/>
                    <a:lstStyle/>
                    <a:p>
                      <a:pPr marL="0" marR="0">
                        <a:spcBef>
                          <a:spcPts val="300"/>
                        </a:spcBef>
                        <a:spcAft>
                          <a:spcPts val="300"/>
                        </a:spcAft>
                      </a:pPr>
                      <a:r>
                        <a:rPr lang="en-US" sz="2800" dirty="0">
                          <a:effectLst/>
                        </a:rPr>
                        <a:t>Most USGS staff do not take advantage of the data management capabilities of S-PLUS.</a:t>
                      </a:r>
                      <a:endParaRPr lang="en-US" sz="2800" dirty="0">
                        <a:effectLst/>
                        <a:latin typeface="Times New Roman"/>
                        <a:ea typeface="Calibri"/>
                        <a:cs typeface="Times New Roman"/>
                      </a:endParaRPr>
                    </a:p>
                  </a:txBody>
                  <a:tcPr marL="68580" marR="68580" marT="0" marB="0"/>
                </a:tc>
              </a:tr>
              <a:tr h="628650">
                <a:tc>
                  <a:txBody>
                    <a:bodyPr/>
                    <a:lstStyle/>
                    <a:p>
                      <a:pPr marL="0" marR="0">
                        <a:spcBef>
                          <a:spcPts val="300"/>
                        </a:spcBef>
                        <a:spcAft>
                          <a:spcPts val="300"/>
                        </a:spcAft>
                      </a:pPr>
                      <a:r>
                        <a:rPr lang="en-US" sz="2800">
                          <a:effectLst/>
                        </a:rPr>
                        <a:t>GUI for statistics</a:t>
                      </a:r>
                      <a:endParaRPr lang="en-US" sz="2800">
                        <a:effectLst/>
                        <a:latin typeface="Times New Roman"/>
                        <a:ea typeface="Calibri"/>
                        <a:cs typeface="Times New Roman"/>
                      </a:endParaRPr>
                    </a:p>
                  </a:txBody>
                  <a:tcPr marL="68580" marR="68580" marT="0" marB="0"/>
                </a:tc>
                <a:tc>
                  <a:txBody>
                    <a:bodyPr/>
                    <a:lstStyle/>
                    <a:p>
                      <a:pPr marL="0" marR="0">
                        <a:spcBef>
                          <a:spcPts val="300"/>
                        </a:spcBef>
                        <a:spcAft>
                          <a:spcPts val="300"/>
                        </a:spcAft>
                      </a:pPr>
                      <a:r>
                        <a:rPr lang="en-US" sz="2800">
                          <a:effectLst/>
                        </a:rPr>
                        <a:t>The menu dialogs are not necessarily intuitive to users.</a:t>
                      </a:r>
                      <a:endParaRPr lang="en-US" sz="2800">
                        <a:effectLst/>
                        <a:latin typeface="Times New Roman"/>
                        <a:ea typeface="Calibri"/>
                        <a:cs typeface="Times New Roman"/>
                      </a:endParaRPr>
                    </a:p>
                  </a:txBody>
                  <a:tcPr marL="68580" marR="68580" marT="0" marB="0"/>
                </a:tc>
              </a:tr>
              <a:tr h="628650">
                <a:tc>
                  <a:txBody>
                    <a:bodyPr/>
                    <a:lstStyle/>
                    <a:p>
                      <a:pPr marL="0" marR="0">
                        <a:spcBef>
                          <a:spcPts val="300"/>
                        </a:spcBef>
                        <a:spcAft>
                          <a:spcPts val="300"/>
                        </a:spcAft>
                      </a:pPr>
                      <a:r>
                        <a:rPr lang="en-US" sz="2800">
                          <a:effectLst/>
                        </a:rPr>
                        <a:t>GUI graphics</a:t>
                      </a:r>
                      <a:endParaRPr lang="en-US" sz="2800">
                        <a:effectLst/>
                        <a:latin typeface="Times New Roman"/>
                        <a:ea typeface="Calibri"/>
                        <a:cs typeface="Times New Roman"/>
                      </a:endParaRPr>
                    </a:p>
                  </a:txBody>
                  <a:tcPr marL="68580" marR="68580" marT="0" marB="0"/>
                </a:tc>
                <a:tc>
                  <a:txBody>
                    <a:bodyPr/>
                    <a:lstStyle/>
                    <a:p>
                      <a:pPr marL="0" marR="0">
                        <a:spcBef>
                          <a:spcPts val="300"/>
                        </a:spcBef>
                        <a:spcAft>
                          <a:spcPts val="300"/>
                        </a:spcAft>
                      </a:pPr>
                      <a:r>
                        <a:rPr lang="en-US" sz="2800">
                          <a:effectLst/>
                        </a:rPr>
                        <a:t>Probably the best feature of S-PLUS for most users.</a:t>
                      </a:r>
                      <a:endParaRPr lang="en-US" sz="2800">
                        <a:effectLst/>
                        <a:latin typeface="Times New Roman"/>
                        <a:ea typeface="Calibri"/>
                        <a:cs typeface="Times New Roman"/>
                      </a:endParaRPr>
                    </a:p>
                  </a:txBody>
                  <a:tcPr marL="68580" marR="68580" marT="0" marB="0"/>
                </a:tc>
              </a:tr>
              <a:tr h="314325">
                <a:tc>
                  <a:txBody>
                    <a:bodyPr/>
                    <a:lstStyle/>
                    <a:p>
                      <a:pPr marL="0" marR="0">
                        <a:spcBef>
                          <a:spcPts val="300"/>
                        </a:spcBef>
                        <a:spcAft>
                          <a:spcPts val="300"/>
                        </a:spcAft>
                      </a:pPr>
                      <a:r>
                        <a:rPr lang="en-US" sz="2800">
                          <a:effectLst/>
                        </a:rPr>
                        <a:t>Corporate support</a:t>
                      </a:r>
                      <a:endParaRPr lang="en-US" sz="2800">
                        <a:effectLst/>
                        <a:latin typeface="Times New Roman"/>
                        <a:ea typeface="Calibri"/>
                        <a:cs typeface="Times New Roman"/>
                      </a:endParaRPr>
                    </a:p>
                  </a:txBody>
                  <a:tcPr marL="68580" marR="68580" marT="0" marB="0"/>
                </a:tc>
                <a:tc>
                  <a:txBody>
                    <a:bodyPr/>
                    <a:lstStyle/>
                    <a:p>
                      <a:pPr marL="0" marR="0">
                        <a:spcBef>
                          <a:spcPts val="300"/>
                        </a:spcBef>
                        <a:spcAft>
                          <a:spcPts val="300"/>
                        </a:spcAft>
                      </a:pPr>
                      <a:r>
                        <a:rPr lang="en-US" sz="2800" dirty="0">
                          <a:effectLst/>
                        </a:rPr>
                        <a:t>Not user friendly.</a:t>
                      </a:r>
                      <a:endParaRPr lang="en-US" sz="2800" dirty="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097333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828184062"/>
              </p:ext>
            </p:extLst>
          </p:nvPr>
        </p:nvGraphicFramePr>
        <p:xfrm>
          <a:off x="685800" y="381000"/>
          <a:ext cx="7757160" cy="5017770"/>
        </p:xfrm>
        <a:graphic>
          <a:graphicData uri="http://schemas.openxmlformats.org/drawingml/2006/table">
            <a:tbl>
              <a:tblPr firstRow="1" firstCol="1" bandRow="1">
                <a:tableStyleId>{5C22544A-7EE6-4342-B048-85BDC9FD1C3A}</a:tableStyleId>
              </a:tblPr>
              <a:tblGrid>
                <a:gridCol w="3878580"/>
                <a:gridCol w="3878580"/>
              </a:tblGrid>
              <a:tr h="238125">
                <a:tc>
                  <a:txBody>
                    <a:bodyPr/>
                    <a:lstStyle/>
                    <a:p>
                      <a:pPr marL="0" marR="0" algn="ctr">
                        <a:spcBef>
                          <a:spcPts val="300"/>
                        </a:spcBef>
                        <a:spcAft>
                          <a:spcPts val="300"/>
                        </a:spcAft>
                      </a:pPr>
                      <a:r>
                        <a:rPr lang="en-US" sz="3200" b="1" dirty="0">
                          <a:effectLst/>
                          <a:latin typeface="+mn-lt"/>
                          <a:ea typeface="Calibri"/>
                          <a:cs typeface="Times New Roman"/>
                        </a:rPr>
                        <a:t>Disadvantages of S-PLUS</a:t>
                      </a:r>
                      <a:endParaRPr lang="en-US" sz="3200" dirty="0">
                        <a:effectLst/>
                        <a:latin typeface="+mn-lt"/>
                        <a:ea typeface="Calibri"/>
                        <a:cs typeface="Times New Roman"/>
                      </a:endParaRPr>
                    </a:p>
                  </a:txBody>
                  <a:tcPr marL="68580" marR="68580" marT="0" marB="0"/>
                </a:tc>
                <a:tc>
                  <a:txBody>
                    <a:bodyPr/>
                    <a:lstStyle/>
                    <a:p>
                      <a:pPr marL="0" marR="0" algn="ctr">
                        <a:spcBef>
                          <a:spcPts val="300"/>
                        </a:spcBef>
                        <a:spcAft>
                          <a:spcPts val="300"/>
                        </a:spcAft>
                      </a:pPr>
                      <a:r>
                        <a:rPr lang="en-US" sz="3200" b="1" dirty="0">
                          <a:effectLst/>
                          <a:latin typeface="+mn-lt"/>
                          <a:ea typeface="Calibri"/>
                          <a:cs typeface="Times New Roman"/>
                        </a:rPr>
                        <a:t>Comments</a:t>
                      </a:r>
                      <a:endParaRPr lang="en-US" sz="3200" dirty="0">
                        <a:effectLst/>
                        <a:latin typeface="+mn-lt"/>
                        <a:ea typeface="Calibri"/>
                        <a:cs typeface="Times New Roman"/>
                      </a:endParaRPr>
                    </a:p>
                  </a:txBody>
                  <a:tcPr marL="68580" marR="68580" marT="0" marB="0"/>
                </a:tc>
              </a:tr>
              <a:tr h="628650">
                <a:tc>
                  <a:txBody>
                    <a:bodyPr/>
                    <a:lstStyle/>
                    <a:p>
                      <a:pPr marL="0" marR="0">
                        <a:spcBef>
                          <a:spcPts val="300"/>
                        </a:spcBef>
                        <a:spcAft>
                          <a:spcPts val="300"/>
                        </a:spcAft>
                      </a:pPr>
                      <a:r>
                        <a:rPr lang="en-US" sz="2800" dirty="0">
                          <a:effectLst/>
                          <a:latin typeface="+mn-lt"/>
                          <a:ea typeface="Calibri"/>
                          <a:cs typeface="Times New Roman"/>
                        </a:rPr>
                        <a:t>Cost</a:t>
                      </a:r>
                    </a:p>
                  </a:txBody>
                  <a:tcPr marL="68580" marR="68580" marT="0" marB="0"/>
                </a:tc>
                <a:tc>
                  <a:txBody>
                    <a:bodyPr/>
                    <a:lstStyle/>
                    <a:p>
                      <a:pPr marL="0" marR="0">
                        <a:spcBef>
                          <a:spcPts val="300"/>
                        </a:spcBef>
                        <a:spcAft>
                          <a:spcPts val="300"/>
                        </a:spcAft>
                      </a:pPr>
                      <a:r>
                        <a:rPr lang="en-US" sz="2800">
                          <a:effectLst/>
                          <a:latin typeface="+mn-lt"/>
                          <a:ea typeface="Calibri"/>
                          <a:cs typeface="Times New Roman"/>
                        </a:rPr>
                        <a:t>The current contract with TIBCO is not terribly expensive, but extends only to Water. But costly for cooperators.</a:t>
                      </a:r>
                    </a:p>
                  </a:txBody>
                  <a:tcPr marL="68580" marR="68580" marT="0" marB="0"/>
                </a:tc>
              </a:tr>
              <a:tr h="628650">
                <a:tc>
                  <a:txBody>
                    <a:bodyPr/>
                    <a:lstStyle/>
                    <a:p>
                      <a:pPr marL="0" marR="0">
                        <a:spcBef>
                          <a:spcPts val="300"/>
                        </a:spcBef>
                        <a:spcAft>
                          <a:spcPts val="300"/>
                        </a:spcAft>
                      </a:pPr>
                      <a:r>
                        <a:rPr lang="en-US" sz="2800">
                          <a:effectLst/>
                          <a:latin typeface="+mn-lt"/>
                          <a:ea typeface="Calibri"/>
                          <a:cs typeface="Times New Roman"/>
                        </a:rPr>
                        <a:t>Documentation</a:t>
                      </a:r>
                    </a:p>
                  </a:txBody>
                  <a:tcPr marL="68580" marR="68580" marT="0" marB="0"/>
                </a:tc>
                <a:tc>
                  <a:txBody>
                    <a:bodyPr/>
                    <a:lstStyle/>
                    <a:p>
                      <a:pPr marL="0" marR="0">
                        <a:spcBef>
                          <a:spcPts val="300"/>
                        </a:spcBef>
                        <a:spcAft>
                          <a:spcPts val="300"/>
                        </a:spcAft>
                      </a:pPr>
                      <a:r>
                        <a:rPr lang="en-US" sz="2800">
                          <a:effectLst/>
                          <a:latin typeface="+mn-lt"/>
                          <a:ea typeface="Calibri"/>
                          <a:cs typeface="Times New Roman"/>
                        </a:rPr>
                        <a:t>Most users do not read the documentation.</a:t>
                      </a:r>
                    </a:p>
                  </a:txBody>
                  <a:tcPr marL="68580" marR="68580" marT="0" marB="0"/>
                </a:tc>
              </a:tr>
              <a:tr h="628650">
                <a:tc>
                  <a:txBody>
                    <a:bodyPr/>
                    <a:lstStyle/>
                    <a:p>
                      <a:pPr marL="0" marR="0">
                        <a:spcBef>
                          <a:spcPts val="300"/>
                        </a:spcBef>
                        <a:spcAft>
                          <a:spcPts val="300"/>
                        </a:spcAft>
                      </a:pPr>
                      <a:r>
                        <a:rPr lang="en-US" sz="2800">
                          <a:effectLst/>
                          <a:latin typeface="+mn-lt"/>
                          <a:ea typeface="Calibri"/>
                          <a:cs typeface="Times New Roman"/>
                        </a:rPr>
                        <a:t>GUI not intuitive</a:t>
                      </a:r>
                    </a:p>
                  </a:txBody>
                  <a:tcPr marL="68580" marR="68580" marT="0" marB="0"/>
                </a:tc>
                <a:tc>
                  <a:txBody>
                    <a:bodyPr/>
                    <a:lstStyle/>
                    <a:p>
                      <a:pPr marL="0" marR="0">
                        <a:spcBef>
                          <a:spcPts val="300"/>
                        </a:spcBef>
                        <a:spcAft>
                          <a:spcPts val="300"/>
                        </a:spcAft>
                      </a:pPr>
                      <a:r>
                        <a:rPr lang="en-US" sz="2800" dirty="0">
                          <a:effectLst/>
                          <a:latin typeface="+mn-lt"/>
                          <a:ea typeface="Calibri"/>
                          <a:cs typeface="Times New Roman"/>
                        </a:rPr>
                        <a:t>It is not Excel!</a:t>
                      </a:r>
                    </a:p>
                  </a:txBody>
                  <a:tcPr marL="68580" marR="68580" marT="0" marB="0"/>
                </a:tc>
              </a:tr>
            </a:tbl>
          </a:graphicData>
        </a:graphic>
      </p:graphicFrame>
    </p:spTree>
    <p:extLst>
      <p:ext uri="{BB962C8B-B14F-4D97-AF65-F5344CB8AC3E}">
        <p14:creationId xmlns:p14="http://schemas.microsoft.com/office/powerpoint/2010/main" val="1151496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4283175590"/>
              </p:ext>
            </p:extLst>
          </p:nvPr>
        </p:nvGraphicFramePr>
        <p:xfrm>
          <a:off x="685800" y="381000"/>
          <a:ext cx="7757160" cy="5257800"/>
        </p:xfrm>
        <a:graphic>
          <a:graphicData uri="http://schemas.openxmlformats.org/drawingml/2006/table">
            <a:tbl>
              <a:tblPr firstRow="1" firstCol="1" bandRow="1">
                <a:tableStyleId>{5C22544A-7EE6-4342-B048-85BDC9FD1C3A}</a:tableStyleId>
              </a:tblPr>
              <a:tblGrid>
                <a:gridCol w="3878580"/>
                <a:gridCol w="3878580"/>
              </a:tblGrid>
              <a:tr h="314325">
                <a:tc>
                  <a:txBody>
                    <a:bodyPr/>
                    <a:lstStyle/>
                    <a:p>
                      <a:pPr marL="0" marR="0" algn="ctr">
                        <a:spcBef>
                          <a:spcPts val="300"/>
                        </a:spcBef>
                        <a:spcAft>
                          <a:spcPts val="300"/>
                        </a:spcAft>
                      </a:pPr>
                      <a:r>
                        <a:rPr lang="en-US" sz="3200" b="1" dirty="0">
                          <a:effectLst/>
                          <a:latin typeface="+mn-lt"/>
                          <a:ea typeface="Calibri"/>
                          <a:cs typeface="Times New Roman"/>
                        </a:rPr>
                        <a:t>Advantages of R</a:t>
                      </a:r>
                      <a:endParaRPr lang="en-US" sz="3200" dirty="0">
                        <a:effectLst/>
                        <a:latin typeface="+mn-lt"/>
                        <a:ea typeface="Calibri"/>
                        <a:cs typeface="Times New Roman"/>
                      </a:endParaRPr>
                    </a:p>
                  </a:txBody>
                  <a:tcPr marL="68580" marR="68580" marT="0" marB="0"/>
                </a:tc>
                <a:tc>
                  <a:txBody>
                    <a:bodyPr/>
                    <a:lstStyle/>
                    <a:p>
                      <a:pPr marL="0" marR="0" algn="ctr">
                        <a:spcBef>
                          <a:spcPts val="300"/>
                        </a:spcBef>
                        <a:spcAft>
                          <a:spcPts val="300"/>
                        </a:spcAft>
                      </a:pPr>
                      <a:r>
                        <a:rPr lang="en-US" sz="3200" b="1" dirty="0">
                          <a:effectLst/>
                          <a:latin typeface="+mn-lt"/>
                          <a:ea typeface="Calibri"/>
                          <a:cs typeface="Times New Roman"/>
                        </a:rPr>
                        <a:t>Comments</a:t>
                      </a:r>
                      <a:endParaRPr lang="en-US" sz="3200" dirty="0">
                        <a:effectLst/>
                        <a:latin typeface="+mn-lt"/>
                        <a:ea typeface="Calibri"/>
                        <a:cs typeface="Times New Roman"/>
                      </a:endParaRPr>
                    </a:p>
                  </a:txBody>
                  <a:tcPr marL="68580" marR="68580" marT="0" marB="0"/>
                </a:tc>
              </a:tr>
              <a:tr h="628650">
                <a:tc>
                  <a:txBody>
                    <a:bodyPr/>
                    <a:lstStyle/>
                    <a:p>
                      <a:pPr marL="0" marR="0">
                        <a:spcBef>
                          <a:spcPts val="300"/>
                        </a:spcBef>
                        <a:spcAft>
                          <a:spcPts val="300"/>
                        </a:spcAft>
                      </a:pPr>
                      <a:r>
                        <a:rPr lang="en-US" sz="2200">
                          <a:effectLst/>
                          <a:latin typeface="+mn-lt"/>
                          <a:ea typeface="Calibri"/>
                          <a:cs typeface="Times New Roman"/>
                        </a:rPr>
                        <a:t>World-wide users and contributed code</a:t>
                      </a:r>
                    </a:p>
                  </a:txBody>
                  <a:tcPr marL="68580" marR="68580" marT="0" marB="0"/>
                </a:tc>
                <a:tc>
                  <a:txBody>
                    <a:bodyPr/>
                    <a:lstStyle/>
                    <a:p>
                      <a:pPr marL="0" marR="0">
                        <a:spcBef>
                          <a:spcPts val="300"/>
                        </a:spcBef>
                        <a:spcAft>
                          <a:spcPts val="300"/>
                        </a:spcAft>
                      </a:pPr>
                      <a:r>
                        <a:rPr lang="en-US" sz="2200">
                          <a:effectLst/>
                          <a:latin typeface="+mn-lt"/>
                          <a:ea typeface="Calibri"/>
                          <a:cs typeface="Times New Roman"/>
                        </a:rPr>
                        <a:t>Lots of “junk” to wade through.</a:t>
                      </a:r>
                    </a:p>
                    <a:p>
                      <a:pPr marL="0" marR="0">
                        <a:spcBef>
                          <a:spcPts val="300"/>
                        </a:spcBef>
                        <a:spcAft>
                          <a:spcPts val="300"/>
                        </a:spcAft>
                      </a:pPr>
                      <a:r>
                        <a:rPr lang="en-US" sz="2200">
                          <a:effectLst/>
                          <a:latin typeface="+mn-lt"/>
                          <a:ea typeface="Calibri"/>
                          <a:cs typeface="Times New Roman"/>
                        </a:rPr>
                        <a:t>But cutting edge tools are widely available.</a:t>
                      </a:r>
                    </a:p>
                  </a:txBody>
                  <a:tcPr marL="68580" marR="68580" marT="0" marB="0"/>
                </a:tc>
              </a:tr>
              <a:tr h="628650">
                <a:tc>
                  <a:txBody>
                    <a:bodyPr/>
                    <a:lstStyle/>
                    <a:p>
                      <a:pPr marL="0" marR="0">
                        <a:spcBef>
                          <a:spcPts val="300"/>
                        </a:spcBef>
                        <a:spcAft>
                          <a:spcPts val="300"/>
                        </a:spcAft>
                      </a:pPr>
                      <a:r>
                        <a:rPr lang="en-US" sz="2200">
                          <a:effectLst/>
                          <a:latin typeface="+mn-lt"/>
                          <a:ea typeface="Calibri"/>
                          <a:cs typeface="Times New Roman"/>
                        </a:rPr>
                        <a:t>No cost</a:t>
                      </a:r>
                    </a:p>
                  </a:txBody>
                  <a:tcPr marL="68580" marR="68580" marT="0" marB="0"/>
                </a:tc>
                <a:tc>
                  <a:txBody>
                    <a:bodyPr/>
                    <a:lstStyle/>
                    <a:p>
                      <a:pPr marL="0" marR="0">
                        <a:spcBef>
                          <a:spcPts val="300"/>
                        </a:spcBef>
                        <a:spcAft>
                          <a:spcPts val="300"/>
                        </a:spcAft>
                      </a:pPr>
                      <a:r>
                        <a:rPr lang="en-US" sz="2200">
                          <a:effectLst/>
                          <a:latin typeface="+mn-lt"/>
                          <a:ea typeface="Calibri"/>
                          <a:cs typeface="Times New Roman"/>
                        </a:rPr>
                        <a:t>Widely used in academia, but many introductory courses use student versions of commercial software.</a:t>
                      </a:r>
                    </a:p>
                  </a:txBody>
                  <a:tcPr marL="68580" marR="68580" marT="0" marB="0"/>
                </a:tc>
              </a:tr>
              <a:tr h="628650">
                <a:tc>
                  <a:txBody>
                    <a:bodyPr/>
                    <a:lstStyle/>
                    <a:p>
                      <a:pPr marL="0" marR="0">
                        <a:spcBef>
                          <a:spcPts val="300"/>
                        </a:spcBef>
                        <a:spcAft>
                          <a:spcPts val="300"/>
                        </a:spcAft>
                      </a:pPr>
                      <a:r>
                        <a:rPr lang="en-US" sz="2200">
                          <a:effectLst/>
                          <a:latin typeface="+mn-lt"/>
                          <a:ea typeface="Calibri"/>
                          <a:cs typeface="Times New Roman"/>
                        </a:rPr>
                        <a:t>Variant on the S language</a:t>
                      </a:r>
                    </a:p>
                  </a:txBody>
                  <a:tcPr marL="68580" marR="68580" marT="0" marB="0"/>
                </a:tc>
                <a:tc>
                  <a:txBody>
                    <a:bodyPr/>
                    <a:lstStyle/>
                    <a:p>
                      <a:pPr marL="0" marR="0">
                        <a:spcBef>
                          <a:spcPts val="300"/>
                        </a:spcBef>
                        <a:spcAft>
                          <a:spcPts val="300"/>
                        </a:spcAft>
                      </a:pPr>
                      <a:r>
                        <a:rPr lang="en-US" sz="2200">
                          <a:effectLst/>
                          <a:latin typeface="+mn-lt"/>
                          <a:ea typeface="Calibri"/>
                          <a:cs typeface="Times New Roman"/>
                        </a:rPr>
                        <a:t>Much code converts easily from S-PLUS to R, unless it uses GUI functions.</a:t>
                      </a:r>
                    </a:p>
                  </a:txBody>
                  <a:tcPr marL="68580" marR="68580" marT="0" marB="0"/>
                </a:tc>
              </a:tr>
              <a:tr h="314325">
                <a:tc>
                  <a:txBody>
                    <a:bodyPr/>
                    <a:lstStyle/>
                    <a:p>
                      <a:pPr marL="0" marR="0">
                        <a:spcBef>
                          <a:spcPts val="300"/>
                        </a:spcBef>
                        <a:spcAft>
                          <a:spcPts val="300"/>
                        </a:spcAft>
                      </a:pPr>
                      <a:r>
                        <a:rPr lang="en-US" sz="2200">
                          <a:effectLst/>
                          <a:latin typeface="+mn-lt"/>
                          <a:ea typeface="Calibri"/>
                          <a:cs typeface="Times New Roman"/>
                        </a:rPr>
                        <a:t>Relevance</a:t>
                      </a:r>
                    </a:p>
                  </a:txBody>
                  <a:tcPr marL="68580" marR="68580" marT="0" marB="0"/>
                </a:tc>
                <a:tc>
                  <a:txBody>
                    <a:bodyPr/>
                    <a:lstStyle/>
                    <a:p>
                      <a:pPr marL="0" marR="0">
                        <a:spcBef>
                          <a:spcPts val="300"/>
                        </a:spcBef>
                        <a:spcAft>
                          <a:spcPts val="300"/>
                        </a:spcAft>
                      </a:pPr>
                      <a:r>
                        <a:rPr lang="en-US" sz="2200" dirty="0">
                          <a:effectLst/>
                          <a:latin typeface="+mn-lt"/>
                          <a:ea typeface="Calibri"/>
                          <a:cs typeface="Times New Roman"/>
                        </a:rPr>
                        <a:t>Widely used by the scientific community and by other disciplines within the USGS.</a:t>
                      </a:r>
                    </a:p>
                  </a:txBody>
                  <a:tcPr marL="68580" marR="68580" marT="0" marB="0"/>
                </a:tc>
              </a:tr>
            </a:tbl>
          </a:graphicData>
        </a:graphic>
      </p:graphicFrame>
    </p:spTree>
    <p:extLst>
      <p:ext uri="{BB962C8B-B14F-4D97-AF65-F5344CB8AC3E}">
        <p14:creationId xmlns:p14="http://schemas.microsoft.com/office/powerpoint/2010/main" val="2516722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592707427"/>
              </p:ext>
            </p:extLst>
          </p:nvPr>
        </p:nvGraphicFramePr>
        <p:xfrm>
          <a:off x="685800" y="381000"/>
          <a:ext cx="7757160" cy="5775960"/>
        </p:xfrm>
        <a:graphic>
          <a:graphicData uri="http://schemas.openxmlformats.org/drawingml/2006/table">
            <a:tbl>
              <a:tblPr firstRow="1" firstCol="1" bandRow="1">
                <a:tableStyleId>{5C22544A-7EE6-4342-B048-85BDC9FD1C3A}</a:tableStyleId>
              </a:tblPr>
              <a:tblGrid>
                <a:gridCol w="3878580"/>
                <a:gridCol w="3878580"/>
              </a:tblGrid>
              <a:tr h="238125">
                <a:tc>
                  <a:txBody>
                    <a:bodyPr/>
                    <a:lstStyle/>
                    <a:p>
                      <a:pPr marL="0" marR="0" algn="ctr">
                        <a:spcBef>
                          <a:spcPts val="300"/>
                        </a:spcBef>
                        <a:spcAft>
                          <a:spcPts val="300"/>
                        </a:spcAft>
                      </a:pPr>
                      <a:r>
                        <a:rPr lang="en-US" sz="3200" b="1" dirty="0">
                          <a:effectLst/>
                          <a:latin typeface="+mn-lt"/>
                          <a:ea typeface="Calibri"/>
                          <a:cs typeface="Times New Roman"/>
                        </a:rPr>
                        <a:t>Disadvantages of </a:t>
                      </a:r>
                      <a:r>
                        <a:rPr lang="en-US" sz="3200" b="1" dirty="0" smtClean="0">
                          <a:effectLst/>
                          <a:latin typeface="+mn-lt"/>
                          <a:ea typeface="Calibri"/>
                          <a:cs typeface="Times New Roman"/>
                        </a:rPr>
                        <a:t>R</a:t>
                      </a:r>
                      <a:endParaRPr lang="en-US" sz="3200" dirty="0">
                        <a:effectLst/>
                        <a:latin typeface="+mn-lt"/>
                        <a:ea typeface="Calibri"/>
                        <a:cs typeface="Times New Roman"/>
                      </a:endParaRPr>
                    </a:p>
                  </a:txBody>
                  <a:tcPr marL="68580" marR="68580" marT="0" marB="0"/>
                </a:tc>
                <a:tc>
                  <a:txBody>
                    <a:bodyPr/>
                    <a:lstStyle/>
                    <a:p>
                      <a:pPr marL="0" marR="0" algn="ctr">
                        <a:spcBef>
                          <a:spcPts val="300"/>
                        </a:spcBef>
                        <a:spcAft>
                          <a:spcPts val="300"/>
                        </a:spcAft>
                      </a:pPr>
                      <a:r>
                        <a:rPr lang="en-US" sz="3200" b="1" dirty="0">
                          <a:effectLst/>
                          <a:latin typeface="+mn-lt"/>
                          <a:ea typeface="Calibri"/>
                          <a:cs typeface="Times New Roman"/>
                        </a:rPr>
                        <a:t>Comments</a:t>
                      </a:r>
                      <a:endParaRPr lang="en-US" sz="3200" dirty="0">
                        <a:effectLst/>
                        <a:latin typeface="+mn-lt"/>
                        <a:ea typeface="Calibri"/>
                        <a:cs typeface="Times New Roman"/>
                      </a:endParaRPr>
                    </a:p>
                  </a:txBody>
                  <a:tcPr marL="68580" marR="68580" marT="0" marB="0"/>
                </a:tc>
              </a:tr>
              <a:tr h="628650">
                <a:tc>
                  <a:txBody>
                    <a:bodyPr/>
                    <a:lstStyle/>
                    <a:p>
                      <a:pPr marL="0" marR="0">
                        <a:spcBef>
                          <a:spcPts val="300"/>
                        </a:spcBef>
                        <a:spcAft>
                          <a:spcPts val="300"/>
                        </a:spcAft>
                      </a:pPr>
                      <a:r>
                        <a:rPr lang="en-US" sz="2000">
                          <a:effectLst/>
                          <a:latin typeface="+mn-lt"/>
                          <a:ea typeface="Calibri"/>
                          <a:cs typeface="Times New Roman"/>
                        </a:rPr>
                        <a:t>Documentation even worse than S-PLUS</a:t>
                      </a:r>
                    </a:p>
                  </a:txBody>
                  <a:tcPr marL="68580" marR="68580" marT="0" marB="0"/>
                </a:tc>
                <a:tc>
                  <a:txBody>
                    <a:bodyPr/>
                    <a:lstStyle/>
                    <a:p>
                      <a:pPr marL="0" marR="0">
                        <a:spcBef>
                          <a:spcPts val="300"/>
                        </a:spcBef>
                        <a:spcAft>
                          <a:spcPts val="300"/>
                        </a:spcAft>
                      </a:pPr>
                      <a:r>
                        <a:rPr lang="en-US" sz="2000">
                          <a:effectLst/>
                          <a:latin typeface="+mn-lt"/>
                          <a:ea typeface="Calibri"/>
                          <a:cs typeface="Times New Roman"/>
                        </a:rPr>
                        <a:t>Most users still do not read the documentation. However, R does have a type of documentation called vignettes, which can guide users in the use of R functions.</a:t>
                      </a:r>
                    </a:p>
                  </a:txBody>
                  <a:tcPr marL="68580" marR="68580" marT="0" marB="0"/>
                </a:tc>
              </a:tr>
              <a:tr h="628650">
                <a:tc>
                  <a:txBody>
                    <a:bodyPr/>
                    <a:lstStyle/>
                    <a:p>
                      <a:pPr marL="0" marR="0">
                        <a:spcBef>
                          <a:spcPts val="300"/>
                        </a:spcBef>
                        <a:spcAft>
                          <a:spcPts val="300"/>
                        </a:spcAft>
                      </a:pPr>
                      <a:r>
                        <a:rPr lang="en-US" sz="2000">
                          <a:effectLst/>
                          <a:latin typeface="+mn-lt"/>
                          <a:ea typeface="Calibri"/>
                          <a:cs typeface="Times New Roman"/>
                        </a:rPr>
                        <a:t>No GUI</a:t>
                      </a:r>
                    </a:p>
                  </a:txBody>
                  <a:tcPr marL="68580" marR="68580" marT="0" marB="0"/>
                </a:tc>
                <a:tc>
                  <a:txBody>
                    <a:bodyPr/>
                    <a:lstStyle/>
                    <a:p>
                      <a:pPr marL="0" marR="0">
                        <a:spcBef>
                          <a:spcPts val="300"/>
                        </a:spcBef>
                        <a:spcAft>
                          <a:spcPts val="300"/>
                        </a:spcAft>
                      </a:pPr>
                      <a:r>
                        <a:rPr lang="en-US" sz="2000" dirty="0" smtClean="0">
                          <a:effectLst/>
                          <a:latin typeface="+mn-lt"/>
                          <a:ea typeface="Calibri"/>
                          <a:cs typeface="Times New Roman"/>
                        </a:rPr>
                        <a:t>R+ (commercial), </a:t>
                      </a:r>
                      <a:r>
                        <a:rPr lang="en-US" sz="2000" dirty="0">
                          <a:effectLst/>
                          <a:latin typeface="+mn-lt"/>
                          <a:ea typeface="Calibri"/>
                          <a:cs typeface="Times New Roman"/>
                        </a:rPr>
                        <a:t>which looks like S-PLUS. </a:t>
                      </a:r>
                      <a:endParaRPr lang="en-US" sz="2000" dirty="0" smtClean="0">
                        <a:effectLst/>
                        <a:latin typeface="+mn-lt"/>
                        <a:ea typeface="Calibri"/>
                        <a:cs typeface="Times New Roman"/>
                      </a:endParaRPr>
                    </a:p>
                    <a:p>
                      <a:pPr marL="0" marR="0">
                        <a:spcBef>
                          <a:spcPts val="300"/>
                        </a:spcBef>
                        <a:spcAft>
                          <a:spcPts val="300"/>
                        </a:spcAft>
                      </a:pPr>
                      <a:r>
                        <a:rPr lang="en-US" sz="2000" dirty="0" err="1" smtClean="0">
                          <a:effectLst/>
                          <a:latin typeface="+mn-lt"/>
                          <a:ea typeface="Calibri"/>
                          <a:cs typeface="Times New Roman"/>
                        </a:rPr>
                        <a:t>Rcommander</a:t>
                      </a:r>
                      <a:r>
                        <a:rPr lang="en-US" sz="2000" dirty="0" smtClean="0">
                          <a:effectLst/>
                          <a:latin typeface="+mn-lt"/>
                          <a:ea typeface="Calibri"/>
                          <a:cs typeface="Times New Roman"/>
                        </a:rPr>
                        <a:t> (CRAN) useful, not really flexible for enterprise installation.</a:t>
                      </a:r>
                    </a:p>
                    <a:p>
                      <a:pPr marL="0" marR="0">
                        <a:spcBef>
                          <a:spcPts val="300"/>
                        </a:spcBef>
                        <a:spcAft>
                          <a:spcPts val="300"/>
                        </a:spcAft>
                      </a:pPr>
                      <a:r>
                        <a:rPr lang="en-US" sz="2000" dirty="0" err="1" smtClean="0">
                          <a:effectLst/>
                          <a:latin typeface="+mn-lt"/>
                          <a:ea typeface="Calibri"/>
                          <a:cs typeface="Times New Roman"/>
                        </a:rPr>
                        <a:t>Fgui</a:t>
                      </a:r>
                      <a:r>
                        <a:rPr lang="en-US" sz="2000" baseline="0" dirty="0" smtClean="0">
                          <a:effectLst/>
                          <a:latin typeface="+mn-lt"/>
                          <a:ea typeface="Calibri"/>
                          <a:cs typeface="Times New Roman"/>
                        </a:rPr>
                        <a:t> (CRAN) I have found flexible and fast for general use.</a:t>
                      </a:r>
                      <a:endParaRPr lang="en-US" sz="2000" dirty="0">
                        <a:effectLst/>
                        <a:latin typeface="+mn-lt"/>
                        <a:ea typeface="Calibri"/>
                        <a:cs typeface="Times New Roman"/>
                      </a:endParaRPr>
                    </a:p>
                  </a:txBody>
                  <a:tcPr marL="68580" marR="68580" marT="0" marB="0"/>
                </a:tc>
              </a:tr>
              <a:tr h="628650">
                <a:tc>
                  <a:txBody>
                    <a:bodyPr/>
                    <a:lstStyle/>
                    <a:p>
                      <a:pPr marL="0" marR="0">
                        <a:spcBef>
                          <a:spcPts val="300"/>
                        </a:spcBef>
                        <a:spcAft>
                          <a:spcPts val="300"/>
                        </a:spcAft>
                      </a:pPr>
                      <a:r>
                        <a:rPr lang="en-US" sz="2000">
                          <a:effectLst/>
                          <a:latin typeface="+mn-lt"/>
                          <a:ea typeface="Calibri"/>
                          <a:cs typeface="Times New Roman"/>
                        </a:rPr>
                        <a:t>Data management</a:t>
                      </a:r>
                    </a:p>
                  </a:txBody>
                  <a:tcPr marL="68580" marR="68580" marT="0" marB="0"/>
                </a:tc>
                <a:tc>
                  <a:txBody>
                    <a:bodyPr/>
                    <a:lstStyle/>
                    <a:p>
                      <a:pPr marL="0" marR="0">
                        <a:spcBef>
                          <a:spcPts val="300"/>
                        </a:spcBef>
                        <a:spcAft>
                          <a:spcPts val="300"/>
                        </a:spcAft>
                      </a:pPr>
                      <a:r>
                        <a:rPr lang="en-US" sz="2000" dirty="0" smtClean="0">
                          <a:effectLst/>
                          <a:latin typeface="+mn-lt"/>
                          <a:ea typeface="Calibri"/>
                          <a:cs typeface="Times New Roman"/>
                        </a:rPr>
                        <a:t>Data manipulation in R or Excel and I/O using </a:t>
                      </a:r>
                      <a:r>
                        <a:rPr lang="en-US" sz="2000" dirty="0" err="1" smtClean="0">
                          <a:effectLst/>
                          <a:latin typeface="+mn-lt"/>
                          <a:ea typeface="Calibri"/>
                          <a:cs typeface="Times New Roman"/>
                        </a:rPr>
                        <a:t>csv</a:t>
                      </a:r>
                      <a:r>
                        <a:rPr lang="en-US" sz="2000" dirty="0" smtClean="0">
                          <a:effectLst/>
                          <a:latin typeface="+mn-lt"/>
                          <a:ea typeface="Calibri"/>
                          <a:cs typeface="Times New Roman"/>
                        </a:rPr>
                        <a:t>.</a:t>
                      </a:r>
                    </a:p>
                    <a:p>
                      <a:pPr marL="0" marR="0">
                        <a:spcBef>
                          <a:spcPts val="300"/>
                        </a:spcBef>
                        <a:spcAft>
                          <a:spcPts val="300"/>
                        </a:spcAft>
                      </a:pPr>
                      <a:r>
                        <a:rPr lang="en-US" sz="2000" dirty="0" smtClean="0">
                          <a:effectLst/>
                          <a:latin typeface="+mn-lt"/>
                          <a:ea typeface="Calibri"/>
                          <a:cs typeface="Times New Roman"/>
                        </a:rPr>
                        <a:t>Access for large</a:t>
                      </a:r>
                      <a:r>
                        <a:rPr lang="en-US" sz="2000" baseline="0" dirty="0" smtClean="0">
                          <a:effectLst/>
                          <a:latin typeface="+mn-lt"/>
                          <a:ea typeface="Calibri"/>
                          <a:cs typeface="Times New Roman"/>
                        </a:rPr>
                        <a:t> data sets</a:t>
                      </a:r>
                      <a:endParaRPr lang="en-US" sz="2000" dirty="0">
                        <a:effectLst/>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879948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1026"/>
          <p:cNvSpPr>
            <a:spLocks noGrp="1" noChangeArrowheads="1"/>
          </p:cNvSpPr>
          <p:nvPr>
            <p:ph type="title"/>
          </p:nvPr>
        </p:nvSpPr>
        <p:spPr>
          <a:xfrm>
            <a:off x="381000" y="838200"/>
            <a:ext cx="8226425" cy="552450"/>
          </a:xfrm>
        </p:spPr>
        <p:txBody>
          <a:bodyPr/>
          <a:lstStyle/>
          <a:p>
            <a:pPr algn="ctr"/>
            <a:r>
              <a:rPr lang="en-US" sz="3200" dirty="0" smtClean="0"/>
              <a:t>Transition Team</a:t>
            </a:r>
            <a:endParaRPr lang="en-US" sz="3200" dirty="0"/>
          </a:p>
        </p:txBody>
      </p:sp>
      <p:sp>
        <p:nvSpPr>
          <p:cNvPr id="417795" name="Rectangle 1027"/>
          <p:cNvSpPr>
            <a:spLocks noGrp="1" noChangeArrowheads="1"/>
          </p:cNvSpPr>
          <p:nvPr>
            <p:ph idx="1"/>
          </p:nvPr>
        </p:nvSpPr>
        <p:spPr>
          <a:xfrm>
            <a:off x="533400" y="1600200"/>
            <a:ext cx="8229600" cy="4829527"/>
          </a:xfrm>
        </p:spPr>
        <p:txBody>
          <a:bodyPr/>
          <a:lstStyle/>
          <a:p>
            <a:r>
              <a:rPr lang="en-US" smtClean="0"/>
              <a:t>About ½ year </a:t>
            </a:r>
            <a:r>
              <a:rPr lang="en-US" dirty="0" smtClean="0"/>
              <a:t>into 2 ½ year time frame</a:t>
            </a:r>
          </a:p>
          <a:p>
            <a:r>
              <a:rPr lang="en-US" dirty="0" smtClean="0"/>
              <a:t>Composed of members from OWI, OSW, OWQ, NWIS, and OGW and members of the user community. </a:t>
            </a:r>
          </a:p>
          <a:p>
            <a:r>
              <a:rPr lang="en-US" dirty="0" smtClean="0"/>
              <a:t>Provide guidance and direction for conversion of code in S+ to R</a:t>
            </a:r>
          </a:p>
          <a:p>
            <a:r>
              <a:rPr lang="en-US" dirty="0" smtClean="0"/>
              <a:t>Guide training</a:t>
            </a:r>
          </a:p>
          <a:p>
            <a:r>
              <a:rPr lang="en-US" dirty="0" smtClean="0"/>
              <a:t>Identify user needs (met with current R packages or developed within USGS)</a:t>
            </a:r>
          </a:p>
          <a:p>
            <a:pPr>
              <a:buNone/>
            </a:pPr>
            <a:endParaRPr lang="en-US" dirty="0"/>
          </a:p>
        </p:txBody>
      </p:sp>
    </p:spTree>
    <p:extLst>
      <p:ext uri="{BB962C8B-B14F-4D97-AF65-F5344CB8AC3E}">
        <p14:creationId xmlns:p14="http://schemas.microsoft.com/office/powerpoint/2010/main" val="4026947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ktop">
  <a:themeElements>
    <a:clrScheme name="">
      <a:dk1>
        <a:srgbClr val="000000"/>
      </a:dk1>
      <a:lt1>
        <a:srgbClr val="FFFFFF"/>
      </a:lt1>
      <a:dk2>
        <a:srgbClr val="000000"/>
      </a:dk2>
      <a:lt2>
        <a:srgbClr val="FFFFFF"/>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sk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charset="0"/>
          </a:defRPr>
        </a:defPPr>
      </a:lstStyle>
    </a:lnDef>
  </a:objectDefaults>
  <a:extraClrSchemeLst>
    <a:extraClrScheme>
      <a:clrScheme name="Deskto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kto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kto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kto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kto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kto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kto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19714</TotalTime>
  <Pages>4</Pages>
  <Words>668</Words>
  <Application>Microsoft Office PowerPoint</Application>
  <PresentationFormat>On-screen Show (4:3)</PresentationFormat>
  <Paragraphs>119</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Desktop</vt:lpstr>
      <vt:lpstr>Introduction to R and new USGS toolbox</vt:lpstr>
      <vt:lpstr>Abstract</vt:lpstr>
      <vt:lpstr>Transition Synopsis</vt:lpstr>
      <vt:lpstr>Why</vt:lpstr>
      <vt:lpstr>PowerPoint Presentation</vt:lpstr>
      <vt:lpstr>PowerPoint Presentation</vt:lpstr>
      <vt:lpstr>PowerPoint Presentation</vt:lpstr>
      <vt:lpstr>PowerPoint Presentation</vt:lpstr>
      <vt:lpstr>Transition Team</vt:lpstr>
      <vt:lpstr>An Intro to the R language</vt:lpstr>
      <vt:lpstr>An Intro to the R language</vt:lpstr>
      <vt:lpstr>The USGS core packages</vt:lpstr>
      <vt:lpstr>The USGS core packages, cont.</vt:lpstr>
      <vt:lpstr>The USGS core packages, cont.</vt:lpstr>
      <vt:lpstr>The USGS core packages, cont.</vt:lpstr>
      <vt:lpstr>An Intro to the USGS gui</vt:lpstr>
      <vt:lpstr>Resources</vt:lpstr>
    </vt:vector>
  </TitlesOfParts>
  <Manager>Visual Identity Committee</Manager>
  <Company>USGS</Company>
  <LinksUpToDate>false</LinksUpToDate>
  <SharedDoc>false</SharedDoc>
  <HyperlinkBase>http://www.usgs.gov/visual-id/specs/slides/slide.html</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Information and a Collection of Templates for USGS Slide Presentations</dc:title>
  <dc:subject>General Information and Templates with USGS Visual Identity (VID)</dc:subject>
  <dc:creator>Source: Carolyn Reid and Maura Harrison</dc:creator>
  <cp:keywords>slides, vugraphs, presentation, Arial, font, windows, templates</cp:keywords>
  <dc:description>Updated to incorporate revised Visual Identity (VID) System guidelines on fonts.  An exception to using the VID fonts is allowed for presentation materials.   The font Arial Bold should be substituted for the VID fonts Univers Condensed Bold and Times Roman</dc:description>
  <cp:lastModifiedBy>David L Lorenz</cp:lastModifiedBy>
  <cp:revision>798</cp:revision>
  <cp:lastPrinted>2011-03-28T14:19:53Z</cp:lastPrinted>
  <dcterms:created xsi:type="dcterms:W3CDTF">1998-01-16T15:44:57Z</dcterms:created>
  <dcterms:modified xsi:type="dcterms:W3CDTF">2012-01-19T20:39:02Z</dcterms:modified>
  <cp:category>slide presentation template</cp:category>
</cp:coreProperties>
</file>