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Default Extension="pdf" ContentType="application/pdf"/>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310" r:id="rId4"/>
    <p:sldId id="259" r:id="rId5"/>
    <p:sldId id="285" r:id="rId6"/>
    <p:sldId id="286" r:id="rId7"/>
    <p:sldId id="287" r:id="rId8"/>
    <p:sldId id="268" r:id="rId9"/>
    <p:sldId id="316" r:id="rId10"/>
    <p:sldId id="317" r:id="rId11"/>
    <p:sldId id="318" r:id="rId12"/>
    <p:sldId id="319" r:id="rId13"/>
    <p:sldId id="320" r:id="rId14"/>
    <p:sldId id="264" r:id="rId15"/>
    <p:sldId id="288" r:id="rId16"/>
    <p:sldId id="266" r:id="rId17"/>
    <p:sldId id="279" r:id="rId18"/>
    <p:sldId id="289" r:id="rId19"/>
    <p:sldId id="267" r:id="rId20"/>
    <p:sldId id="265" r:id="rId21"/>
    <p:sldId id="292" r:id="rId22"/>
    <p:sldId id="293" r:id="rId23"/>
    <p:sldId id="296" r:id="rId24"/>
    <p:sldId id="298" r:id="rId25"/>
    <p:sldId id="299" r:id="rId26"/>
    <p:sldId id="300" r:id="rId27"/>
    <p:sldId id="301" r:id="rId28"/>
    <p:sldId id="302" r:id="rId29"/>
    <p:sldId id="303" r:id="rId30"/>
    <p:sldId id="305" r:id="rId31"/>
    <p:sldId id="304" r:id="rId32"/>
    <p:sldId id="306" r:id="rId33"/>
    <p:sldId id="307" r:id="rId34"/>
    <p:sldId id="308" r:id="rId35"/>
    <p:sldId id="309" r:id="rId36"/>
    <p:sldId id="321" r:id="rId37"/>
    <p:sldId id="322" r:id="rId38"/>
    <p:sldId id="323" r:id="rId39"/>
    <p:sldId id="314" r:id="rId40"/>
    <p:sldId id="311"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scaleToFitPaper="1"/>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7977" autoAdjust="0"/>
    <p:restoredTop sz="76551" autoAdjust="0"/>
  </p:normalViewPr>
  <p:slideViewPr>
    <p:cSldViewPr snapToGrid="0" snapToObjects="1">
      <p:cViewPr>
        <p:scale>
          <a:sx n="100" d="100"/>
          <a:sy n="100" d="100"/>
        </p:scale>
        <p:origin x="-1194" y="4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3ED2C1-1C0F-464F-8455-4BD1256D586C}" type="datetimeFigureOut">
              <a:rPr lang="en-US" smtClean="0"/>
              <a:pPr/>
              <a:t>10/4/2011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2FC525-853C-E548-823A-32DE8CED571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sz="2400" dirty="0" smtClean="0"/>
              <a:t>Below</a:t>
            </a:r>
            <a:r>
              <a:rPr lang="en-US" sz="2400" baseline="0" dirty="0" smtClean="0"/>
              <a:t> lower-point gage height</a:t>
            </a:r>
          </a:p>
          <a:p>
            <a:pPr marL="228600" indent="-228600">
              <a:buAutoNum type="arabicPeriod"/>
            </a:pPr>
            <a:r>
              <a:rPr lang="en-US" sz="2400" baseline="0" dirty="0" smtClean="0"/>
              <a:t>Between knee and upper point</a:t>
            </a:r>
          </a:p>
          <a:p>
            <a:pPr marL="228600" indent="-228600">
              <a:buAutoNum type="arabicPeriod"/>
            </a:pPr>
            <a:r>
              <a:rPr lang="en-US" sz="2400" baseline="0" dirty="0" smtClean="0"/>
              <a:t>Knee on other side of rating, only half-house diagrams can swing across the rating</a:t>
            </a:r>
          </a:p>
          <a:p>
            <a:pPr marL="228600" indent="-228600">
              <a:buAutoNum type="arabicPeriod"/>
            </a:pPr>
            <a:r>
              <a:rPr lang="en-US" sz="2400" baseline="0" dirty="0" smtClean="0"/>
              <a:t>Between lower point and knee gage heights</a:t>
            </a:r>
          </a:p>
          <a:p>
            <a:pPr marL="228600" indent="-228600">
              <a:buAutoNum type="arabicPeriod"/>
            </a:pPr>
            <a:r>
              <a:rPr lang="en-US" sz="2400" baseline="0" dirty="0" smtClean="0"/>
              <a:t>Between knee and upper point gage height</a:t>
            </a:r>
          </a:p>
          <a:p>
            <a:pPr marL="228600" indent="-228600">
              <a:buAutoNum type="arabicPeriod"/>
            </a:pPr>
            <a:r>
              <a:rPr lang="en-US" sz="2400" baseline="0" dirty="0" smtClean="0"/>
              <a:t>Between knee and upper point gage height, may be an over shift.</a:t>
            </a:r>
          </a:p>
        </p:txBody>
      </p:sp>
      <p:sp>
        <p:nvSpPr>
          <p:cNvPr id="4" name="Slide Number Placeholder 3"/>
          <p:cNvSpPr>
            <a:spLocks noGrp="1"/>
          </p:cNvSpPr>
          <p:nvPr>
            <p:ph type="sldNum" sz="quarter" idx="10"/>
          </p:nvPr>
        </p:nvSpPr>
        <p:spPr/>
        <p:txBody>
          <a:bodyPr/>
          <a:lstStyle/>
          <a:p>
            <a:fld id="{0A2FC525-853C-E548-823A-32DE8CED571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Shift is open-ended SMART will modify</a:t>
            </a:r>
            <a:r>
              <a:rPr lang="en-US" sz="2400" baseline="0" dirty="0" smtClean="0"/>
              <a:t> the upper-point shift if the measurement is greater than the upper point gage height.</a:t>
            </a:r>
          </a:p>
          <a:p>
            <a:r>
              <a:rPr lang="en-US" sz="2400" baseline="0" dirty="0" smtClean="0"/>
              <a:t>I measurement on the other side of the rating, SMART would not apply shift because it crosses the rating.</a:t>
            </a:r>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sz="2000" dirty="0" smtClean="0"/>
              <a:t>Between</a:t>
            </a:r>
            <a:r>
              <a:rPr lang="en-US" sz="2000" baseline="0" dirty="0" smtClean="0"/>
              <a:t> lower-point and knee</a:t>
            </a:r>
          </a:p>
          <a:p>
            <a:pPr marL="228600" indent="-228600">
              <a:buAutoNum type="arabicPeriod"/>
            </a:pPr>
            <a:r>
              <a:rPr lang="en-US" sz="2000" baseline="0" dirty="0" smtClean="0"/>
              <a:t>Between knee and upper-point</a:t>
            </a:r>
          </a:p>
          <a:p>
            <a:pPr marL="228600" indent="-228600">
              <a:buAutoNum type="arabicPeriod"/>
            </a:pPr>
            <a:r>
              <a:rPr lang="en-US" sz="2000" baseline="0" dirty="0" smtClean="0"/>
              <a:t>Below lower-point, question being debated now during Beta test, should SMART shift the lower end when open and/or close, shift not equal to zero or shift equal to zero</a:t>
            </a:r>
          </a:p>
          <a:p>
            <a:pPr marL="228600" indent="-228600">
              <a:buAutoNum type="arabicPeriod"/>
            </a:pPr>
            <a:r>
              <a:rPr lang="en-US" sz="2000" baseline="0" dirty="0" smtClean="0"/>
              <a:t>Above upper-point, shifted only if upper end is open, shift is not equal to zero.</a:t>
            </a:r>
          </a:p>
          <a:p>
            <a:pPr marL="228600" indent="-228600">
              <a:buAutoNum type="arabicPeriod"/>
            </a:pPr>
            <a:r>
              <a:rPr lang="en-US" sz="2000" baseline="0" dirty="0" smtClean="0"/>
              <a:t>Between knee and upper point</a:t>
            </a:r>
          </a:p>
          <a:p>
            <a:pPr marL="228600" indent="-228600">
              <a:buAutoNum type="arabicPeriod"/>
            </a:pPr>
            <a:r>
              <a:rPr lang="en-US" sz="2000" baseline="0" dirty="0" smtClean="0"/>
              <a:t>Between lower-point and knee, may be an over shift</a:t>
            </a:r>
          </a:p>
          <a:p>
            <a:pPr marL="228600" indent="-228600">
              <a:buAutoNum type="arabicPeriod"/>
            </a:pPr>
            <a:r>
              <a:rPr lang="en-US" sz="2000" baseline="0" dirty="0" smtClean="0"/>
              <a:t>Other side of rating, do nothing</a:t>
            </a:r>
          </a:p>
        </p:txBody>
      </p:sp>
      <p:sp>
        <p:nvSpPr>
          <p:cNvPr id="4" name="Slide Number Placeholder 3"/>
          <p:cNvSpPr>
            <a:spLocks noGrp="1"/>
          </p:cNvSpPr>
          <p:nvPr>
            <p:ph type="sldNum" sz="quarter" idx="10"/>
          </p:nvPr>
        </p:nvSpPr>
        <p:spPr/>
        <p:txBody>
          <a:bodyPr/>
          <a:lstStyle/>
          <a:p>
            <a:fld id="{0A2FC525-853C-E548-823A-32DE8CED571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Example of over shift from</a:t>
            </a:r>
            <a:r>
              <a:rPr lang="en-US" sz="2400" baseline="0" dirty="0" smtClean="0"/>
              <a:t> Beta Test</a:t>
            </a:r>
          </a:p>
          <a:p>
            <a:r>
              <a:rPr lang="en-US" sz="2400" baseline="0" dirty="0" smtClean="0"/>
              <a:t>The blue, historical measurements indicate SMART over shifted.  This is a good example of why SMART is a tool to be used not a BLACK BOX to turn on and forget.</a:t>
            </a:r>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Retrieves</a:t>
            </a:r>
            <a:r>
              <a:rPr lang="en-US" sz="2400" baseline="0" dirty="0" smtClean="0"/>
              <a:t> the unit value corrected gage-heights from the pervious discharge measurement to the current date and finds the maximum gage height.  That is considered the peak</a:t>
            </a:r>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400" dirty="0" smtClean="0"/>
          </a:p>
          <a:p>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Moves back in time from the peak always keeping track of the lowest</a:t>
            </a:r>
            <a:r>
              <a:rPr lang="en-US" sz="2400" baseline="0" dirty="0" smtClean="0"/>
              <a:t> gage height observed.  When the gage-height is greater than the lowest gage height observed by the peak-definition value (0.33 feet) that lowest-gage height observed is the beginning of the rise.</a:t>
            </a:r>
          </a:p>
          <a:p>
            <a:r>
              <a:rPr lang="en-US" sz="2400" baseline="0" dirty="0" smtClean="0"/>
              <a:t>Use the upper end or knee of the shift variation diagram to define the end of the rise.</a:t>
            </a:r>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37172C5F-BC3C-45FA-8AE6-C6B5D2395BDB}" type="slidenum">
              <a:rPr lang="en-US" smtClean="0">
                <a:latin typeface="Arial" pitchFamily="34" charset="0"/>
              </a:rPr>
              <a:pPr/>
              <a:t>21</a:t>
            </a:fld>
            <a:endParaRPr lang="en-US" smtClean="0">
              <a:latin typeface="Arial" pitchFamily="34"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xfrm>
            <a:off x="914815" y="4343400"/>
            <a:ext cx="5028370" cy="4114800"/>
          </a:xfrm>
          <a:noFill/>
          <a:ln/>
        </p:spPr>
        <p:txBody>
          <a:bodyPr>
            <a:normAutofit fontScale="85000" lnSpcReduction="10000"/>
          </a:bodyPr>
          <a:lstStyle/>
          <a:p>
            <a:pPr eaLnBrk="1" hangingPunct="1">
              <a:buFontTx/>
              <a:buChar char="•"/>
            </a:pPr>
            <a:r>
              <a:rPr lang="en-US" sz="2400" dirty="0">
                <a:latin typeface="Arial" pitchFamily="34" charset="0"/>
              </a:rPr>
              <a:t>As I said earlier ART is designed to run </a:t>
            </a:r>
            <a:r>
              <a:rPr lang="en-US" sz="2400" dirty="0" smtClean="0">
                <a:latin typeface="Arial" pitchFamily="34" charset="0"/>
              </a:rPr>
              <a:t>measurement </a:t>
            </a:r>
            <a:r>
              <a:rPr lang="en-US" sz="2400" dirty="0">
                <a:latin typeface="Arial" pitchFamily="34" charset="0"/>
              </a:rPr>
              <a:t>to measurement expecting reviewed/good data to start with.  ART does have the ability to run a year’s worth of measurements at one time.  This is how this graph was produced.  It’s our worst case </a:t>
            </a:r>
            <a:r>
              <a:rPr lang="en-US" sz="2400" dirty="0" err="1">
                <a:latin typeface="Arial" pitchFamily="34" charset="0"/>
              </a:rPr>
              <a:t>secenario</a:t>
            </a:r>
            <a:endParaRPr lang="en-US" sz="2400" dirty="0">
              <a:latin typeface="Arial" pitchFamily="34" charset="0"/>
            </a:endParaRPr>
          </a:p>
          <a:p>
            <a:pPr eaLnBrk="1" hangingPunct="1">
              <a:buFontTx/>
              <a:buChar char="•"/>
            </a:pPr>
            <a:r>
              <a:rPr lang="en-US" sz="2400" dirty="0">
                <a:latin typeface="Arial" pitchFamily="34" charset="0"/>
              </a:rPr>
              <a:t>Comparison of unit value discharges produced by the Data Section versus those produced by ART for site 01365000 a site in New York ART is the red data section is yellow</a:t>
            </a:r>
          </a:p>
          <a:p>
            <a:pPr eaLnBrk="1" hangingPunct="1">
              <a:buFontTx/>
              <a:buChar char="•"/>
            </a:pPr>
            <a:r>
              <a:rPr lang="en-US" sz="2400" dirty="0">
                <a:latin typeface="Arial" pitchFamily="34" charset="0"/>
              </a:rPr>
              <a:t>Some discrepancies but close</a:t>
            </a:r>
          </a:p>
          <a:p>
            <a:pPr eaLnBrk="1" hangingPunct="1">
              <a:buFontTx/>
              <a:buChar char="•"/>
            </a:pPr>
            <a:r>
              <a:rPr lang="en-US" sz="2400" dirty="0">
                <a:latin typeface="Arial" pitchFamily="34" charset="0"/>
              </a:rPr>
              <a:t>91.4 square miles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CB84B0BB-E9C0-40D4-BE17-A3C41E393458}" type="slidenum">
              <a:rPr lang="en-US" smtClean="0">
                <a:latin typeface="Arial" pitchFamily="34" charset="0"/>
              </a:rPr>
              <a:pPr/>
              <a:t>22</a:t>
            </a:fld>
            <a:endParaRPr lang="en-US" smtClean="0">
              <a:latin typeface="Arial" pitchFamily="34"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xfrm>
            <a:off x="914815" y="4343400"/>
            <a:ext cx="5028370" cy="4114800"/>
          </a:xfrm>
          <a:noFill/>
          <a:ln/>
        </p:spPr>
        <p:txBody>
          <a:bodyPr/>
          <a:lstStyle/>
          <a:p>
            <a:pPr eaLnBrk="1" hangingPunct="1"/>
            <a:r>
              <a:rPr lang="en-US" sz="2400" dirty="0" smtClean="0">
                <a:latin typeface="Arial" pitchFamily="34" charset="0"/>
              </a:rPr>
              <a:t>More curves on ART: blue is given as starting point, red confirmed rating, green QM is 5.7% from rating, Blue active based on QM 40, orange based on QM41, Yellow based on QM 42 in next water year.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B860EACE-87C4-450A-A760-9D65CD5B4173}" type="slidenum">
              <a:rPr lang="en-US" smtClean="0">
                <a:latin typeface="Arial" pitchFamily="34" charset="0"/>
              </a:rPr>
              <a:pPr/>
              <a:t>23</a:t>
            </a:fld>
            <a:endParaRPr lang="en-US" smtClean="0">
              <a:latin typeface="Arial" pitchFamily="34"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xfrm>
            <a:off x="914815" y="4343400"/>
            <a:ext cx="5028370" cy="4114800"/>
          </a:xfrm>
          <a:noFill/>
          <a:ln/>
        </p:spPr>
        <p:txBody>
          <a:bodyPr/>
          <a:lstStyle/>
          <a:p>
            <a:pPr eaLnBrk="1" hangingPunct="1">
              <a:buFontTx/>
              <a:buChar char="•"/>
            </a:pPr>
            <a:r>
              <a:rPr lang="en-US" sz="2400" dirty="0">
                <a:latin typeface="Arial" pitchFamily="34" charset="0"/>
              </a:rPr>
              <a:t>Read numbers</a:t>
            </a:r>
          </a:p>
          <a:p>
            <a:pPr eaLnBrk="1" hangingPunct="1">
              <a:buFontTx/>
              <a:buChar char="•"/>
            </a:pPr>
            <a:r>
              <a:rPr lang="en-US" sz="2400" dirty="0">
                <a:latin typeface="Arial" pitchFamily="34" charset="0"/>
              </a:rPr>
              <a:t>Believe the differences in ART and the </a:t>
            </a:r>
            <a:r>
              <a:rPr lang="en-US" sz="2400" dirty="0" err="1">
                <a:latin typeface="Arial" pitchFamily="34" charset="0"/>
              </a:rPr>
              <a:t>hydrographer</a:t>
            </a:r>
            <a:r>
              <a:rPr lang="en-US" sz="2400" dirty="0">
                <a:latin typeface="Arial" pitchFamily="34" charset="0"/>
              </a:rPr>
              <a:t> are how the shift’s were applied and the quality of gage height record at this site.  While not great better than if no corrections had been applied. </a:t>
            </a:r>
          </a:p>
          <a:p>
            <a:pPr eaLnBrk="1" hangingPunct="1">
              <a:buFontTx/>
              <a:buChar char="•"/>
            </a:pPr>
            <a:r>
              <a:rPr lang="en-US" sz="2400" dirty="0">
                <a:latin typeface="Arial" pitchFamily="34" charset="0"/>
              </a:rPr>
              <a:t>One of the benefits to ART is the consistent method for applying shifts corrections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B7D505A0-27A2-1B45-99DC-CC6264B0A478}" type="slidenum">
              <a:rPr lang="en-US"/>
              <a:pPr/>
              <a:t>24</a:t>
            </a:fld>
            <a:endParaRPr lang="en-US"/>
          </a:p>
        </p:txBody>
      </p:sp>
      <p:sp>
        <p:nvSpPr>
          <p:cNvPr id="15769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76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dirty="0"/>
              <a:t>As I said earlier ART is designed to run </a:t>
            </a:r>
            <a:r>
              <a:rPr lang="en-US" sz="1800" dirty="0" err="1"/>
              <a:t>meaurement</a:t>
            </a:r>
            <a:r>
              <a:rPr lang="en-US" sz="1800" dirty="0"/>
              <a:t> to measurement expecting reviewed/good data to start with.  ART does have the ability to run a year’s worth of measurements at one time.  This is how this graph was produced.  It’s our worst case </a:t>
            </a:r>
            <a:r>
              <a:rPr lang="en-US" sz="1800" dirty="0" err="1"/>
              <a:t>secenario</a:t>
            </a:r>
            <a:endParaRPr lang="en-US" sz="1800" dirty="0"/>
          </a:p>
          <a:p>
            <a:pPr>
              <a:buFontTx/>
              <a:buChar char="•"/>
            </a:pPr>
            <a:r>
              <a:rPr lang="en-US" sz="1800" dirty="0"/>
              <a:t>Comparison of unit value discharges produced by the Data Section versus those produced by ART for site 03364500 </a:t>
            </a:r>
            <a:r>
              <a:rPr lang="en-US" sz="1800" dirty="0" err="1"/>
              <a:t>Clifty</a:t>
            </a:r>
            <a:r>
              <a:rPr lang="en-US" sz="1800" dirty="0"/>
              <a:t> Creek at Hartsville, IN, ART is the red data section is yellow</a:t>
            </a:r>
          </a:p>
          <a:p>
            <a:pPr>
              <a:buFontTx/>
              <a:buChar char="•"/>
            </a:pPr>
            <a:r>
              <a:rPr lang="en-US" sz="1800" dirty="0"/>
              <a:t>Some discrepancies but close</a:t>
            </a:r>
          </a:p>
          <a:p>
            <a:pPr>
              <a:buFontTx/>
              <a:buChar char="•"/>
            </a:pPr>
            <a:r>
              <a:rPr lang="en-US" sz="1800" dirty="0"/>
              <a:t>91.4 square miles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A2B8D823-A0C1-E841-929F-73CC94B384D6}" type="slidenum">
              <a:rPr lang="en-US"/>
              <a:pPr/>
              <a:t>25</a:t>
            </a:fld>
            <a:endParaRPr lang="en-US"/>
          </a:p>
        </p:txBody>
      </p:sp>
      <p:sp>
        <p:nvSpPr>
          <p:cNvPr id="15974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974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Comparison of daily value discharges produced by the Data Section versus those produced by ART for site 03364500 Clifty Creek at Hartsville, IN, ART is the black data section is green</a:t>
            </a:r>
          </a:p>
          <a:p>
            <a:pPr>
              <a:buFontTx/>
              <a:buChar char="•"/>
            </a:pPr>
            <a:r>
              <a:rPr lang="en-US" sz="1800"/>
              <a:t>Some discrepancies but close</a:t>
            </a:r>
          </a:p>
          <a:p>
            <a:pPr>
              <a:buFontTx/>
              <a:buChar char="•"/>
            </a:pPr>
            <a:endParaRPr lang="en-US" sz="18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047C82E4-04A9-D141-837D-FD4587B57C8E}" type="slidenum">
              <a:rPr lang="en-US"/>
              <a:pPr/>
              <a:t>27</a:t>
            </a:fld>
            <a:endParaRPr lang="en-US"/>
          </a:p>
        </p:txBody>
      </p:sp>
      <p:sp>
        <p:nvSpPr>
          <p:cNvPr id="16179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179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Read numbers</a:t>
            </a:r>
          </a:p>
          <a:p>
            <a:pPr>
              <a:buFontTx/>
              <a:buChar char="•"/>
            </a:pPr>
            <a:r>
              <a:rPr lang="en-US" sz="1800"/>
              <a:t>Believe the differences in ART and the hydrographer are how the shift’s were applied and the quality of gage height record at this site.  While not great better than if no corrections had been applied. </a:t>
            </a:r>
          </a:p>
          <a:p>
            <a:pPr>
              <a:buFontTx/>
              <a:buChar char="•"/>
            </a:pPr>
            <a:r>
              <a:rPr lang="en-US" sz="1800"/>
              <a:t>One of the benefits to ART is the consistent method for applying shifts corrections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BBD08EE9-C9EE-DA40-803A-35B6D5657A13}" type="slidenum">
              <a:rPr lang="en-US"/>
              <a:pPr/>
              <a:t>28</a:t>
            </a:fld>
            <a:endParaRPr lang="en-US"/>
          </a:p>
        </p:txBody>
      </p:sp>
      <p:sp>
        <p:nvSpPr>
          <p:cNvPr id="1638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38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As I said earlier ART is designed to run meaurement to measurement expecting reviewed/good data to start with.  ART does have the ability to run a year’s worth of measurements at one time.  This is how this graph was produced.  It’s our worst case secenario</a:t>
            </a:r>
          </a:p>
          <a:p>
            <a:pPr>
              <a:buFontTx/>
              <a:buChar char="•"/>
            </a:pPr>
            <a:r>
              <a:rPr lang="en-US" sz="1800"/>
              <a:t>Comparison of unit value discharges produced by the Data Section versus those produced by ART for site 01365000 a site in New York ART is the red data section is yellow</a:t>
            </a:r>
          </a:p>
          <a:p>
            <a:pPr>
              <a:buFontTx/>
              <a:buChar char="•"/>
            </a:pPr>
            <a:r>
              <a:rPr lang="en-US" sz="1800"/>
              <a:t>Some discrepancies but close</a:t>
            </a:r>
          </a:p>
          <a:p>
            <a:pPr>
              <a:buFontTx/>
              <a:buChar char="•"/>
            </a:pPr>
            <a:r>
              <a:rPr lang="en-US" sz="1800"/>
              <a:t>91.4 square miles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097BF95C-7897-A341-8964-0F97924070BC}" type="slidenum">
              <a:rPr lang="en-US"/>
              <a:pPr/>
              <a:t>29</a:t>
            </a:fld>
            <a:endParaRPr lang="en-US"/>
          </a:p>
        </p:txBody>
      </p:sp>
      <p:sp>
        <p:nvSpPr>
          <p:cNvPr id="165890"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5891"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Comparison of daily value discharges produced by the Data Section versus those produced by ART for site 01365000,  ART is the black data section is green</a:t>
            </a:r>
          </a:p>
          <a:p>
            <a:pPr>
              <a:buFontTx/>
              <a:buChar char="•"/>
            </a:pPr>
            <a:r>
              <a:rPr lang="en-US" sz="1800"/>
              <a:t>Some discrepancies but close</a:t>
            </a:r>
          </a:p>
          <a:p>
            <a:pPr>
              <a:buFontTx/>
              <a:buChar char="•"/>
            </a:pPr>
            <a:endParaRPr lang="en-US" sz="18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7F5FA5AB-1561-8847-A521-D7F5B5085ABB}" type="slidenum">
              <a:rPr lang="en-US"/>
              <a:pPr/>
              <a:t>30</a:t>
            </a:fld>
            <a:endParaRPr lang="en-US"/>
          </a:p>
        </p:txBody>
      </p:sp>
      <p:sp>
        <p:nvSpPr>
          <p:cNvPr id="167938"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793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Read numbers</a:t>
            </a:r>
          </a:p>
          <a:p>
            <a:pPr>
              <a:buFontTx/>
              <a:buChar char="•"/>
            </a:pPr>
            <a:r>
              <a:rPr lang="en-US" sz="1800"/>
              <a:t>Believe the differences in ART and the hydrographer are how the shift’s were applied and the quality of gage height record at this site.  While not great better than if no corrections had been applied. </a:t>
            </a:r>
          </a:p>
          <a:p>
            <a:pPr>
              <a:buFontTx/>
              <a:buChar char="•"/>
            </a:pPr>
            <a:r>
              <a:rPr lang="en-US" sz="1800"/>
              <a:t>One of the benefits to ART is the consistent method for applying shifts corrections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F4DCFA7B-545D-A24E-A390-D084F41F6332}" type="slidenum">
              <a:rPr lang="en-US"/>
              <a:pPr/>
              <a:t>32</a:t>
            </a:fld>
            <a:endParaRPr lang="en-US"/>
          </a:p>
        </p:txBody>
      </p:sp>
      <p:sp>
        <p:nvSpPr>
          <p:cNvPr id="1699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99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Comparison of unit value discharges produced by the Data Section versus those produced by ART for site 03361500 Big Blue River at Shelbyville, IN, ART is the red data section is yellow</a:t>
            </a:r>
          </a:p>
          <a:p>
            <a:pPr>
              <a:buFontTx/>
              <a:buChar char="•"/>
            </a:pPr>
            <a:r>
              <a:rPr lang="en-US" sz="1800"/>
              <a:t>Some discrepancies but close, believe the low end discrepancies are the result of the tech combining two measurements to create one shift and ART shifts with each measurement if a shift is warranted.</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59731EA2-6F2F-494B-85ED-B688C7632B92}" type="slidenum">
              <a:rPr lang="en-US"/>
              <a:pPr/>
              <a:t>33</a:t>
            </a:fld>
            <a:endParaRPr lang="en-US"/>
          </a:p>
        </p:txBody>
      </p:sp>
      <p:sp>
        <p:nvSpPr>
          <p:cNvPr id="172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2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a:t>Comparison of daily value discharges produced by the Data Section versus those produced by ART for site 03361500 Big Blue River at Shelbyville, IN, ART is the black data section is green</a:t>
            </a:r>
          </a:p>
          <a:p>
            <a:pPr>
              <a:buFontTx/>
              <a:buChar char="•"/>
            </a:pPr>
            <a:r>
              <a:rPr lang="en-US" sz="1800"/>
              <a:t>Some discrepancies but close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CDE36954-20EC-444D-9B8A-E6E94C2F485E}" type="slidenum">
              <a:rPr lang="en-US"/>
              <a:pPr/>
              <a:t>34</a:t>
            </a:fld>
            <a:endParaRPr lang="en-US"/>
          </a:p>
        </p:txBody>
      </p:sp>
      <p:sp>
        <p:nvSpPr>
          <p:cNvPr id="192514" name="Rectangle 2"/>
          <p:cNvSpPr>
            <a:spLocks noGrp="1" noRot="1" noChangeAspect="1"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t>April 25, 2006</a:t>
            </a:r>
          </a:p>
        </p:txBody>
      </p:sp>
      <p:sp>
        <p:nvSpPr>
          <p:cNvPr id="7" name="Rectangle 7"/>
          <p:cNvSpPr>
            <a:spLocks noGrp="1" noChangeArrowheads="1"/>
          </p:cNvSpPr>
          <p:nvPr>
            <p:ph type="sldNum" sz="quarter" idx="5"/>
          </p:nvPr>
        </p:nvSpPr>
        <p:spPr>
          <a:ln/>
        </p:spPr>
        <p:txBody>
          <a:bodyPr/>
          <a:lstStyle/>
          <a:p>
            <a:fld id="{1E69CE6A-E4FB-D243-9347-02CFFB9FAFFA}" type="slidenum">
              <a:rPr lang="en-US"/>
              <a:pPr/>
              <a:t>35</a:t>
            </a:fld>
            <a:endParaRPr lang="en-US"/>
          </a:p>
        </p:txBody>
      </p:sp>
      <p:sp>
        <p:nvSpPr>
          <p:cNvPr id="17408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7408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pPr>
              <a:buFontTx/>
              <a:buChar char="•"/>
            </a:pPr>
            <a:r>
              <a:rPr lang="en-US" sz="1800" dirty="0"/>
              <a:t>Read numbers</a:t>
            </a:r>
          </a:p>
          <a:p>
            <a:pPr>
              <a:buFontTx/>
              <a:buChar char="•"/>
            </a:pPr>
            <a:r>
              <a:rPr lang="en-US" sz="1800" dirty="0"/>
              <a:t>Difference in the two sites, is that the gage height record is rated better at the second site versus the first site. </a:t>
            </a:r>
          </a:p>
          <a:p>
            <a:pPr>
              <a:buFontTx/>
              <a:buChar char="•"/>
            </a:pPr>
            <a:r>
              <a:rPr lang="en-US" sz="1800" dirty="0"/>
              <a:t>Use of ART should free up the data section staff to focus on collection better data rather than entering data</a:t>
            </a:r>
          </a:p>
          <a:p>
            <a:pPr>
              <a:buFontTx/>
              <a:buChar char="•"/>
            </a:pPr>
            <a:r>
              <a:rPr lang="en-US" sz="1800" dirty="0"/>
              <a:t>Second sites approximately 4 time larger</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2400" dirty="0" smtClean="0"/>
          </a:p>
          <a:p>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AS IT STARS</a:t>
            </a:r>
            <a:r>
              <a:rPr lang="en-US" sz="2400" baseline="0" dirty="0" smtClean="0"/>
              <a:t> -- </a:t>
            </a:r>
            <a:r>
              <a:rPr lang="en-US" sz="2400" dirty="0" smtClean="0"/>
              <a:t>Default</a:t>
            </a:r>
            <a:r>
              <a:rPr lang="en-US" sz="2400" baseline="0" dirty="0" smtClean="0"/>
              <a:t> is for SMART to look for newly inserted site-visits every minute.  Will look back 20 minutes for a new site-visit.  Keep site visits processed during the previous 20 minutes to prevent a site visit from being processed twice</a:t>
            </a:r>
          </a:p>
          <a:p>
            <a:r>
              <a:rPr lang="en-US" sz="2400" baseline="0" dirty="0" smtClean="0"/>
              <a:t>If there is an electronic data file that file is retrieved from the data base, uncompressed, and temporarily stored</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Preparation</a:t>
            </a:r>
            <a:r>
              <a:rPr lang="en-US" sz="2400" baseline="0" dirty="0" smtClean="0"/>
              <a:t> – Get user name from the original data file, future releases will get the gage-height corrections and field generated shift-variation diagrams from the electronic data file.  This will be prototyped for the ART user community in the near future.  IF there is a discharge measurement determine when the previous discharge measurement was made to define the period SMART is focused on.</a:t>
            </a:r>
          </a:p>
          <a:p>
            <a:endParaRPr lang="en-US" sz="2400" baseline="0" dirty="0" smtClean="0"/>
          </a:p>
          <a:p>
            <a:endParaRPr lang="en-US"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2400" dirty="0" smtClean="0"/>
              <a:t>SMART</a:t>
            </a:r>
            <a:r>
              <a:rPr lang="en-US" sz="2400" baseline="0" dirty="0" smtClean="0"/>
              <a:t> uses the measurement rating to determine if a measurement confirms the current shift-variation diagram or the rating.</a:t>
            </a:r>
          </a:p>
          <a:p>
            <a:r>
              <a:rPr lang="en-US" sz="2400" baseline="0" dirty="0" smtClean="0"/>
              <a:t>Excellent &lt;= 2%</a:t>
            </a:r>
          </a:p>
          <a:p>
            <a:r>
              <a:rPr lang="en-US" sz="2400" baseline="0" dirty="0" smtClean="0"/>
              <a:t>Good &gt; 2, &lt;= 5</a:t>
            </a:r>
          </a:p>
          <a:p>
            <a:r>
              <a:rPr lang="en-US" sz="2400" baseline="0" dirty="0" smtClean="0"/>
              <a:t>Fair &gt; 5 &lt;= 8</a:t>
            </a:r>
          </a:p>
          <a:p>
            <a:r>
              <a:rPr lang="en-US" sz="2400" baseline="0" dirty="0" smtClean="0"/>
              <a:t>Poor &gt; 8</a:t>
            </a:r>
          </a:p>
          <a:p>
            <a:endParaRPr lang="en-US" sz="2400" baseline="0" dirty="0" smtClean="0"/>
          </a:p>
          <a:p>
            <a:r>
              <a:rPr lang="en-US" sz="1800" baseline="0" dirty="0" smtClean="0"/>
              <a:t>Issues found during BETA , Poor measurements not used to determine if a measurement confirmed current shift-variation diagram or rating.  Poor measurement now treated as a Fair measurement as far as the  percentages </a:t>
            </a:r>
          </a:p>
          <a:p>
            <a:endParaRPr lang="en-US" sz="1800" baseline="0" dirty="0" smtClean="0"/>
          </a:p>
          <a:p>
            <a:r>
              <a:rPr lang="en-US" sz="1800" baseline="0" dirty="0" smtClean="0"/>
              <a:t>IF rating is confirmed all shifts are set to zero.</a:t>
            </a:r>
            <a:endParaRPr lang="en-US" sz="18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Does not confirm existing shift-variation</a:t>
            </a:r>
            <a:r>
              <a:rPr lang="en-US" sz="2400" baseline="0" dirty="0" smtClean="0"/>
              <a:t> diagram or current rating compute the measurement shift</a:t>
            </a:r>
            <a:endParaRPr lang="en-US" sz="2400" dirty="0"/>
          </a:p>
        </p:txBody>
      </p:sp>
      <p:sp>
        <p:nvSpPr>
          <p:cNvPr id="4" name="Slide Number Placeholder 3"/>
          <p:cNvSpPr>
            <a:spLocks noGrp="1"/>
          </p:cNvSpPr>
          <p:nvPr>
            <p:ph type="sldNum" sz="quarter" idx="10"/>
          </p:nvPr>
        </p:nvSpPr>
        <p:spPr/>
        <p:txBody>
          <a:bodyPr/>
          <a:lstStyle/>
          <a:p>
            <a:fld id="{0A2FC525-853C-E548-823A-32DE8CED571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2FC525-853C-E548-823A-32DE8CED571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396A6-BE22-AC4C-BEE3-BF9B7EE21864}" type="datetimeFigureOut">
              <a:rPr lang="en-US" smtClean="0"/>
              <a:pPr/>
              <a:t>10/4/2011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4F057F3-2136-D14F-A04C-C362588A8FC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1396A6-BE22-AC4C-BEE3-BF9B7EE21864}" type="datetimeFigureOut">
              <a:rPr lang="en-US" smtClean="0"/>
              <a:pPr/>
              <a:t>10/4/2011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F057F3-2136-D14F-A04C-C362588A8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d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PowerPointHyperLinks/StatusFile.pdf" TargetMode="External"/><Relationship Id="rId7" Type="http://schemas.openxmlformats.org/officeDocument/2006/relationships/hyperlink" Target="PowerPointHyperLinks/SMARTGhtGeUPGht.pdf"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hyperlink" Target="PowerPointHyperLinks/SMARTSiteVisitHTMLRpt.html" TargetMode="External"/><Relationship Id="rId5" Type="http://schemas.openxmlformats.org/officeDocument/2006/relationships/hyperlink" Target="SMARTSiteVisitEMail.pdf" TargetMode="External"/><Relationship Id="rId4" Type="http://schemas.openxmlformats.org/officeDocument/2006/relationships/hyperlink" Target="PowerPointHyperLinks/SMARTSiteVisitEMail.pdf"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PowerPointHyperLinks/SMARTBadFlowCondition.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PowerPointHyperLinks/SMARTConfirmExistingVDiagram.pdf" TargetMode="External"/><Relationship Id="rId2" Type="http://schemas.openxmlformats.org/officeDocument/2006/relationships/hyperlink" Target="PowerPointHyperLinks/SMARTConfirmRating.pdf" TargetMode="External"/><Relationship Id="rId1" Type="http://schemas.openxmlformats.org/officeDocument/2006/relationships/slideLayout" Target="../slideLayouts/slideLayout2.xml"/><Relationship Id="rId5" Type="http://schemas.openxmlformats.org/officeDocument/2006/relationships/hyperlink" Target="PowerPointHyperLinks/SMARTModVDiagram.html" TargetMode="External"/><Relationship Id="rId4" Type="http://schemas.openxmlformats.org/officeDocument/2006/relationships/hyperlink" Target="PowerPointHyperLinks/SMARTModVDiagram.pdf"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water.usgs.gov/usgs/osw/adaps/script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pdf"/><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02584"/>
            <a:ext cx="7772400" cy="2497867"/>
          </a:xfrm>
        </p:spPr>
        <p:txBody>
          <a:bodyPr>
            <a:normAutofit/>
          </a:bodyPr>
          <a:lstStyle/>
          <a:p>
            <a:r>
              <a:rPr lang="en-US" dirty="0" smtClean="0">
                <a:solidFill>
                  <a:srgbClr val="FFFF00"/>
                </a:solidFill>
              </a:rPr>
              <a:t>Standard Methods</a:t>
            </a:r>
            <a:br>
              <a:rPr lang="en-US" dirty="0" smtClean="0">
                <a:solidFill>
                  <a:srgbClr val="FFFF00"/>
                </a:solidFill>
              </a:rPr>
            </a:br>
            <a:r>
              <a:rPr lang="en-US" dirty="0" smtClean="0">
                <a:solidFill>
                  <a:srgbClr val="FFFF00"/>
                </a:solidFill>
              </a:rPr>
              <a:t>Automated Records Tool</a:t>
            </a:r>
            <a:br>
              <a:rPr lang="en-US" dirty="0" smtClean="0">
                <a:solidFill>
                  <a:srgbClr val="FFFF00"/>
                </a:solidFill>
              </a:rPr>
            </a:br>
            <a:r>
              <a:rPr lang="en-US" dirty="0" smtClean="0">
                <a:solidFill>
                  <a:srgbClr val="FFFF00"/>
                </a:solidFill>
              </a:rPr>
              <a:t>(SMART)</a:t>
            </a:r>
            <a:endParaRPr lang="en-US" dirty="0">
              <a:solidFill>
                <a:srgbClr val="FFFF00"/>
              </a:solidFill>
            </a:endParaRPr>
          </a:p>
        </p:txBody>
      </p:sp>
      <p:sp>
        <p:nvSpPr>
          <p:cNvPr id="3" name="Subtitle 2"/>
          <p:cNvSpPr>
            <a:spLocks noGrp="1"/>
          </p:cNvSpPr>
          <p:nvPr>
            <p:ph type="subTitle" idx="1"/>
          </p:nvPr>
        </p:nvSpPr>
        <p:spPr/>
        <p:txBody>
          <a:bodyPr/>
          <a:lstStyle/>
          <a:p>
            <a:r>
              <a:rPr lang="en-US" dirty="0">
                <a:solidFill>
                  <a:srgbClr val="FFFF00"/>
                </a:solidFill>
              </a:rPr>
              <a:t>b</a:t>
            </a:r>
            <a:r>
              <a:rPr lang="en-US" dirty="0" smtClean="0">
                <a:solidFill>
                  <a:srgbClr val="FFFF00"/>
                </a:solidFill>
              </a:rPr>
              <a:t>y</a:t>
            </a:r>
          </a:p>
          <a:p>
            <a:r>
              <a:rPr lang="en-US" dirty="0" smtClean="0">
                <a:solidFill>
                  <a:srgbClr val="FFFF00"/>
                </a:solidFill>
              </a:rPr>
              <a:t>Jay Kiesler</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Significant Entries in SMART </a:t>
            </a:r>
            <a:br>
              <a:rPr lang="en-US" dirty="0" smtClean="0">
                <a:solidFill>
                  <a:srgbClr val="FFFF00"/>
                </a:solidFill>
              </a:rPr>
            </a:br>
            <a:r>
              <a:rPr lang="en-US" dirty="0" smtClean="0">
                <a:solidFill>
                  <a:srgbClr val="FFFF00"/>
                </a:solidFill>
              </a:rPr>
              <a:t>control file – cont.</a:t>
            </a:r>
            <a:endParaRPr lang="en-US" dirty="0">
              <a:solidFill>
                <a:srgbClr val="FFFF00"/>
              </a:solidFill>
            </a:endParaRPr>
          </a:p>
        </p:txBody>
      </p:sp>
      <p:sp>
        <p:nvSpPr>
          <p:cNvPr id="3" name="Content Placeholder 2"/>
          <p:cNvSpPr>
            <a:spLocks noGrp="1"/>
          </p:cNvSpPr>
          <p:nvPr>
            <p:ph idx="1"/>
          </p:nvPr>
        </p:nvSpPr>
        <p:spPr/>
        <p:txBody>
          <a:bodyPr>
            <a:normAutofit fontScale="92500" lnSpcReduction="10000"/>
          </a:bodyPr>
          <a:lstStyle/>
          <a:p>
            <a:r>
              <a:rPr lang="en-US" dirty="0" smtClean="0">
                <a:solidFill>
                  <a:srgbClr val="FFFF00"/>
                </a:solidFill>
              </a:rPr>
              <a:t>Parameters related to hydrology</a:t>
            </a:r>
          </a:p>
          <a:p>
            <a:pPr lvl="1"/>
            <a:r>
              <a:rPr lang="en-US" dirty="0" err="1" smtClean="0">
                <a:solidFill>
                  <a:srgbClr val="FFFF00"/>
                </a:solidFill>
              </a:rPr>
              <a:t>maxShift</a:t>
            </a:r>
            <a:r>
              <a:rPr lang="en-US" dirty="0" smtClean="0">
                <a:solidFill>
                  <a:srgbClr val="FFFF00"/>
                </a:solidFill>
              </a:rPr>
              <a:t> –  SMART will not apply any measurement shift greater than </a:t>
            </a:r>
            <a:r>
              <a:rPr lang="en-US" dirty="0" err="1" smtClean="0">
                <a:solidFill>
                  <a:srgbClr val="FFFF00"/>
                </a:solidFill>
              </a:rPr>
              <a:t>maxShift</a:t>
            </a:r>
            <a:r>
              <a:rPr lang="en-US" dirty="0" smtClean="0">
                <a:solidFill>
                  <a:srgbClr val="FFFF00"/>
                </a:solidFill>
              </a:rPr>
              <a:t> feet, default 2.00 feet.</a:t>
            </a:r>
          </a:p>
          <a:p>
            <a:pPr lvl="1"/>
            <a:r>
              <a:rPr lang="en-US" dirty="0" err="1" smtClean="0">
                <a:solidFill>
                  <a:srgbClr val="FFFF00"/>
                </a:solidFill>
              </a:rPr>
              <a:t>dayLimit</a:t>
            </a:r>
            <a:r>
              <a:rPr lang="en-US" dirty="0" smtClean="0">
                <a:solidFill>
                  <a:srgbClr val="FFFF00"/>
                </a:solidFill>
              </a:rPr>
              <a:t> – SMART will not perform it’s shift analysis on discharge measurement older than the value of </a:t>
            </a:r>
            <a:r>
              <a:rPr lang="en-US" dirty="0" err="1" smtClean="0">
                <a:solidFill>
                  <a:srgbClr val="FFFF00"/>
                </a:solidFill>
              </a:rPr>
              <a:t>dayLImit</a:t>
            </a:r>
            <a:r>
              <a:rPr lang="en-US" dirty="0" smtClean="0">
                <a:solidFill>
                  <a:srgbClr val="FFFF00"/>
                </a:solidFill>
              </a:rPr>
              <a:t> days.  An e-mail and report will still be generated., default 120 days.</a:t>
            </a:r>
          </a:p>
          <a:p>
            <a:pPr lvl="1"/>
            <a:r>
              <a:rPr lang="en-US" dirty="0" smtClean="0">
                <a:solidFill>
                  <a:srgbClr val="FFFF00"/>
                </a:solidFill>
              </a:rPr>
              <a:t> </a:t>
            </a:r>
            <a:r>
              <a:rPr lang="en-US" dirty="0" err="1" smtClean="0">
                <a:solidFill>
                  <a:srgbClr val="FFFF00"/>
                </a:solidFill>
              </a:rPr>
              <a:t>noRptLimit</a:t>
            </a:r>
            <a:r>
              <a:rPr lang="en-US" dirty="0" smtClean="0">
                <a:solidFill>
                  <a:srgbClr val="FFFF00"/>
                </a:solidFill>
              </a:rPr>
              <a:t> – SMART will not perform its’ shift analysis or generate a report and e-mail for a measurement older the </a:t>
            </a:r>
            <a:r>
              <a:rPr lang="en-US" dirty="0" err="1" smtClean="0">
                <a:solidFill>
                  <a:srgbClr val="FFFF00"/>
                </a:solidFill>
              </a:rPr>
              <a:t>noRptLimit</a:t>
            </a:r>
            <a:r>
              <a:rPr lang="en-US" dirty="0" smtClean="0">
                <a:solidFill>
                  <a:srgbClr val="FFFF00"/>
                </a:solidFill>
              </a:rPr>
              <a:t> days, default 365 days.</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Significant Entries in SMART </a:t>
            </a:r>
            <a:br>
              <a:rPr lang="en-US" dirty="0" smtClean="0">
                <a:solidFill>
                  <a:srgbClr val="FFFF00"/>
                </a:solidFill>
              </a:rPr>
            </a:br>
            <a:r>
              <a:rPr lang="en-US" dirty="0" smtClean="0">
                <a:solidFill>
                  <a:srgbClr val="FFFF00"/>
                </a:solidFill>
              </a:rPr>
              <a:t>control file – cont.</a:t>
            </a:r>
            <a:endParaRPr lang="en-US"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rPr>
              <a:t>Parameters related to where SMART is run</a:t>
            </a:r>
          </a:p>
          <a:p>
            <a:pPr lvl="1"/>
            <a:r>
              <a:rPr lang="en-US" dirty="0" err="1" smtClean="0">
                <a:solidFill>
                  <a:srgbClr val="FFFF00"/>
                </a:solidFill>
              </a:rPr>
              <a:t>smartHome</a:t>
            </a:r>
            <a:r>
              <a:rPr lang="en-US" dirty="0" smtClean="0">
                <a:solidFill>
                  <a:srgbClr val="FFFF00"/>
                </a:solidFill>
              </a:rPr>
              <a:t> – fully qualified pathname to where the SMART application is stored.</a:t>
            </a:r>
          </a:p>
          <a:p>
            <a:pPr lvl="1"/>
            <a:r>
              <a:rPr lang="en-US" dirty="0" err="1" smtClean="0">
                <a:solidFill>
                  <a:srgbClr val="FFFF00"/>
                </a:solidFill>
              </a:rPr>
              <a:t>maxLogAge</a:t>
            </a:r>
            <a:r>
              <a:rPr lang="en-US" dirty="0" smtClean="0">
                <a:solidFill>
                  <a:srgbClr val="FFFF00"/>
                </a:solidFill>
              </a:rPr>
              <a:t> – When a log older than </a:t>
            </a:r>
            <a:r>
              <a:rPr lang="en-US" dirty="0" err="1" smtClean="0">
                <a:solidFill>
                  <a:srgbClr val="FFFF00"/>
                </a:solidFill>
              </a:rPr>
              <a:t>maxLogAge</a:t>
            </a:r>
            <a:r>
              <a:rPr lang="en-US" dirty="0" smtClean="0">
                <a:solidFill>
                  <a:srgbClr val="FFFF00"/>
                </a:solidFill>
              </a:rPr>
              <a:t> days the log file will be deleted, default value 183 days, about 6 months.</a:t>
            </a:r>
          </a:p>
          <a:p>
            <a:pPr lvl="1"/>
            <a:r>
              <a:rPr lang="en-US" dirty="0" smtClean="0">
                <a:solidFill>
                  <a:srgbClr val="FFFF00"/>
                </a:solidFill>
              </a:rPr>
              <a:t>Log file directory – Where log files created by SMART are stored.  This can grow quite large, little over 1 GB in Indiana.</a:t>
            </a:r>
          </a:p>
          <a:p>
            <a:pPr lvl="2"/>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Significant Entries in SMART </a:t>
            </a:r>
            <a:br>
              <a:rPr lang="en-US" dirty="0" smtClean="0">
                <a:solidFill>
                  <a:srgbClr val="FFFF00"/>
                </a:solidFill>
              </a:rPr>
            </a:br>
            <a:r>
              <a:rPr lang="en-US" dirty="0" smtClean="0">
                <a:solidFill>
                  <a:srgbClr val="FFFF00"/>
                </a:solidFill>
              </a:rPr>
              <a:t>control file – cont.</a:t>
            </a:r>
            <a:endParaRPr lang="en-US" dirty="0">
              <a:solidFill>
                <a:srgbClr val="FFFF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FF00"/>
                </a:solidFill>
              </a:rPr>
              <a:t>Parameters related to where SMART is run – cont.</a:t>
            </a:r>
          </a:p>
          <a:p>
            <a:pPr lvl="1"/>
            <a:r>
              <a:rPr lang="en-US" dirty="0" err="1" smtClean="0">
                <a:solidFill>
                  <a:srgbClr val="FFFF00"/>
                </a:solidFill>
              </a:rPr>
              <a:t>expectDir</a:t>
            </a:r>
            <a:r>
              <a:rPr lang="en-US" dirty="0" smtClean="0">
                <a:solidFill>
                  <a:srgbClr val="FFFF00"/>
                </a:solidFill>
              </a:rPr>
              <a:t> –Where the expect script and log files created by SMART to enter data corrections and shifts are stored.  Currently these logs are not deleted.  Eventually, their deletion will be </a:t>
            </a:r>
            <a:r>
              <a:rPr lang="en-US" dirty="0" err="1" smtClean="0">
                <a:solidFill>
                  <a:srgbClr val="FFFF00"/>
                </a:solidFill>
              </a:rPr>
              <a:t>controled</a:t>
            </a:r>
            <a:r>
              <a:rPr lang="en-US" dirty="0" smtClean="0">
                <a:solidFill>
                  <a:srgbClr val="FFFF00"/>
                </a:solidFill>
              </a:rPr>
              <a:t> by </a:t>
            </a:r>
            <a:r>
              <a:rPr lang="en-US" dirty="0" err="1" smtClean="0">
                <a:solidFill>
                  <a:srgbClr val="FFFF00"/>
                </a:solidFill>
              </a:rPr>
              <a:t>maxLogAge</a:t>
            </a:r>
            <a:r>
              <a:rPr lang="en-US" dirty="0" smtClean="0">
                <a:solidFill>
                  <a:srgbClr val="FFFF00"/>
                </a:solidFill>
              </a:rPr>
              <a:t>.  About 0.5 GB in Indiana</a:t>
            </a:r>
          </a:p>
          <a:p>
            <a:pPr lvl="1"/>
            <a:r>
              <a:rPr lang="en-US" dirty="0" err="1" smtClean="0">
                <a:solidFill>
                  <a:srgbClr val="FFFF00"/>
                </a:solidFill>
              </a:rPr>
              <a:t>smartRptTem</a:t>
            </a:r>
            <a:r>
              <a:rPr lang="en-US" dirty="0" smtClean="0">
                <a:solidFill>
                  <a:srgbClr val="FFFF00"/>
                </a:solidFill>
              </a:rPr>
              <a:t> – Where the SMART reports are stored if they are not stored in the Surface-Water Review directory. About 1 GB in Indiana</a:t>
            </a:r>
          </a:p>
          <a:p>
            <a:pPr lvl="1"/>
            <a:endParaRPr lang="en-US" dirty="0" smtClean="0">
              <a:solidFill>
                <a:srgbClr val="FFFF00"/>
              </a:solidFill>
            </a:endParaRPr>
          </a:p>
          <a:p>
            <a:pPr lvl="2"/>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SMART’s shift </a:t>
            </a:r>
            <a:r>
              <a:rPr lang="en-US" dirty="0" err="1" smtClean="0">
                <a:solidFill>
                  <a:srgbClr val="FFFF00"/>
                </a:solidFill>
              </a:rPr>
              <a:t>anaysis</a:t>
            </a:r>
            <a:endParaRPr lang="en-US"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rPr>
              <a:t>Described in the document </a:t>
            </a:r>
            <a:r>
              <a:rPr lang="en-US" dirty="0" err="1" smtClean="0">
                <a:solidFill>
                  <a:srgbClr val="FFFF00"/>
                </a:solidFill>
              </a:rPr>
              <a:t>SMARTShiftDiscussion</a:t>
            </a:r>
            <a:r>
              <a:rPr lang="en-US" dirty="0" smtClean="0">
                <a:solidFill>
                  <a:srgbClr val="FFFF00"/>
                </a:solidFill>
              </a:rPr>
              <a:t> .</a:t>
            </a:r>
            <a:r>
              <a:rPr lang="en-US" dirty="0" err="1" smtClean="0">
                <a:solidFill>
                  <a:srgbClr val="FFFF00"/>
                </a:solidFill>
              </a:rPr>
              <a:t>docx</a:t>
            </a:r>
            <a:r>
              <a:rPr lang="en-US" dirty="0" smtClean="0">
                <a:solidFill>
                  <a:srgbClr val="FFFF00"/>
                </a:solidFill>
              </a:rPr>
              <a:t> contained in the release package.</a:t>
            </a:r>
          </a:p>
          <a:p>
            <a:r>
              <a:rPr lang="en-US" dirty="0" smtClean="0">
                <a:solidFill>
                  <a:srgbClr val="FFFF00"/>
                </a:solidFill>
              </a:rPr>
              <a:t>SMART’s shift analysis is dependent upon the hydrologic soundness of the </a:t>
            </a:r>
          </a:p>
          <a:p>
            <a:pPr lvl="1"/>
            <a:r>
              <a:rPr lang="en-US" dirty="0" err="1" smtClean="0">
                <a:solidFill>
                  <a:srgbClr val="FFFF00"/>
                </a:solidFill>
              </a:rPr>
              <a:t>unshifted</a:t>
            </a:r>
            <a:r>
              <a:rPr lang="en-US" dirty="0" smtClean="0">
                <a:solidFill>
                  <a:srgbClr val="FFFF00"/>
                </a:solidFill>
              </a:rPr>
              <a:t> base rating and</a:t>
            </a:r>
          </a:p>
          <a:p>
            <a:pPr lvl="1"/>
            <a:r>
              <a:rPr lang="en-US" dirty="0" smtClean="0">
                <a:solidFill>
                  <a:srgbClr val="FFFF00"/>
                </a:solidFill>
              </a:rPr>
              <a:t>current active V-diagram</a:t>
            </a:r>
          </a:p>
          <a:p>
            <a:pPr lvl="2"/>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Modification half-house </a:t>
            </a:r>
            <a:br>
              <a:rPr lang="en-US" dirty="0" smtClean="0">
                <a:solidFill>
                  <a:srgbClr val="FFFF00"/>
                </a:solidFill>
              </a:rPr>
            </a:br>
            <a:r>
              <a:rPr lang="en-US" dirty="0" smtClean="0">
                <a:solidFill>
                  <a:srgbClr val="FFFF00"/>
                </a:solidFill>
              </a:rPr>
              <a:t>shift-variation diagram</a:t>
            </a:r>
            <a:endParaRPr lang="en-US" dirty="0">
              <a:solidFill>
                <a:srgbClr val="FFFF00"/>
              </a:solidFill>
            </a:endParaRPr>
          </a:p>
        </p:txBody>
      </p:sp>
      <p:grpSp>
        <p:nvGrpSpPr>
          <p:cNvPr id="40" name="Group 39"/>
          <p:cNvGrpSpPr/>
          <p:nvPr/>
        </p:nvGrpSpPr>
        <p:grpSpPr>
          <a:xfrm>
            <a:off x="1003300" y="1676400"/>
            <a:ext cx="7162800" cy="3811588"/>
            <a:chOff x="1003300" y="1676400"/>
            <a:chExt cx="7162800" cy="3811588"/>
          </a:xfrm>
        </p:grpSpPr>
        <p:cxnSp>
          <p:nvCxnSpPr>
            <p:cNvPr id="5" name="Straight Connector 4"/>
            <p:cNvCxnSpPr/>
            <p:nvPr/>
          </p:nvCxnSpPr>
          <p:spPr>
            <a:xfrm>
              <a:off x="1003300" y="5486400"/>
              <a:ext cx="7162800" cy="1588"/>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V="1">
              <a:off x="2532856" y="3563144"/>
              <a:ext cx="3811588" cy="38100"/>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3619104" y="2503886"/>
              <a:ext cx="1208883" cy="39211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3252390" y="4077893"/>
              <a:ext cx="1548609" cy="1589"/>
            </a:xfrm>
            <a:prstGeom prst="line">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3606006" y="2095501"/>
            <a:ext cx="813595" cy="2756696"/>
            <a:chOff x="3606006" y="2095501"/>
            <a:chExt cx="813595" cy="2756696"/>
          </a:xfrm>
        </p:grpSpPr>
        <p:sp>
          <p:nvSpPr>
            <p:cNvPr id="14" name="5-Point Star 13"/>
            <p:cNvSpPr/>
            <p:nvPr/>
          </p:nvSpPr>
          <p:spPr>
            <a:xfrm>
              <a:off x="3797300" y="2806700"/>
              <a:ext cx="228600" cy="228600"/>
            </a:xfrm>
            <a:prstGeom prst="star5">
              <a:avLst/>
            </a:prstGeom>
            <a:solidFill>
              <a:srgbClr val="FF0000"/>
            </a:solidFill>
            <a:ln>
              <a:solidFill>
                <a:srgbClr val="FF0000"/>
              </a:solidFill>
              <a:tailEnd type="triangle"/>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0" name="Straight Connector 19"/>
            <p:cNvCxnSpPr/>
            <p:nvPr/>
          </p:nvCxnSpPr>
          <p:spPr>
            <a:xfrm rot="5400000">
              <a:off x="3409554" y="2292747"/>
              <a:ext cx="1207294" cy="812801"/>
            </a:xfrm>
            <a:prstGeom prst="line">
              <a:avLst/>
            </a:prstGeom>
            <a:ln>
              <a:solidFill>
                <a:srgbClr val="CCFFCC"/>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2832099" y="4076702"/>
              <a:ext cx="1549402" cy="1588"/>
            </a:xfrm>
            <a:prstGeom prst="line">
              <a:avLst/>
            </a:prstGeom>
            <a:ln>
              <a:solidFill>
                <a:srgbClr val="CCFFCC"/>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8" name="Group 47"/>
          <p:cNvGrpSpPr/>
          <p:nvPr/>
        </p:nvGrpSpPr>
        <p:grpSpPr>
          <a:xfrm>
            <a:off x="1497806" y="2095499"/>
            <a:ext cx="2921794" cy="2756698"/>
            <a:chOff x="1497806" y="2095499"/>
            <a:chExt cx="2921794" cy="2756698"/>
          </a:xfrm>
        </p:grpSpPr>
        <p:sp>
          <p:nvSpPr>
            <p:cNvPr id="16" name="5-Point Star 15"/>
            <p:cNvSpPr/>
            <p:nvPr/>
          </p:nvSpPr>
          <p:spPr>
            <a:xfrm>
              <a:off x="2769395" y="2578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6" name="Straight Connector 25"/>
            <p:cNvCxnSpPr/>
            <p:nvPr/>
          </p:nvCxnSpPr>
          <p:spPr>
            <a:xfrm rot="10800000" flipV="1">
              <a:off x="1498600" y="2095499"/>
              <a:ext cx="2921000" cy="1206501"/>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723899" y="4076702"/>
              <a:ext cx="1549402" cy="1588"/>
            </a:xfrm>
            <a:prstGeom prst="line">
              <a:avLst/>
            </a:prstGeom>
            <a:ln>
              <a:solidFill>
                <a:schemeClr val="accent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6" name="Group 45"/>
          <p:cNvGrpSpPr/>
          <p:nvPr/>
        </p:nvGrpSpPr>
        <p:grpSpPr>
          <a:xfrm>
            <a:off x="3113090" y="2095500"/>
            <a:ext cx="1306510" cy="2756696"/>
            <a:chOff x="3113090" y="2095500"/>
            <a:chExt cx="1306510" cy="2756696"/>
          </a:xfrm>
        </p:grpSpPr>
        <p:sp>
          <p:nvSpPr>
            <p:cNvPr id="15" name="5-Point Star 14"/>
            <p:cNvSpPr/>
            <p:nvPr/>
          </p:nvSpPr>
          <p:spPr>
            <a:xfrm>
              <a:off x="3113090" y="38227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0" name="Straight Connector 29"/>
            <p:cNvCxnSpPr/>
            <p:nvPr/>
          </p:nvCxnSpPr>
          <p:spPr>
            <a:xfrm rot="5400000">
              <a:off x="3219450" y="2102645"/>
              <a:ext cx="1207296" cy="1193005"/>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a:off x="2452292" y="4077099"/>
              <a:ext cx="1548607" cy="1588"/>
            </a:xfrm>
            <a:prstGeom prst="line">
              <a:avLst/>
            </a:prstGeom>
            <a:ln>
              <a:solidFill>
                <a:schemeClr val="accent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4457702" y="2095501"/>
            <a:ext cx="857252" cy="2755902"/>
            <a:chOff x="4457702" y="2095501"/>
            <a:chExt cx="857252" cy="2755902"/>
          </a:xfrm>
        </p:grpSpPr>
        <p:sp>
          <p:nvSpPr>
            <p:cNvPr id="37" name="5-Point Star 36"/>
            <p:cNvSpPr/>
            <p:nvPr/>
          </p:nvSpPr>
          <p:spPr>
            <a:xfrm>
              <a:off x="4940303" y="28067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9" name="Straight Connector 38"/>
            <p:cNvCxnSpPr/>
            <p:nvPr/>
          </p:nvCxnSpPr>
          <p:spPr>
            <a:xfrm rot="16200000" flipH="1">
              <a:off x="4295779" y="2257424"/>
              <a:ext cx="1181097" cy="857251"/>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16200000" flipH="1">
              <a:off x="4540253" y="4076701"/>
              <a:ext cx="1549402" cy="1"/>
            </a:xfrm>
            <a:prstGeom prst="line">
              <a:avLst/>
            </a:prstGeom>
            <a:ln>
              <a:solidFill>
                <a:schemeClr val="accent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grpSp>
      <p:sp>
        <p:nvSpPr>
          <p:cNvPr id="43" name="5-Point Star 42"/>
          <p:cNvSpPr/>
          <p:nvPr/>
        </p:nvSpPr>
        <p:spPr>
          <a:xfrm>
            <a:off x="5626895" y="1562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45" name="Group 44"/>
          <p:cNvGrpSpPr/>
          <p:nvPr/>
        </p:nvGrpSpPr>
        <p:grpSpPr>
          <a:xfrm>
            <a:off x="2286000" y="2095499"/>
            <a:ext cx="2133600" cy="2756698"/>
            <a:chOff x="2286000" y="2095499"/>
            <a:chExt cx="2133600" cy="2756698"/>
          </a:xfrm>
        </p:grpSpPr>
        <p:cxnSp>
          <p:nvCxnSpPr>
            <p:cNvPr id="34" name="Straight Connector 33"/>
            <p:cNvCxnSpPr/>
            <p:nvPr/>
          </p:nvCxnSpPr>
          <p:spPr>
            <a:xfrm rot="10800000" flipV="1">
              <a:off x="2324100" y="2095499"/>
              <a:ext cx="2095500" cy="1208089"/>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a:off x="1550193" y="4077496"/>
              <a:ext cx="1547814" cy="1588"/>
            </a:xfrm>
            <a:prstGeom prst="line">
              <a:avLst/>
            </a:prstGeom>
            <a:ln>
              <a:solidFill>
                <a:schemeClr val="accent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8" name="5-Point Star 37"/>
            <p:cNvSpPr/>
            <p:nvPr/>
          </p:nvSpPr>
          <p:spPr>
            <a:xfrm>
              <a:off x="2286000" y="32004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49" name="Group 48"/>
          <p:cNvGrpSpPr/>
          <p:nvPr/>
        </p:nvGrpSpPr>
        <p:grpSpPr>
          <a:xfrm>
            <a:off x="4419603" y="2067716"/>
            <a:ext cx="634997" cy="3294859"/>
            <a:chOff x="4419603" y="2067716"/>
            <a:chExt cx="634997" cy="3294859"/>
          </a:xfrm>
        </p:grpSpPr>
        <p:grpSp>
          <p:nvGrpSpPr>
            <p:cNvPr id="41" name="Group 40"/>
            <p:cNvGrpSpPr/>
            <p:nvPr/>
          </p:nvGrpSpPr>
          <p:grpSpPr>
            <a:xfrm>
              <a:off x="4419603" y="2067716"/>
              <a:ext cx="634997" cy="3024984"/>
              <a:chOff x="4419603" y="2067716"/>
              <a:chExt cx="634997" cy="3024984"/>
            </a:xfrm>
          </p:grpSpPr>
          <p:sp>
            <p:nvSpPr>
              <p:cNvPr id="17" name="5-Point Star 16"/>
              <p:cNvSpPr/>
              <p:nvPr/>
            </p:nvSpPr>
            <p:spPr>
              <a:xfrm>
                <a:off x="4826000" y="4864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7" name="Straight Connector 26"/>
              <p:cNvCxnSpPr/>
              <p:nvPr/>
            </p:nvCxnSpPr>
            <p:spPr>
              <a:xfrm rot="16200000" flipH="1">
                <a:off x="4056462" y="2430857"/>
                <a:ext cx="1246981" cy="520700"/>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16200000" flipH="1">
                <a:off x="4165600" y="4089399"/>
                <a:ext cx="1549402" cy="1"/>
              </a:xfrm>
              <a:prstGeom prst="line">
                <a:avLst/>
              </a:prstGeom>
              <a:ln>
                <a:solidFill>
                  <a:schemeClr val="accent1">
                    <a:lumMod val="40000"/>
                    <a:lumOff val="60000"/>
                  </a:schemeClr>
                </a:solidFill>
              </a:ln>
            </p:spPr>
            <p:style>
              <a:lnRef idx="2">
                <a:schemeClr val="accent1"/>
              </a:lnRef>
              <a:fillRef idx="0">
                <a:schemeClr val="accent1"/>
              </a:fillRef>
              <a:effectRef idx="1">
                <a:schemeClr val="accent1"/>
              </a:effectRef>
              <a:fontRef idx="minor">
                <a:schemeClr val="tx1"/>
              </a:fontRef>
            </p:style>
          </p:cxnSp>
        </p:grpSp>
        <p:cxnSp>
          <p:nvCxnSpPr>
            <p:cNvPr id="35" name="Straight Arrow Connector 34"/>
            <p:cNvCxnSpPr>
              <a:stCxn id="17" idx="0"/>
            </p:cNvCxnSpPr>
            <p:nvPr/>
          </p:nvCxnSpPr>
          <p:spPr>
            <a:xfrm rot="16200000" flipH="1">
              <a:off x="4691063" y="5113336"/>
              <a:ext cx="498475" cy="3"/>
            </a:xfrm>
            <a:prstGeom prst="straightConnector1">
              <a:avLst/>
            </a:prstGeom>
            <a:ln>
              <a:solidFill>
                <a:schemeClr val="accent1">
                  <a:lumMod val="40000"/>
                  <a:lumOff val="60000"/>
                </a:schemeClr>
              </a:solidFill>
              <a:prstDash val="sysDash"/>
              <a:tailEnd type="triangle"/>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500" fill="hold"/>
                                        <p:tgtEl>
                                          <p:spTgt spid="44"/>
                                        </p:tgtEl>
                                        <p:attrNameLst>
                                          <p:attrName>ppt_x</p:attrName>
                                        </p:attrNameLst>
                                      </p:cBhvr>
                                      <p:tavLst>
                                        <p:tav tm="0">
                                          <p:val>
                                            <p:strVal val="1+#ppt_w/2"/>
                                          </p:val>
                                        </p:tav>
                                        <p:tav tm="100000">
                                          <p:val>
                                            <p:strVal val="#ppt_x"/>
                                          </p:val>
                                        </p:tav>
                                      </p:tavLst>
                                    </p:anim>
                                    <p:anim calcmode="lin" valueType="num">
                                      <p:cBhvr additive="base">
                                        <p:cTn id="14"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accel="50000" decel="5000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50000" decel="50000" fill="hold" nodeType="click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nodeType="click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nodeType="click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ppt_x"/>
                                          </p:val>
                                        </p:tav>
                                        <p:tav tm="100000">
                                          <p:val>
                                            <p:strVal val="#ppt_x"/>
                                          </p:val>
                                        </p:tav>
                                      </p:tavLst>
                                    </p:anim>
                                    <p:anim calcmode="lin" valueType="num">
                                      <p:cBhvr additive="base">
                                        <p:cTn id="38"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50000" decel="50000"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0-#ppt_w/2"/>
                                          </p:val>
                                        </p:tav>
                                        <p:tav tm="100000">
                                          <p:val>
                                            <p:strVal val="#ppt_x"/>
                                          </p:val>
                                        </p:tav>
                                      </p:tavLst>
                                    </p:anim>
                                    <p:anim calcmode="lin" valueType="num">
                                      <p:cBhvr additive="base">
                                        <p:cTn id="44"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Modification open-ended half-house </a:t>
            </a:r>
            <a:br>
              <a:rPr lang="en-US" dirty="0" smtClean="0">
                <a:solidFill>
                  <a:srgbClr val="FFFF00"/>
                </a:solidFill>
              </a:rPr>
            </a:br>
            <a:r>
              <a:rPr lang="en-US" dirty="0" smtClean="0">
                <a:solidFill>
                  <a:srgbClr val="FFFF00"/>
                </a:solidFill>
              </a:rPr>
              <a:t>shift-variation diagram</a:t>
            </a:r>
            <a:endParaRPr lang="en-US" dirty="0">
              <a:solidFill>
                <a:srgbClr val="FFFF00"/>
              </a:solidFill>
            </a:endParaRPr>
          </a:p>
        </p:txBody>
      </p:sp>
      <p:cxnSp>
        <p:nvCxnSpPr>
          <p:cNvPr id="5" name="Straight Connector 4"/>
          <p:cNvCxnSpPr/>
          <p:nvPr/>
        </p:nvCxnSpPr>
        <p:spPr>
          <a:xfrm>
            <a:off x="1003300" y="5486400"/>
            <a:ext cx="7162800" cy="1588"/>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V="1">
            <a:off x="2532856" y="3563144"/>
            <a:ext cx="3811588" cy="38100"/>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5400000">
            <a:off x="2978280" y="2503887"/>
            <a:ext cx="1208883" cy="39211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2611567" y="4077893"/>
            <a:ext cx="1548609" cy="1589"/>
          </a:xfrm>
          <a:prstGeom prst="line">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nvGrpSpPr>
          <p:cNvPr id="21" name="Group 20"/>
          <p:cNvGrpSpPr/>
          <p:nvPr/>
        </p:nvGrpSpPr>
        <p:grpSpPr>
          <a:xfrm>
            <a:off x="3778777" y="2095500"/>
            <a:ext cx="2672823" cy="2757494"/>
            <a:chOff x="3778777" y="2095500"/>
            <a:chExt cx="2672823" cy="2757494"/>
          </a:xfrm>
        </p:grpSpPr>
        <p:sp>
          <p:nvSpPr>
            <p:cNvPr id="13" name="5-Point Star 12"/>
            <p:cNvSpPr/>
            <p:nvPr/>
          </p:nvSpPr>
          <p:spPr>
            <a:xfrm>
              <a:off x="4770965" y="24765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6" name="Straight Connector 15"/>
            <p:cNvCxnSpPr/>
            <p:nvPr/>
          </p:nvCxnSpPr>
          <p:spPr>
            <a:xfrm>
              <a:off x="3778777" y="2095500"/>
              <a:ext cx="2671234" cy="1208885"/>
            </a:xfrm>
            <a:prstGeom prst="line">
              <a:avLst/>
            </a:prstGeom>
            <a:ln>
              <a:solidFill>
                <a:schemeClr val="accent1">
                  <a:lumMod val="40000"/>
                  <a:lumOff val="60000"/>
                </a:schemeClr>
              </a:solidFill>
            </a:ln>
            <a:effectLst>
              <a:outerShdw blurRad="40005" dist="19939" dir="5400000" algn="tl" rotWithShape="0">
                <a:schemeClr val="accent1">
                  <a:lumMod val="40000"/>
                  <a:lumOff val="60000"/>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5400000">
              <a:off x="5676501" y="4077895"/>
              <a:ext cx="1548609" cy="1589"/>
            </a:xfrm>
            <a:prstGeom prst="line">
              <a:avLst/>
            </a:prstGeom>
            <a:ln w="38100">
              <a:solidFill>
                <a:schemeClr val="accent1">
                  <a:lumMod val="40000"/>
                  <a:lumOff val="60000"/>
                </a:schemeClr>
              </a:solidFill>
              <a:tailEnd type="triangle"/>
            </a:ln>
            <a:effectLst>
              <a:outerShdw blurRad="40000" dist="20000" dir="5400000" rotWithShape="0">
                <a:schemeClr val="accent1">
                  <a:lumMod val="40000"/>
                  <a:lumOff val="60000"/>
                  <a:alpha val="38000"/>
                </a:schemeClr>
              </a:outerShdw>
            </a:effectLst>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3778777" y="2124068"/>
            <a:ext cx="1555223" cy="2757494"/>
            <a:chOff x="3778777" y="2124068"/>
            <a:chExt cx="1555223" cy="2757494"/>
          </a:xfrm>
        </p:grpSpPr>
        <p:sp>
          <p:nvSpPr>
            <p:cNvPr id="23" name="5-Point Star 22"/>
            <p:cNvSpPr/>
            <p:nvPr/>
          </p:nvSpPr>
          <p:spPr>
            <a:xfrm>
              <a:off x="5105400" y="38862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4" name="Straight Connector 23"/>
            <p:cNvCxnSpPr/>
            <p:nvPr/>
          </p:nvCxnSpPr>
          <p:spPr>
            <a:xfrm>
              <a:off x="3778777" y="2124068"/>
              <a:ext cx="1447799" cy="1208885"/>
            </a:xfrm>
            <a:prstGeom prst="line">
              <a:avLst/>
            </a:prstGeom>
            <a:ln>
              <a:solidFill>
                <a:schemeClr val="accent1">
                  <a:lumMod val="40000"/>
                  <a:lumOff val="60000"/>
                </a:schemeClr>
              </a:solidFill>
            </a:ln>
            <a:effectLst>
              <a:outerShdw blurRad="40005" dist="19939" dir="5400000" algn="tl" rotWithShape="0">
                <a:schemeClr val="accent1">
                  <a:lumMod val="40000"/>
                  <a:lumOff val="60000"/>
                  <a:alpha val="38000"/>
                </a:schemeClr>
              </a:outerShdw>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4453066" y="4106463"/>
              <a:ext cx="1548609" cy="1589"/>
            </a:xfrm>
            <a:prstGeom prst="line">
              <a:avLst/>
            </a:prstGeom>
            <a:ln w="38100">
              <a:solidFill>
                <a:schemeClr val="accent1">
                  <a:lumMod val="40000"/>
                  <a:lumOff val="60000"/>
                </a:schemeClr>
              </a:solidFill>
              <a:tailEnd type="triangle"/>
            </a:ln>
            <a:effectLst>
              <a:outerShdw blurRad="40000" dist="20000" dir="5400000" rotWithShape="0">
                <a:schemeClr val="accent1">
                  <a:lumMod val="40000"/>
                  <a:lumOff val="60000"/>
                  <a:alpha val="38000"/>
                </a:schemeClr>
              </a:outerShdw>
            </a:effectLst>
          </p:spPr>
          <p:style>
            <a:lnRef idx="2">
              <a:schemeClr val="accent1"/>
            </a:lnRef>
            <a:fillRef idx="0">
              <a:schemeClr val="accent1"/>
            </a:fillRef>
            <a:effectRef idx="1">
              <a:schemeClr val="accent1"/>
            </a:effectRef>
            <a:fontRef idx="minor">
              <a:schemeClr val="tx1"/>
            </a:fontRef>
          </p:style>
        </p:cxnSp>
      </p:grpSp>
      <p:cxnSp>
        <p:nvCxnSpPr>
          <p:cNvPr id="26" name="Straight Arrow Connector 25"/>
          <p:cNvCxnSpPr/>
          <p:nvPr/>
        </p:nvCxnSpPr>
        <p:spPr>
          <a:xfrm rot="5400000" flipH="1" flipV="1">
            <a:off x="3439846" y="1756569"/>
            <a:ext cx="677862" cy="1588"/>
          </a:xfrm>
          <a:prstGeom prst="straightConnector1">
            <a:avLst/>
          </a:prstGeom>
          <a:ln>
            <a:solidFill>
              <a:srgbClr val="FF0000"/>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20" name="Group 19"/>
          <p:cNvGrpSpPr/>
          <p:nvPr/>
        </p:nvGrpSpPr>
        <p:grpSpPr>
          <a:xfrm>
            <a:off x="3386667" y="1419226"/>
            <a:ext cx="770466" cy="1885159"/>
            <a:chOff x="3386667" y="1419226"/>
            <a:chExt cx="770466" cy="1885159"/>
          </a:xfrm>
        </p:grpSpPr>
        <p:grpSp>
          <p:nvGrpSpPr>
            <p:cNvPr id="50" name="Group 49"/>
            <p:cNvGrpSpPr/>
            <p:nvPr/>
          </p:nvGrpSpPr>
          <p:grpSpPr>
            <a:xfrm>
              <a:off x="3386667" y="1676400"/>
              <a:ext cx="770466" cy="1627985"/>
              <a:chOff x="3386667" y="1676400"/>
              <a:chExt cx="770466" cy="1627985"/>
            </a:xfrm>
          </p:grpSpPr>
          <p:sp>
            <p:nvSpPr>
              <p:cNvPr id="43" name="5-Point Star 42"/>
              <p:cNvSpPr/>
              <p:nvPr/>
            </p:nvSpPr>
            <p:spPr>
              <a:xfrm>
                <a:off x="3928533" y="1676400"/>
                <a:ext cx="228600" cy="228600"/>
              </a:xfrm>
              <a:prstGeom prst="star5">
                <a:avLst/>
              </a:prstGeom>
              <a:solidFill>
                <a:srgbClr val="FF0000"/>
              </a:solidFill>
              <a:ln>
                <a:solidFill>
                  <a:schemeClr val="accent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6" name="Straight Connector 45"/>
              <p:cNvCxnSpPr/>
              <p:nvPr/>
            </p:nvCxnSpPr>
            <p:spPr>
              <a:xfrm rot="5400000">
                <a:off x="3108192" y="2373976"/>
                <a:ext cx="1208884" cy="651933"/>
              </a:xfrm>
              <a:prstGeom prst="line">
                <a:avLst/>
              </a:prstGeom>
              <a:ln w="38100">
                <a:solidFill>
                  <a:schemeClr val="accent2">
                    <a:lumMod val="40000"/>
                    <a:lumOff val="60000"/>
                  </a:schemeClr>
                </a:solidFill>
              </a:ln>
            </p:spPr>
            <p:style>
              <a:lnRef idx="2">
                <a:schemeClr val="accent1"/>
              </a:lnRef>
              <a:fillRef idx="0">
                <a:schemeClr val="accent1"/>
              </a:fillRef>
              <a:effectRef idx="1">
                <a:schemeClr val="accent1"/>
              </a:effectRef>
              <a:fontRef idx="minor">
                <a:schemeClr val="tx1"/>
              </a:fontRef>
            </p:style>
          </p:cxnSp>
        </p:grpSp>
        <p:cxnSp>
          <p:nvCxnSpPr>
            <p:cNvPr id="29" name="Straight Arrow Connector 28"/>
            <p:cNvCxnSpPr/>
            <p:nvPr/>
          </p:nvCxnSpPr>
          <p:spPr>
            <a:xfrm rot="5400000" flipH="1" flipV="1">
              <a:off x="3700067" y="1756966"/>
              <a:ext cx="677068" cy="1588"/>
            </a:xfrm>
            <a:prstGeom prst="straightConnector1">
              <a:avLst/>
            </a:prstGeom>
            <a:ln>
              <a:solidFill>
                <a:schemeClr val="accent2">
                  <a:lumMod val="40000"/>
                  <a:lumOff val="6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FFFF00"/>
                </a:solidFill>
              </a:rPr>
              <a:t>Truss modification</a:t>
            </a:r>
            <a:endParaRPr lang="en-US" dirty="0">
              <a:solidFill>
                <a:srgbClr val="FFFF00"/>
              </a:solidFill>
            </a:endParaRPr>
          </a:p>
        </p:txBody>
      </p:sp>
      <p:cxnSp>
        <p:nvCxnSpPr>
          <p:cNvPr id="5" name="Straight Connector 4"/>
          <p:cNvCxnSpPr/>
          <p:nvPr/>
        </p:nvCxnSpPr>
        <p:spPr>
          <a:xfrm>
            <a:off x="1003300" y="5486400"/>
            <a:ext cx="7162800" cy="1588"/>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rot="16200000" flipV="1">
            <a:off x="2532856" y="3563144"/>
            <a:ext cx="3811588" cy="38100"/>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sp>
        <p:nvSpPr>
          <p:cNvPr id="43" name="5-Point Star 42"/>
          <p:cNvSpPr/>
          <p:nvPr/>
        </p:nvSpPr>
        <p:spPr>
          <a:xfrm>
            <a:off x="4826000" y="1562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Straight Connector 24"/>
          <p:cNvCxnSpPr/>
          <p:nvPr/>
        </p:nvCxnSpPr>
        <p:spPr>
          <a:xfrm>
            <a:off x="4457700" y="2400300"/>
            <a:ext cx="1651000" cy="90170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rot="10800000" flipV="1">
            <a:off x="4711700" y="3302000"/>
            <a:ext cx="1397000" cy="105410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5-Point Star 32"/>
          <p:cNvSpPr/>
          <p:nvPr/>
        </p:nvSpPr>
        <p:spPr>
          <a:xfrm>
            <a:off x="2705100" y="31877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4457700" y="2400300"/>
            <a:ext cx="2857501" cy="1955800"/>
            <a:chOff x="4457700" y="2400300"/>
            <a:chExt cx="2857501" cy="1955800"/>
          </a:xfrm>
        </p:grpSpPr>
        <p:sp>
          <p:nvSpPr>
            <p:cNvPr id="14" name="5-Point Star 13"/>
            <p:cNvSpPr/>
            <p:nvPr/>
          </p:nvSpPr>
          <p:spPr>
            <a:xfrm>
              <a:off x="5460205" y="26289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8" name="Straight Connector 37"/>
            <p:cNvCxnSpPr/>
            <p:nvPr/>
          </p:nvCxnSpPr>
          <p:spPr>
            <a:xfrm>
              <a:off x="4457700" y="2400300"/>
              <a:ext cx="2857500" cy="901700"/>
            </a:xfrm>
            <a:prstGeom prst="line">
              <a:avLst/>
            </a:prstGeom>
            <a:ln>
              <a:solidFill>
                <a:schemeClr val="accent4">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rot="10800000" flipV="1">
              <a:off x="4711700" y="3301999"/>
              <a:ext cx="2603501" cy="1054101"/>
            </a:xfrm>
            <a:prstGeom prst="line">
              <a:avLst/>
            </a:prstGeom>
            <a:ln>
              <a:solidFill>
                <a:schemeClr val="accent4">
                  <a:lumMod val="40000"/>
                  <a:lumOff val="60000"/>
                </a:schemeClr>
              </a:solidFill>
            </a:ln>
          </p:spPr>
          <p:style>
            <a:lnRef idx="2">
              <a:schemeClr val="accent1"/>
            </a:lnRef>
            <a:fillRef idx="0">
              <a:schemeClr val="accent1"/>
            </a:fillRef>
            <a:effectRef idx="1">
              <a:schemeClr val="accent1"/>
            </a:effectRef>
            <a:fontRef idx="minor">
              <a:schemeClr val="tx1"/>
            </a:fontRef>
          </p:style>
        </p:cxnSp>
      </p:grpSp>
      <p:grpSp>
        <p:nvGrpSpPr>
          <p:cNvPr id="30" name="Group 29"/>
          <p:cNvGrpSpPr/>
          <p:nvPr/>
        </p:nvGrpSpPr>
        <p:grpSpPr>
          <a:xfrm>
            <a:off x="4457700" y="2400300"/>
            <a:ext cx="3987800" cy="1955800"/>
            <a:chOff x="4457700" y="2400300"/>
            <a:chExt cx="3987800" cy="1955800"/>
          </a:xfrm>
        </p:grpSpPr>
        <p:sp>
          <p:nvSpPr>
            <p:cNvPr id="15" name="5-Point Star 14"/>
            <p:cNvSpPr/>
            <p:nvPr/>
          </p:nvSpPr>
          <p:spPr>
            <a:xfrm>
              <a:off x="5880100" y="39370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7" name="Straight Connector 46"/>
            <p:cNvCxnSpPr/>
            <p:nvPr/>
          </p:nvCxnSpPr>
          <p:spPr>
            <a:xfrm flipV="1">
              <a:off x="4711699" y="3302000"/>
              <a:ext cx="3733801" cy="10541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457700" y="2400300"/>
              <a:ext cx="3987800" cy="90170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4457700" y="2400300"/>
            <a:ext cx="1231107" cy="1955801"/>
            <a:chOff x="4457700" y="2400300"/>
            <a:chExt cx="1231107" cy="1955801"/>
          </a:xfrm>
        </p:grpSpPr>
        <p:sp>
          <p:nvSpPr>
            <p:cNvPr id="37" name="5-Point Star 36"/>
            <p:cNvSpPr/>
            <p:nvPr/>
          </p:nvSpPr>
          <p:spPr>
            <a:xfrm>
              <a:off x="5231605" y="30353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9" name="Straight Connector 58"/>
            <p:cNvCxnSpPr/>
            <p:nvPr/>
          </p:nvCxnSpPr>
          <p:spPr>
            <a:xfrm>
              <a:off x="4457700" y="2400300"/>
              <a:ext cx="1231105" cy="946151"/>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5400000">
              <a:off x="4695427" y="3362722"/>
              <a:ext cx="1009651" cy="977108"/>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24" name="Group 23"/>
          <p:cNvGrpSpPr/>
          <p:nvPr/>
        </p:nvGrpSpPr>
        <p:grpSpPr>
          <a:xfrm>
            <a:off x="4457700" y="2400300"/>
            <a:ext cx="711200" cy="1955801"/>
            <a:chOff x="4457700" y="2400300"/>
            <a:chExt cx="711200" cy="1955801"/>
          </a:xfrm>
        </p:grpSpPr>
        <p:sp>
          <p:nvSpPr>
            <p:cNvPr id="16" name="5-Point Star 15"/>
            <p:cNvSpPr/>
            <p:nvPr/>
          </p:nvSpPr>
          <p:spPr>
            <a:xfrm>
              <a:off x="4826000" y="37084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3" name="Straight Connector 62"/>
            <p:cNvCxnSpPr/>
            <p:nvPr/>
          </p:nvCxnSpPr>
          <p:spPr>
            <a:xfrm rot="5400000" flipH="1" flipV="1">
              <a:off x="4413249" y="3600450"/>
              <a:ext cx="1054100" cy="457201"/>
            </a:xfrm>
            <a:prstGeom prst="line">
              <a:avLst/>
            </a:prstGeom>
            <a:ln>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rot="16200000" flipV="1">
              <a:off x="4362450" y="2495550"/>
              <a:ext cx="901700" cy="711200"/>
            </a:xfrm>
            <a:prstGeom prst="line">
              <a:avLst/>
            </a:prstGeom>
            <a:ln>
              <a:solidFill>
                <a:srgbClr val="CCFFCC"/>
              </a:solidFill>
            </a:ln>
          </p:spPr>
          <p:style>
            <a:lnRef idx="2">
              <a:schemeClr val="accent1"/>
            </a:lnRef>
            <a:fillRef idx="0">
              <a:schemeClr val="accent1"/>
            </a:fillRef>
            <a:effectRef idx="1">
              <a:schemeClr val="accent1"/>
            </a:effectRef>
            <a:fontRef idx="minor">
              <a:schemeClr val="tx1"/>
            </a:fontRef>
          </p:style>
        </p:cxnSp>
      </p:grpSp>
      <p:cxnSp>
        <p:nvCxnSpPr>
          <p:cNvPr id="76" name="Straight Connector 75"/>
          <p:cNvCxnSpPr/>
          <p:nvPr/>
        </p:nvCxnSpPr>
        <p:spPr>
          <a:xfrm rot="10800000">
            <a:off x="4419600" y="3302000"/>
            <a:ext cx="4470400" cy="1588"/>
          </a:xfrm>
          <a:prstGeom prst="line">
            <a:avLst/>
          </a:prstGeom>
          <a:ln>
            <a:solidFill>
              <a:schemeClr val="accent1">
                <a:alpha val="45000"/>
              </a:schemeClr>
            </a:solidFill>
          </a:ln>
        </p:spPr>
        <p:style>
          <a:lnRef idx="2">
            <a:schemeClr val="accent1"/>
          </a:lnRef>
          <a:fillRef idx="0">
            <a:schemeClr val="accent1"/>
          </a:fillRef>
          <a:effectRef idx="1">
            <a:schemeClr val="accent1"/>
          </a:effectRef>
          <a:fontRef idx="minor">
            <a:schemeClr val="tx1"/>
          </a:fontRef>
        </p:style>
      </p:cxnSp>
      <p:grpSp>
        <p:nvGrpSpPr>
          <p:cNvPr id="31" name="Group 30"/>
          <p:cNvGrpSpPr/>
          <p:nvPr/>
        </p:nvGrpSpPr>
        <p:grpSpPr>
          <a:xfrm>
            <a:off x="4940300" y="3302002"/>
            <a:ext cx="1168399" cy="2023266"/>
            <a:chOff x="4940300" y="3302002"/>
            <a:chExt cx="1168399" cy="2023266"/>
          </a:xfrm>
        </p:grpSpPr>
        <p:grpSp>
          <p:nvGrpSpPr>
            <p:cNvPr id="27" name="Group 26"/>
            <p:cNvGrpSpPr/>
            <p:nvPr/>
          </p:nvGrpSpPr>
          <p:grpSpPr>
            <a:xfrm>
              <a:off x="4940300" y="3302002"/>
              <a:ext cx="1168399" cy="1790698"/>
              <a:chOff x="4940300" y="3302002"/>
              <a:chExt cx="1168399" cy="1790698"/>
            </a:xfrm>
          </p:grpSpPr>
          <p:sp>
            <p:nvSpPr>
              <p:cNvPr id="17" name="5-Point Star 16"/>
              <p:cNvSpPr/>
              <p:nvPr/>
            </p:nvSpPr>
            <p:spPr>
              <a:xfrm>
                <a:off x="4940300" y="4864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1" name="Straight Connector 70"/>
              <p:cNvCxnSpPr/>
              <p:nvPr/>
            </p:nvCxnSpPr>
            <p:spPr>
              <a:xfrm rot="5400000" flipH="1" flipV="1">
                <a:off x="5054600" y="3302002"/>
                <a:ext cx="1054099" cy="1054099"/>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grpSp>
        <p:cxnSp>
          <p:nvCxnSpPr>
            <p:cNvPr id="32" name="Straight Arrow Connector 31"/>
            <p:cNvCxnSpPr/>
            <p:nvPr/>
          </p:nvCxnSpPr>
          <p:spPr>
            <a:xfrm rot="5400000">
              <a:off x="4570413" y="4840287"/>
              <a:ext cx="968375" cy="1588"/>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cxnSp>
        <p:nvCxnSpPr>
          <p:cNvPr id="35" name="Straight Arrow Connector 34"/>
          <p:cNvCxnSpPr/>
          <p:nvPr/>
        </p:nvCxnSpPr>
        <p:spPr>
          <a:xfrm rot="5400000">
            <a:off x="4227115" y="4840684"/>
            <a:ext cx="969169"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0" fill="hold"/>
                                        <p:tgtEl>
                                          <p:spTgt spid="24"/>
                                        </p:tgtEl>
                                        <p:attrNameLst>
                                          <p:attrName>ppt_x</p:attrName>
                                        </p:attrNameLst>
                                      </p:cBhvr>
                                      <p:tavLst>
                                        <p:tav tm="0">
                                          <p:val>
                                            <p:strVal val="0-#ppt_w/2"/>
                                          </p:val>
                                        </p:tav>
                                        <p:tav tm="100000">
                                          <p:val>
                                            <p:strVal val="#ppt_x"/>
                                          </p:val>
                                        </p:tav>
                                      </p:tavLst>
                                    </p:anim>
                                    <p:anim calcmode="lin" valueType="num">
                                      <p:cBhvr additive="base">
                                        <p:cTn id="8" dur="50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ppt_x"/>
                                          </p:val>
                                        </p:tav>
                                        <p:tav tm="100000">
                                          <p:val>
                                            <p:strVal val="#ppt_x"/>
                                          </p:val>
                                        </p:tav>
                                      </p:tavLst>
                                    </p:anim>
                                    <p:anim calcmode="lin" valueType="num">
                                      <p:cBhvr additive="base">
                                        <p:cTn id="1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50000" decel="5000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0-#ppt_w/2"/>
                                          </p:val>
                                        </p:tav>
                                        <p:tav tm="100000">
                                          <p:val>
                                            <p:strVal val="#ppt_x"/>
                                          </p:val>
                                        </p:tav>
                                      </p:tavLst>
                                    </p:anim>
                                    <p:anim calcmode="lin" valueType="num">
                                      <p:cBhvr additive="base">
                                        <p:cTn id="20"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accel="50000" decel="5000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accel="50000" decel="50000" fill="hold"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1+#ppt_w/2"/>
                                          </p:val>
                                        </p:tav>
                                        <p:tav tm="100000">
                                          <p:val>
                                            <p:strVal val="#ppt_x"/>
                                          </p:val>
                                        </p:tav>
                                      </p:tavLst>
                                    </p:anim>
                                    <p:anim calcmode="lin" valueType="num">
                                      <p:cBhvr additive="base">
                                        <p:cTn id="3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accel="50000" decel="5000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0-#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50000" decel="5000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0-#ppt_w/2"/>
                                          </p:val>
                                        </p:tav>
                                        <p:tav tm="100000">
                                          <p:val>
                                            <p:strVal val="#ppt_x"/>
                                          </p:val>
                                        </p:tav>
                                      </p:tavLst>
                                    </p:anim>
                                    <p:anim calcmode="lin" valueType="num">
                                      <p:cBhvr additive="base">
                                        <p:cTn id="44"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Reverse half house modifications </a:t>
            </a:r>
            <a:endParaRPr lang="en-US" dirty="0">
              <a:solidFill>
                <a:srgbClr val="FFFF00"/>
              </a:solidFill>
            </a:endParaRPr>
          </a:p>
        </p:txBody>
      </p:sp>
      <p:cxnSp>
        <p:nvCxnSpPr>
          <p:cNvPr id="4" name="Straight Connector 3"/>
          <p:cNvCxnSpPr/>
          <p:nvPr/>
        </p:nvCxnSpPr>
        <p:spPr>
          <a:xfrm>
            <a:off x="1003300" y="5486400"/>
            <a:ext cx="7162800" cy="1588"/>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rot="16200000" flipV="1">
            <a:off x="2532856" y="3563144"/>
            <a:ext cx="3811588" cy="38100"/>
          </a:xfrm>
          <a:prstGeom prst="line">
            <a:avLst/>
          </a:prstGeom>
          <a:ln w="508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rot="5400000">
            <a:off x="1955800" y="2489200"/>
            <a:ext cx="1625600" cy="1588"/>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2769397" y="3302794"/>
            <a:ext cx="1650203" cy="1353873"/>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8" name="5-Point Star 7"/>
          <p:cNvSpPr/>
          <p:nvPr/>
        </p:nvSpPr>
        <p:spPr>
          <a:xfrm>
            <a:off x="3797300" y="28067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5-Point Star 8"/>
          <p:cNvSpPr/>
          <p:nvPr/>
        </p:nvSpPr>
        <p:spPr>
          <a:xfrm>
            <a:off x="3113090" y="38227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5-Point Star 9"/>
          <p:cNvSpPr/>
          <p:nvPr/>
        </p:nvSpPr>
        <p:spPr>
          <a:xfrm>
            <a:off x="2769395" y="25781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5-Point Star 10"/>
          <p:cNvSpPr/>
          <p:nvPr/>
        </p:nvSpPr>
        <p:spPr>
          <a:xfrm>
            <a:off x="2209006" y="49784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5-Point Star 19"/>
          <p:cNvSpPr/>
          <p:nvPr/>
        </p:nvSpPr>
        <p:spPr>
          <a:xfrm>
            <a:off x="4940300" y="2921000"/>
            <a:ext cx="228600" cy="228600"/>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extBox 24"/>
          <p:cNvSpPr txBox="1"/>
          <p:nvPr/>
        </p:nvSpPr>
        <p:spPr>
          <a:xfrm>
            <a:off x="5795434" y="2243667"/>
            <a:ext cx="2891366" cy="1077218"/>
          </a:xfrm>
          <a:prstGeom prst="rect">
            <a:avLst/>
          </a:prstGeom>
          <a:noFill/>
        </p:spPr>
        <p:txBody>
          <a:bodyPr wrap="square" rtlCol="0">
            <a:spAutoFit/>
          </a:bodyPr>
          <a:lstStyle/>
          <a:p>
            <a:r>
              <a:rPr lang="en-US" sz="3200" dirty="0" smtClean="0">
                <a:solidFill>
                  <a:srgbClr val="FFFF00"/>
                </a:solidFill>
              </a:rPr>
              <a:t>Not supported by SMART</a:t>
            </a:r>
            <a:endParaRPr lang="en-US" sz="3200"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4337600.vshift_out.2011.1.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1922318" y="0"/>
            <a:ext cx="5299364" cy="6858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Apply shift-variation diagram</a:t>
            </a:r>
            <a:endParaRPr lang="en-US" dirty="0">
              <a:solidFill>
                <a:srgbClr val="FFFF00"/>
              </a:solidFill>
            </a:endParaRPr>
          </a:p>
        </p:txBody>
      </p:sp>
      <p:pic>
        <p:nvPicPr>
          <p:cNvPr id="4" name="Picture 25" descr="hydra"/>
          <p:cNvPicPr>
            <a:picLocks noChangeAspect="1" noChangeArrowheads="1"/>
          </p:cNvPicPr>
          <p:nvPr/>
        </p:nvPicPr>
        <p:blipFill>
          <a:blip r:embed="rId3"/>
          <a:srcRect/>
          <a:stretch>
            <a:fillRect/>
          </a:stretch>
        </p:blipFill>
        <p:spPr bwMode="auto">
          <a:xfrm>
            <a:off x="203199" y="1675257"/>
            <a:ext cx="8770307" cy="48017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762"/>
          </a:xfrm>
        </p:spPr>
        <p:txBody>
          <a:bodyPr/>
          <a:lstStyle/>
          <a:p>
            <a:r>
              <a:rPr lang="en-US" dirty="0" smtClean="0">
                <a:solidFill>
                  <a:srgbClr val="FFFF00"/>
                </a:solidFill>
              </a:rPr>
              <a:t>What it does</a:t>
            </a:r>
            <a:endParaRPr lang="en-US" dirty="0">
              <a:solidFill>
                <a:srgbClr val="FFFF00"/>
              </a:solidFill>
            </a:endParaRPr>
          </a:p>
        </p:txBody>
      </p:sp>
      <p:sp>
        <p:nvSpPr>
          <p:cNvPr id="3" name="Content Placeholder 2"/>
          <p:cNvSpPr>
            <a:spLocks noGrp="1"/>
          </p:cNvSpPr>
          <p:nvPr>
            <p:ph idx="1"/>
          </p:nvPr>
        </p:nvSpPr>
        <p:spPr>
          <a:xfrm>
            <a:off x="152400" y="1168400"/>
            <a:ext cx="8813800" cy="5461000"/>
          </a:xfrm>
        </p:spPr>
        <p:txBody>
          <a:bodyPr>
            <a:normAutofit lnSpcReduction="10000"/>
          </a:bodyPr>
          <a:lstStyle/>
          <a:p>
            <a:r>
              <a:rPr lang="en-US" dirty="0" smtClean="0">
                <a:solidFill>
                  <a:srgbClr val="FFFF00"/>
                </a:solidFill>
              </a:rPr>
              <a:t>Monitors Site Visit for discharge measurements entered by an electronic data file</a:t>
            </a:r>
          </a:p>
          <a:p>
            <a:r>
              <a:rPr lang="en-US" dirty="0" smtClean="0">
                <a:solidFill>
                  <a:srgbClr val="FFFF00"/>
                </a:solidFill>
              </a:rPr>
              <a:t>Computes a shift for those site visits that include a discharge measurement</a:t>
            </a:r>
          </a:p>
          <a:p>
            <a:r>
              <a:rPr lang="en-US" dirty="0" smtClean="0">
                <a:solidFill>
                  <a:srgbClr val="FFFF00"/>
                </a:solidFill>
              </a:rPr>
              <a:t>Modifies the active shift-variation diagram using the measurement shift</a:t>
            </a:r>
          </a:p>
          <a:p>
            <a:r>
              <a:rPr lang="en-US" dirty="0" smtClean="0">
                <a:solidFill>
                  <a:srgbClr val="FFFF00"/>
                </a:solidFill>
              </a:rPr>
              <a:t>Applies the modified shift-variation diagram </a:t>
            </a:r>
          </a:p>
          <a:p>
            <a:r>
              <a:rPr lang="en-US" dirty="0" err="1" smtClean="0">
                <a:solidFill>
                  <a:srgbClr val="FFFF00"/>
                </a:solidFill>
              </a:rPr>
              <a:t>Recomputes</a:t>
            </a:r>
            <a:r>
              <a:rPr lang="en-US" dirty="0" smtClean="0">
                <a:solidFill>
                  <a:srgbClr val="FFFF00"/>
                </a:solidFill>
              </a:rPr>
              <a:t> the discharge record for the water year</a:t>
            </a:r>
          </a:p>
          <a:p>
            <a:r>
              <a:rPr lang="en-US" dirty="0" smtClean="0">
                <a:solidFill>
                  <a:srgbClr val="FFFF00"/>
                </a:solidFill>
              </a:rPr>
              <a:t>Sends an e-mail to users notifying them of </a:t>
            </a:r>
            <a:r>
              <a:rPr lang="en-US" dirty="0" err="1" smtClean="0">
                <a:solidFill>
                  <a:srgbClr val="FFFF00"/>
                </a:solidFill>
              </a:rPr>
              <a:t>SMART’s</a:t>
            </a:r>
            <a:r>
              <a:rPr lang="en-US" dirty="0" smtClean="0">
                <a:solidFill>
                  <a:srgbClr val="FFFF00"/>
                </a:solidFill>
              </a:rPr>
              <a:t> actions.</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A</a:t>
            </a:r>
            <a:r>
              <a:rPr lang="en-US" dirty="0" smtClean="0">
                <a:solidFill>
                  <a:srgbClr val="FFFF00"/>
                </a:solidFill>
              </a:rPr>
              <a:t>pply shift-variation diagram – cont.</a:t>
            </a:r>
            <a:endParaRPr lang="en-US" dirty="0">
              <a:solidFill>
                <a:srgbClr val="FFFF00"/>
              </a:solidFill>
            </a:endParaRPr>
          </a:p>
        </p:txBody>
      </p:sp>
      <p:pic>
        <p:nvPicPr>
          <p:cNvPr id="4" name="Picture 2" descr="aoompeak"/>
          <p:cNvPicPr>
            <a:picLocks noChangeAspect="1" noChangeArrowheads="1"/>
          </p:cNvPicPr>
          <p:nvPr/>
        </p:nvPicPr>
        <p:blipFill>
          <a:blip r:embed="rId3"/>
          <a:srcRect/>
          <a:stretch>
            <a:fillRect/>
          </a:stretch>
        </p:blipFill>
        <p:spPr bwMode="auto">
          <a:xfrm>
            <a:off x="152400" y="1676400"/>
            <a:ext cx="8853481" cy="4699000"/>
          </a:xfrm>
          <a:prstGeom prst="rect">
            <a:avLst/>
          </a:prstGeom>
          <a:noFill/>
          <a:ln w="9525">
            <a:noFill/>
            <a:miter lim="800000"/>
            <a:headEnd/>
            <a:tailEnd/>
          </a:ln>
        </p:spPr>
      </p:pic>
      <p:sp>
        <p:nvSpPr>
          <p:cNvPr id="5" name="TextBox 4"/>
          <p:cNvSpPr txBox="1"/>
          <p:nvPr/>
        </p:nvSpPr>
        <p:spPr>
          <a:xfrm>
            <a:off x="6286500" y="2342634"/>
            <a:ext cx="1092200" cy="369332"/>
          </a:xfrm>
          <a:prstGeom prst="rect">
            <a:avLst/>
          </a:prstGeom>
          <a:noFill/>
        </p:spPr>
        <p:txBody>
          <a:bodyPr wrap="square" rtlCol="0">
            <a:spAutoFit/>
          </a:bodyPr>
          <a:lstStyle/>
          <a:p>
            <a:r>
              <a:rPr lang="en-US" b="1" dirty="0" smtClean="0">
                <a:solidFill>
                  <a:srgbClr val="FFFF00"/>
                </a:solidFill>
              </a:rPr>
              <a:t>peak</a:t>
            </a:r>
            <a:endParaRPr lang="en-US" b="1" dirty="0">
              <a:solidFill>
                <a:srgbClr val="FFFF00"/>
              </a:solidFill>
            </a:endParaRPr>
          </a:p>
        </p:txBody>
      </p:sp>
      <p:cxnSp>
        <p:nvCxnSpPr>
          <p:cNvPr id="7" name="Straight Connector 6"/>
          <p:cNvCxnSpPr>
            <a:endCxn id="5" idx="1"/>
          </p:cNvCxnSpPr>
          <p:nvPr/>
        </p:nvCxnSpPr>
        <p:spPr>
          <a:xfrm>
            <a:off x="5638800" y="2286000"/>
            <a:ext cx="647700" cy="241300"/>
          </a:xfrm>
          <a:prstGeom prst="line">
            <a:avLst/>
          </a:prstGeom>
          <a:ln w="50800" cap="flat">
            <a:solidFill>
              <a:srgbClr val="FFFF00"/>
            </a:solidFill>
            <a:headEnd type="stealth"/>
            <a:tailEnd type="none"/>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876800" y="4572000"/>
            <a:ext cx="889000" cy="25400"/>
          </a:xfrm>
          <a:prstGeom prst="line">
            <a:avLst/>
          </a:prstGeom>
          <a:ln w="50800" cap="flat">
            <a:solidFill>
              <a:srgbClr val="FFFF00"/>
            </a:solidFill>
            <a:headEnd type="stealth"/>
            <a:tailEnd type="none"/>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151511" y="3572933"/>
            <a:ext cx="889000" cy="25400"/>
          </a:xfrm>
          <a:prstGeom prst="line">
            <a:avLst/>
          </a:prstGeom>
          <a:ln w="50800" cap="flat">
            <a:solidFill>
              <a:srgbClr val="FFFF00"/>
            </a:solidFill>
            <a:headEnd type="stealth"/>
            <a:tailEnd type="non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7"/>
          <p:cNvPicPr>
            <a:picLocks noChangeAspect="1" noChangeArrowheads="1"/>
          </p:cNvPicPr>
          <p:nvPr/>
        </p:nvPicPr>
        <p:blipFill>
          <a:blip r:embed="rId3"/>
          <a:srcRect t="11458" r="2499" b="6250"/>
          <a:stretch>
            <a:fillRect/>
          </a:stretch>
        </p:blipFill>
        <p:spPr bwMode="auto">
          <a:xfrm>
            <a:off x="304800" y="838200"/>
            <a:ext cx="8458200" cy="46307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6"/>
          <p:cNvPicPr>
            <a:picLocks noChangeAspect="1" noChangeArrowheads="1"/>
          </p:cNvPicPr>
          <p:nvPr/>
        </p:nvPicPr>
        <p:blipFill>
          <a:blip r:embed="rId3"/>
          <a:srcRect l="33751" t="18750" r="32500" b="8333"/>
          <a:stretch>
            <a:fillRect/>
          </a:stretch>
        </p:blipFill>
        <p:spPr bwMode="auto">
          <a:xfrm>
            <a:off x="4724400" y="838200"/>
            <a:ext cx="3733800" cy="5334000"/>
          </a:xfrm>
          <a:prstGeom prst="rect">
            <a:avLst/>
          </a:prstGeom>
          <a:noFill/>
          <a:ln w="9525">
            <a:noFill/>
            <a:miter lim="800000"/>
            <a:headEnd/>
            <a:tailEnd/>
          </a:ln>
        </p:spPr>
      </p:pic>
      <p:pic>
        <p:nvPicPr>
          <p:cNvPr id="48133" name="Picture 7"/>
          <p:cNvPicPr>
            <a:picLocks noChangeAspect="1" noChangeArrowheads="1"/>
          </p:cNvPicPr>
          <p:nvPr/>
        </p:nvPicPr>
        <p:blipFill>
          <a:blip r:embed="rId4"/>
          <a:srcRect l="33125" t="18750" r="32500" b="8333"/>
          <a:stretch>
            <a:fillRect/>
          </a:stretch>
        </p:blipFill>
        <p:spPr bwMode="auto">
          <a:xfrm>
            <a:off x="914400" y="838200"/>
            <a:ext cx="3657600" cy="5334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defRPr/>
            </a:pPr>
            <a:r>
              <a:rPr lang="en-US" dirty="0" smtClean="0">
                <a:solidFill>
                  <a:srgbClr val="FFFF00"/>
                </a:solidFill>
                <a:effectLst>
                  <a:outerShdw blurRad="38100" dist="38100" dir="2700000" algn="tl">
                    <a:srgbClr val="000000"/>
                  </a:outerShdw>
                </a:effectLst>
                <a:latin typeface="Helvetica" pitchFamily="34" charset="0"/>
              </a:rPr>
              <a:t>Comparisons</a:t>
            </a:r>
          </a:p>
        </p:txBody>
      </p:sp>
      <p:sp>
        <p:nvSpPr>
          <p:cNvPr id="121859" name="Rectangle 3"/>
          <p:cNvSpPr>
            <a:spLocks noChangeArrowheads="1"/>
          </p:cNvSpPr>
          <p:nvPr/>
        </p:nvSpPr>
        <p:spPr bwMode="auto">
          <a:xfrm>
            <a:off x="609600" y="1752600"/>
            <a:ext cx="7772400" cy="4114800"/>
          </a:xfrm>
          <a:prstGeom prst="rect">
            <a:avLst/>
          </a:prstGeom>
          <a:noFill/>
          <a:ln w="9525">
            <a:noFill/>
            <a:miter lim="800000"/>
            <a:headEnd/>
            <a:tailEnd/>
          </a:ln>
          <a:effectLst>
            <a:outerShdw dist="25399" dir="2700000" algn="ctr" rotWithShape="0">
              <a:srgbClr val="808080">
                <a:alpha val="75000"/>
              </a:srgbClr>
            </a:outerShdw>
          </a:effectLst>
        </p:spPr>
        <p:txBody>
          <a:bodyPr/>
          <a:lstStyle/>
          <a:p>
            <a:pPr marL="342900" indent="-342900">
              <a:spcBef>
                <a:spcPct val="20000"/>
              </a:spcBef>
              <a:buFontTx/>
              <a:buChar char="•"/>
              <a:defRPr/>
            </a:pPr>
            <a:r>
              <a:rPr lang="en-US" sz="2800" dirty="0">
                <a:solidFill>
                  <a:srgbClr val="FFFF00"/>
                </a:solidFill>
                <a:effectLst>
                  <a:outerShdw blurRad="38100" dist="38100" dir="2700000" algn="tl">
                    <a:srgbClr val="000000"/>
                  </a:outerShdw>
                </a:effectLst>
                <a:latin typeface="Helvetica" pitchFamily="34" charset="0"/>
              </a:rPr>
              <a:t>18% or 65 days within 1%</a:t>
            </a:r>
          </a:p>
          <a:p>
            <a:pPr marL="342900" indent="-342900">
              <a:spcBef>
                <a:spcPct val="20000"/>
              </a:spcBef>
              <a:buFontTx/>
              <a:buChar char="•"/>
              <a:defRPr/>
            </a:pPr>
            <a:r>
              <a:rPr lang="en-US" sz="2800" dirty="0">
                <a:solidFill>
                  <a:srgbClr val="FFFF00"/>
                </a:solidFill>
                <a:effectLst>
                  <a:outerShdw blurRad="38100" dist="38100" dir="2700000" algn="tl">
                    <a:srgbClr val="000000"/>
                  </a:outerShdw>
                </a:effectLst>
                <a:latin typeface="Helvetica" pitchFamily="34" charset="0"/>
              </a:rPr>
              <a:t>56% or 206 days within 5%</a:t>
            </a:r>
          </a:p>
          <a:p>
            <a:pPr marL="342900" indent="-342900">
              <a:spcBef>
                <a:spcPct val="20000"/>
              </a:spcBef>
              <a:buFontTx/>
              <a:buChar char="•"/>
              <a:defRPr/>
            </a:pPr>
            <a:r>
              <a:rPr lang="en-US" sz="2800" dirty="0">
                <a:solidFill>
                  <a:srgbClr val="FFFF00"/>
                </a:solidFill>
                <a:effectLst>
                  <a:outerShdw blurRad="38100" dist="38100" dir="2700000" algn="tl">
                    <a:srgbClr val="000000"/>
                  </a:outerShdw>
                </a:effectLst>
                <a:latin typeface="Helvetica" pitchFamily="34" charset="0"/>
              </a:rPr>
              <a:t>67% or 248 days within 8%</a:t>
            </a: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endParaRPr lang="en-US" sz="1200" dirty="0">
              <a:solidFill>
                <a:srgbClr val="FFFF00"/>
              </a:solidFill>
              <a:effectLst>
                <a:outerShdw blurRad="38100" dist="38100" dir="2700000" algn="tl">
                  <a:srgbClr val="000000"/>
                </a:outerShdw>
              </a:effectLst>
              <a:latin typeface="Helvetica" pitchFamily="34" charset="0"/>
            </a:endParaRPr>
          </a:p>
          <a:p>
            <a:pPr marL="342900" indent="-342900">
              <a:spcBef>
                <a:spcPct val="20000"/>
              </a:spcBef>
              <a:defRPr/>
            </a:pPr>
            <a:r>
              <a:rPr lang="en-US" dirty="0">
                <a:solidFill>
                  <a:srgbClr val="FFFF00"/>
                </a:solidFill>
                <a:effectLst>
                  <a:outerShdw blurRad="38100" dist="38100" dir="2700000" algn="tl">
                    <a:srgbClr val="000000"/>
                  </a:outerShdw>
                </a:effectLst>
                <a:latin typeface="Helvetica" pitchFamily="34" charset="0"/>
              </a:rPr>
              <a:t>Excellent 95% daily discharges within 5% of true</a:t>
            </a:r>
          </a:p>
          <a:p>
            <a:pPr marL="342900" indent="-342900">
              <a:spcBef>
                <a:spcPct val="20000"/>
              </a:spcBef>
              <a:defRPr/>
            </a:pPr>
            <a:r>
              <a:rPr lang="en-US" dirty="0">
                <a:solidFill>
                  <a:srgbClr val="FFFF00"/>
                </a:solidFill>
                <a:effectLst>
                  <a:outerShdw blurRad="38100" dist="38100" dir="2700000" algn="tl">
                    <a:srgbClr val="000000"/>
                  </a:outerShdw>
                </a:effectLst>
                <a:latin typeface="Helvetica" pitchFamily="34" charset="0"/>
              </a:rPr>
              <a:t>Good 95% daily discharges within 10% of true</a:t>
            </a:r>
          </a:p>
          <a:p>
            <a:pPr marL="342900" indent="-342900">
              <a:spcBef>
                <a:spcPct val="20000"/>
              </a:spcBef>
              <a:defRPr/>
            </a:pPr>
            <a:r>
              <a:rPr lang="en-US" dirty="0">
                <a:solidFill>
                  <a:srgbClr val="FFFF00"/>
                </a:solidFill>
                <a:effectLst>
                  <a:outerShdw blurRad="38100" dist="38100" dir="2700000" algn="tl">
                    <a:srgbClr val="000000"/>
                  </a:outerShdw>
                </a:effectLst>
                <a:latin typeface="Helvetica" pitchFamily="34" charset="0"/>
              </a:rPr>
              <a:t>Fair 95% daily discharges within 15% of true</a:t>
            </a:r>
            <a:endParaRPr lang="en-US" sz="1200" dirty="0">
              <a:solidFill>
                <a:srgbClr val="FFFF00"/>
              </a:solidFill>
              <a:effectLst>
                <a:outerShdw blurRad="38100" dist="38100" dir="2700000" algn="tl">
                  <a:srgbClr val="000000"/>
                </a:outerShdw>
              </a:effectLst>
              <a:latin typeface="Helvetica" pitchFamily="34" charset="0"/>
            </a:endParaRPr>
          </a:p>
        </p:txBody>
      </p:sp>
      <p:sp>
        <p:nvSpPr>
          <p:cNvPr id="51206" name="Rectangle 4"/>
          <p:cNvSpPr>
            <a:spLocks noChangeArrowheads="1"/>
          </p:cNvSpPr>
          <p:nvPr/>
        </p:nvSpPr>
        <p:spPr bwMode="auto">
          <a:xfrm>
            <a:off x="7138988" y="2246313"/>
            <a:ext cx="184150" cy="457200"/>
          </a:xfrm>
          <a:prstGeom prst="rect">
            <a:avLst/>
          </a:prstGeom>
          <a:noFill/>
          <a:ln w="9525">
            <a:noFill/>
            <a:miter lim="800000"/>
            <a:headEnd/>
            <a:tailEnd/>
          </a:ln>
        </p:spPr>
        <p:txBody>
          <a:bodyPr wrap="none">
            <a:spAutoFit/>
          </a:bodyPr>
          <a:lstStyle/>
          <a:p>
            <a:pPr eaLnBrk="0" hangingPunct="0"/>
            <a:endParaRPr lang="en-US" sz="2400">
              <a:latin typeface="Helvetica" pitchFamily="34" charset="0"/>
              <a:ea typeface="ＭＳ Ｐゴシック"/>
              <a:cs typeface="ＭＳ Ｐゴシック"/>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descr="03364500uv"/>
          <p:cNvPicPr>
            <a:picLocks noChangeAspect="1" noChangeArrowheads="1"/>
          </p:cNvPicPr>
          <p:nvPr/>
        </p:nvPicPr>
        <p:blipFill>
          <a:blip r:embed="rId3"/>
          <a:srcRect l="1855" t="8281"/>
          <a:stretch>
            <a:fillRect/>
          </a:stretch>
        </p:blipFill>
        <p:spPr bwMode="auto">
          <a:xfrm>
            <a:off x="533400" y="533400"/>
            <a:ext cx="8226425" cy="5233988"/>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descr="03364500dv"/>
          <p:cNvPicPr>
            <a:picLocks noChangeAspect="1" noChangeArrowheads="1"/>
          </p:cNvPicPr>
          <p:nvPr/>
        </p:nvPicPr>
        <p:blipFill>
          <a:blip r:embed="rId3"/>
          <a:srcRect l="1036" t="8818"/>
          <a:stretch>
            <a:fillRect/>
          </a:stretch>
        </p:blipFill>
        <p:spPr bwMode="auto">
          <a:xfrm>
            <a:off x="533400" y="533400"/>
            <a:ext cx="8226425" cy="5343525"/>
          </a:xfrm>
          <a:prstGeom prst="rect">
            <a:avLst/>
          </a:prstGeom>
          <a:noFill/>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2" name="Picture 4" descr="shifts"/>
          <p:cNvPicPr>
            <a:picLocks noChangeAspect="1" noChangeArrowheads="1"/>
          </p:cNvPicPr>
          <p:nvPr/>
        </p:nvPicPr>
        <p:blipFill>
          <a:blip r:embed="rId3"/>
          <a:srcRect/>
          <a:stretch>
            <a:fillRect/>
          </a:stretch>
        </p:blipFill>
        <p:spPr bwMode="auto">
          <a:xfrm>
            <a:off x="381000" y="701762"/>
            <a:ext cx="3937000" cy="5094201"/>
          </a:xfrm>
          <a:prstGeom prst="rect">
            <a:avLst/>
          </a:prstGeom>
          <a:noFill/>
        </p:spPr>
      </p:pic>
      <p:pic>
        <p:nvPicPr>
          <p:cNvPr id="191493" name="Picture 5" descr="shifts"/>
          <p:cNvPicPr>
            <a:picLocks noChangeAspect="1" noChangeArrowheads="1"/>
          </p:cNvPicPr>
          <p:nvPr/>
        </p:nvPicPr>
        <p:blipFill>
          <a:blip r:embed="rId4"/>
          <a:srcRect/>
          <a:stretch>
            <a:fillRect/>
          </a:stretch>
        </p:blipFill>
        <p:spPr bwMode="auto">
          <a:xfrm>
            <a:off x="4624387" y="701762"/>
            <a:ext cx="4058971" cy="5165638"/>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p:txBody>
          <a:bodyPr/>
          <a:lstStyle/>
          <a:p>
            <a:pPr algn="ctr"/>
            <a:r>
              <a:rPr lang="en-US" dirty="0">
                <a:solidFill>
                  <a:srgbClr val="FFFF00"/>
                </a:solidFill>
                <a:latin typeface="Helvetica" charset="0"/>
              </a:rPr>
              <a:t>ART versus 03364500</a:t>
            </a:r>
          </a:p>
        </p:txBody>
      </p:sp>
      <p:sp>
        <p:nvSpPr>
          <p:cNvPr id="160771" name="Rectangle 3"/>
          <p:cNvSpPr>
            <a:spLocks noChangeArrowheads="1"/>
          </p:cNvSpPr>
          <p:nvPr/>
        </p:nvSpPr>
        <p:spPr bwMode="auto">
          <a:xfrm>
            <a:off x="609600" y="1752600"/>
            <a:ext cx="7772400" cy="4114800"/>
          </a:xfrm>
          <a:prstGeom prst="rect">
            <a:avLst/>
          </a:prstGeom>
          <a:noFill/>
          <a:ln w="9525">
            <a:noFill/>
            <a:miter lim="800000"/>
            <a:headEnd/>
            <a:tailEnd/>
          </a:ln>
          <a:effectLst>
            <a:outerShdw blurRad="50800" dist="25399" dir="2700000" algn="ctr" rotWithShape="0">
              <a:srgbClr val="000000">
                <a:alpha val="75000"/>
              </a:srgbClr>
            </a:outerShdw>
          </a:effectLst>
        </p:spPr>
        <p:txBody>
          <a:bodyPr>
            <a:prstTxWarp prst="textNoShape">
              <a:avLst/>
            </a:prstTxWarp>
          </a:bodyPr>
          <a:lstStyle/>
          <a:p>
            <a:pPr marL="342900" indent="-342900" eaLnBrk="1" hangingPunct="1">
              <a:spcBef>
                <a:spcPct val="20000"/>
              </a:spcBef>
              <a:buFont typeface="Wingdings" charset="2"/>
              <a:buChar char="§"/>
            </a:pPr>
            <a:r>
              <a:rPr kumimoji="1" lang="en-US" sz="2800" dirty="0">
                <a:solidFill>
                  <a:srgbClr val="FFFF00"/>
                </a:solidFill>
              </a:rPr>
              <a:t>57% or 209 days within 1%</a:t>
            </a:r>
          </a:p>
          <a:p>
            <a:pPr marL="342900" indent="-342900" eaLnBrk="1" hangingPunct="1">
              <a:spcBef>
                <a:spcPct val="20000"/>
              </a:spcBef>
              <a:buFont typeface="Wingdings" charset="2"/>
              <a:buChar char="§"/>
            </a:pPr>
            <a:r>
              <a:rPr kumimoji="1" lang="en-US" sz="2800" dirty="0">
                <a:solidFill>
                  <a:srgbClr val="FFFF00"/>
                </a:solidFill>
              </a:rPr>
              <a:t>58% or 212 days within 2%</a:t>
            </a:r>
          </a:p>
          <a:p>
            <a:pPr marL="342900" indent="-342900" eaLnBrk="1" hangingPunct="1">
              <a:spcBef>
                <a:spcPct val="20000"/>
              </a:spcBef>
              <a:buFont typeface="Wingdings" charset="2"/>
              <a:buChar char="§"/>
            </a:pPr>
            <a:r>
              <a:rPr kumimoji="1" lang="en-US" sz="2800" dirty="0">
                <a:solidFill>
                  <a:srgbClr val="FFFF00"/>
                </a:solidFill>
              </a:rPr>
              <a:t>62% or 228 days within 5%</a:t>
            </a:r>
          </a:p>
          <a:p>
            <a:pPr marL="342900" indent="-342900" eaLnBrk="1" hangingPunct="1">
              <a:spcBef>
                <a:spcPct val="20000"/>
              </a:spcBef>
              <a:buFont typeface="Wingdings" charset="2"/>
              <a:buChar char="§"/>
            </a:pPr>
            <a:r>
              <a:rPr kumimoji="1" lang="en-US" sz="2800" dirty="0">
                <a:solidFill>
                  <a:srgbClr val="FFFF00"/>
                </a:solidFill>
              </a:rPr>
              <a:t>67% or 245 days within 8%</a:t>
            </a:r>
          </a:p>
          <a:p>
            <a:pPr marL="342900" indent="-342900" eaLnBrk="1" hangingPunct="1">
              <a:spcBef>
                <a:spcPct val="20000"/>
              </a:spcBef>
              <a:buFont typeface="Wingdings" charset="2"/>
              <a:buChar char="§"/>
            </a:pPr>
            <a:r>
              <a:rPr kumimoji="1" lang="en-US" sz="2800" dirty="0">
                <a:solidFill>
                  <a:srgbClr val="FFFF00"/>
                </a:solidFill>
              </a:rPr>
              <a:t>73% or 268 days within 10%</a:t>
            </a:r>
          </a:p>
          <a:p>
            <a:pPr marL="342900" indent="-342900" eaLnBrk="1" hangingPunct="1">
              <a:spcBef>
                <a:spcPct val="20000"/>
              </a:spcBef>
              <a:buFont typeface="Wingdings" charset="2"/>
              <a:buChar char="§"/>
            </a:pPr>
            <a:r>
              <a:rPr kumimoji="1" lang="en-US" sz="2800" dirty="0">
                <a:solidFill>
                  <a:srgbClr val="FFFF00"/>
                </a:solidFill>
              </a:rPr>
              <a:t>81% or 296 days within 15%</a:t>
            </a:r>
          </a:p>
          <a:p>
            <a:pPr marL="342900" indent="-342900" eaLnBrk="1" hangingPunct="1">
              <a:spcBef>
                <a:spcPct val="20000"/>
              </a:spcBef>
              <a:buFont typeface="Wingdings" charset="2"/>
              <a:buNone/>
            </a:pPr>
            <a:endParaRPr kumimoji="1" lang="en-US" sz="1200" dirty="0">
              <a:solidFill>
                <a:srgbClr val="FFFF00"/>
              </a:solidFill>
            </a:endParaRPr>
          </a:p>
          <a:p>
            <a:pPr marL="342900" indent="-342900" eaLnBrk="1" hangingPunct="1">
              <a:spcBef>
                <a:spcPct val="20000"/>
              </a:spcBef>
              <a:buFont typeface="Wingdings" charset="2"/>
              <a:buNone/>
            </a:pPr>
            <a:r>
              <a:rPr kumimoji="1" lang="en-US" sz="1800" dirty="0">
                <a:solidFill>
                  <a:srgbClr val="FFFF00"/>
                </a:solidFill>
              </a:rPr>
              <a:t>Excellent 95% daily discharges within 5% of true</a:t>
            </a:r>
          </a:p>
          <a:p>
            <a:pPr marL="342900" indent="-342900" eaLnBrk="1" hangingPunct="1">
              <a:spcBef>
                <a:spcPct val="20000"/>
              </a:spcBef>
              <a:buFont typeface="Wingdings" charset="2"/>
              <a:buNone/>
            </a:pPr>
            <a:r>
              <a:rPr kumimoji="1" lang="en-US" sz="1800" dirty="0">
                <a:solidFill>
                  <a:srgbClr val="FFFF00"/>
                </a:solidFill>
              </a:rPr>
              <a:t>Good 95% daily discharges within 10% of true</a:t>
            </a:r>
          </a:p>
          <a:p>
            <a:pPr marL="342900" indent="-342900" eaLnBrk="1" hangingPunct="1">
              <a:spcBef>
                <a:spcPct val="20000"/>
              </a:spcBef>
              <a:buFont typeface="Wingdings" charset="2"/>
              <a:buNone/>
            </a:pPr>
            <a:r>
              <a:rPr kumimoji="1" lang="en-US" sz="1800" dirty="0">
                <a:solidFill>
                  <a:srgbClr val="FFFF00"/>
                </a:solidFill>
              </a:rPr>
              <a:t>Fair 95% daily discharges within 15% of true</a:t>
            </a:r>
            <a:endParaRPr kumimoji="1" lang="en-US" sz="1200" dirty="0">
              <a:solidFill>
                <a:srgbClr val="FFFF00"/>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8" name="Picture 2" descr="nyUnitValues"/>
          <p:cNvPicPr>
            <a:picLocks noChangeAspect="1" noChangeArrowheads="1"/>
          </p:cNvPicPr>
          <p:nvPr/>
        </p:nvPicPr>
        <p:blipFill>
          <a:blip r:embed="rId3"/>
          <a:srcRect t="9195"/>
          <a:stretch>
            <a:fillRect/>
          </a:stretch>
        </p:blipFill>
        <p:spPr bwMode="auto">
          <a:xfrm>
            <a:off x="533400" y="533400"/>
            <a:ext cx="8226425" cy="5099050"/>
          </a:xfrm>
          <a:prstGeom prst="rect">
            <a:avLst/>
          </a:prstGeom>
          <a:noFill/>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6" name="Picture 2" descr="nyDaily"/>
          <p:cNvPicPr>
            <a:picLocks noChangeAspect="1" noChangeArrowheads="1"/>
          </p:cNvPicPr>
          <p:nvPr/>
        </p:nvPicPr>
        <p:blipFill>
          <a:blip r:embed="rId3"/>
          <a:srcRect t="9013"/>
          <a:stretch>
            <a:fillRect/>
          </a:stretch>
        </p:blipFill>
        <p:spPr bwMode="auto">
          <a:xfrm>
            <a:off x="533400" y="533400"/>
            <a:ext cx="8226425" cy="5207000"/>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WHAT SMART IS NOT</a:t>
            </a:r>
            <a:endParaRPr lang="en-US" dirty="0">
              <a:solidFill>
                <a:srgbClr val="FFFF00"/>
              </a:solidFill>
            </a:endParaRPr>
          </a:p>
        </p:txBody>
      </p:sp>
      <p:sp>
        <p:nvSpPr>
          <p:cNvPr id="3" name="Content Placeholder 2"/>
          <p:cNvSpPr>
            <a:spLocks noGrp="1"/>
          </p:cNvSpPr>
          <p:nvPr>
            <p:ph idx="1"/>
          </p:nvPr>
        </p:nvSpPr>
        <p:spPr/>
        <p:txBody>
          <a:bodyPr>
            <a:noAutofit/>
          </a:bodyPr>
          <a:lstStyle/>
          <a:p>
            <a:r>
              <a:rPr lang="en-US" sz="4000" b="1" i="1" u="heavy" dirty="0" smtClean="0">
                <a:solidFill>
                  <a:srgbClr val="FFFF00"/>
                </a:solidFill>
              </a:rPr>
              <a:t>A Black box that can be turned on and ignored</a:t>
            </a:r>
          </a:p>
          <a:p>
            <a:r>
              <a:rPr lang="en-US" dirty="0" smtClean="0">
                <a:solidFill>
                  <a:srgbClr val="FFFF00"/>
                </a:solidFill>
              </a:rPr>
              <a:t>Uses simplistic procedures that work 70-80 percent of the time but can cause over shifting and other problems</a:t>
            </a:r>
          </a:p>
          <a:p>
            <a:r>
              <a:rPr lang="en-US" dirty="0" err="1" smtClean="0">
                <a:solidFill>
                  <a:srgbClr val="FFFF00"/>
                </a:solidFill>
              </a:rPr>
              <a:t>SMART’s</a:t>
            </a:r>
            <a:r>
              <a:rPr lang="en-US" dirty="0" smtClean="0">
                <a:solidFill>
                  <a:srgbClr val="FFFF00"/>
                </a:solidFill>
              </a:rPr>
              <a:t> work must be reviewed by a knowledgeable </a:t>
            </a:r>
            <a:r>
              <a:rPr lang="en-US" dirty="0" err="1" smtClean="0">
                <a:solidFill>
                  <a:srgbClr val="FFFF00"/>
                </a:solidFill>
              </a:rPr>
              <a:t>hydrographer</a:t>
            </a:r>
            <a:r>
              <a:rPr lang="en-US" dirty="0" smtClean="0">
                <a:solidFill>
                  <a:srgbClr val="FFFF00"/>
                </a:solidFill>
              </a:rPr>
              <a:t>, just as you would an entry level </a:t>
            </a:r>
            <a:r>
              <a:rPr lang="en-US" dirty="0" err="1" smtClean="0">
                <a:solidFill>
                  <a:srgbClr val="FFFF00"/>
                </a:solidFill>
              </a:rPr>
              <a:t>hydrographer</a:t>
            </a:r>
            <a:endParaRPr lang="en-US" dirty="0">
              <a:solidFill>
                <a:srgbClr val="FFFF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pPr algn="ctr"/>
            <a:r>
              <a:rPr lang="en-US" dirty="0">
                <a:solidFill>
                  <a:srgbClr val="FFFF00"/>
                </a:solidFill>
                <a:latin typeface="Helvetica" charset="0"/>
              </a:rPr>
              <a:t>ART versus 01365000</a:t>
            </a:r>
          </a:p>
        </p:txBody>
      </p:sp>
      <p:sp>
        <p:nvSpPr>
          <p:cNvPr id="166915" name="Rectangle 3"/>
          <p:cNvSpPr>
            <a:spLocks noChangeArrowheads="1"/>
          </p:cNvSpPr>
          <p:nvPr/>
        </p:nvSpPr>
        <p:spPr bwMode="auto">
          <a:xfrm>
            <a:off x="609600" y="1752600"/>
            <a:ext cx="7772400" cy="4114800"/>
          </a:xfrm>
          <a:prstGeom prst="rect">
            <a:avLst/>
          </a:prstGeom>
          <a:noFill/>
          <a:ln w="9525">
            <a:noFill/>
            <a:miter lim="800000"/>
            <a:headEnd/>
            <a:tailEnd/>
          </a:ln>
          <a:effectLst>
            <a:outerShdw blurRad="50800" dist="25399" dir="2700000" algn="ctr" rotWithShape="0">
              <a:srgbClr val="000000">
                <a:alpha val="75000"/>
              </a:srgbClr>
            </a:outerShdw>
          </a:effectLst>
        </p:spPr>
        <p:txBody>
          <a:bodyPr>
            <a:prstTxWarp prst="textNoShape">
              <a:avLst/>
            </a:prstTxWarp>
          </a:bodyPr>
          <a:lstStyle/>
          <a:p>
            <a:pPr marL="342900" indent="-342900" eaLnBrk="1" hangingPunct="1">
              <a:spcBef>
                <a:spcPct val="20000"/>
              </a:spcBef>
              <a:buFont typeface="Wingdings" charset="2"/>
              <a:buChar char="§"/>
            </a:pPr>
            <a:r>
              <a:rPr kumimoji="1" lang="en-US" sz="2800" dirty="0">
                <a:solidFill>
                  <a:srgbClr val="FFFF00"/>
                </a:solidFill>
              </a:rPr>
              <a:t>15% or 57 days within 1%</a:t>
            </a:r>
          </a:p>
          <a:p>
            <a:pPr marL="342900" indent="-342900" eaLnBrk="1" hangingPunct="1">
              <a:spcBef>
                <a:spcPct val="20000"/>
              </a:spcBef>
              <a:buFont typeface="Wingdings" charset="2"/>
              <a:buChar char="§"/>
            </a:pPr>
            <a:r>
              <a:rPr kumimoji="1" lang="en-US" sz="2800" dirty="0">
                <a:solidFill>
                  <a:srgbClr val="FFFF00"/>
                </a:solidFill>
              </a:rPr>
              <a:t>23% or 84 days within 2%</a:t>
            </a:r>
          </a:p>
          <a:p>
            <a:pPr marL="342900" indent="-342900" eaLnBrk="1" hangingPunct="1">
              <a:spcBef>
                <a:spcPct val="20000"/>
              </a:spcBef>
              <a:buFont typeface="Wingdings" charset="2"/>
              <a:buChar char="§"/>
            </a:pPr>
            <a:r>
              <a:rPr kumimoji="1" lang="en-US" sz="2800" dirty="0">
                <a:solidFill>
                  <a:srgbClr val="FFFF00"/>
                </a:solidFill>
              </a:rPr>
              <a:t>45% or 163 days within 5%</a:t>
            </a:r>
          </a:p>
          <a:p>
            <a:pPr marL="342900" indent="-342900" eaLnBrk="1" hangingPunct="1">
              <a:spcBef>
                <a:spcPct val="20000"/>
              </a:spcBef>
              <a:buFont typeface="Wingdings" charset="2"/>
              <a:buChar char="§"/>
            </a:pPr>
            <a:r>
              <a:rPr kumimoji="1" lang="en-US" sz="2800" dirty="0">
                <a:solidFill>
                  <a:srgbClr val="FFFF00"/>
                </a:solidFill>
              </a:rPr>
              <a:t>62% or 228 days within 8%</a:t>
            </a:r>
          </a:p>
          <a:p>
            <a:pPr marL="342900" indent="-342900" eaLnBrk="1" hangingPunct="1">
              <a:spcBef>
                <a:spcPct val="20000"/>
              </a:spcBef>
              <a:buFont typeface="Wingdings" charset="2"/>
              <a:buChar char="§"/>
            </a:pPr>
            <a:r>
              <a:rPr kumimoji="1" lang="en-US" sz="2800" dirty="0">
                <a:solidFill>
                  <a:srgbClr val="FFFF00"/>
                </a:solidFill>
              </a:rPr>
              <a:t>71% or 260 days within 10%</a:t>
            </a:r>
          </a:p>
          <a:p>
            <a:pPr marL="342900" indent="-342900" eaLnBrk="1" hangingPunct="1">
              <a:spcBef>
                <a:spcPct val="20000"/>
              </a:spcBef>
              <a:buFont typeface="Wingdings" charset="2"/>
              <a:buChar char="§"/>
            </a:pPr>
            <a:r>
              <a:rPr kumimoji="1" lang="en-US" sz="2800" dirty="0">
                <a:solidFill>
                  <a:srgbClr val="FFFF00"/>
                </a:solidFill>
              </a:rPr>
              <a:t>82% or 300 days within 15%</a:t>
            </a:r>
          </a:p>
          <a:p>
            <a:pPr marL="342900" indent="-342900" eaLnBrk="1" hangingPunct="1">
              <a:spcBef>
                <a:spcPct val="20000"/>
              </a:spcBef>
              <a:buFont typeface="Wingdings" charset="2"/>
              <a:buNone/>
            </a:pPr>
            <a:endParaRPr kumimoji="1" lang="en-US" sz="1200" dirty="0">
              <a:solidFill>
                <a:srgbClr val="FFFF00"/>
              </a:solidFill>
            </a:endParaRPr>
          </a:p>
          <a:p>
            <a:pPr marL="342900" indent="-342900" eaLnBrk="1" hangingPunct="1">
              <a:spcBef>
                <a:spcPct val="20000"/>
              </a:spcBef>
              <a:buFont typeface="Wingdings" charset="2"/>
              <a:buNone/>
            </a:pPr>
            <a:r>
              <a:rPr kumimoji="1" lang="en-US" sz="1800" dirty="0">
                <a:solidFill>
                  <a:srgbClr val="FFFF00"/>
                </a:solidFill>
              </a:rPr>
              <a:t>Excellent 95% daily discharges within 5% of true</a:t>
            </a:r>
          </a:p>
          <a:p>
            <a:pPr marL="342900" indent="-342900" eaLnBrk="1" hangingPunct="1">
              <a:spcBef>
                <a:spcPct val="20000"/>
              </a:spcBef>
              <a:buFont typeface="Wingdings" charset="2"/>
              <a:buNone/>
            </a:pPr>
            <a:r>
              <a:rPr kumimoji="1" lang="en-US" sz="1800" dirty="0">
                <a:solidFill>
                  <a:srgbClr val="FFFF00"/>
                </a:solidFill>
              </a:rPr>
              <a:t>Good 95% daily discharges within 10% of true</a:t>
            </a:r>
          </a:p>
          <a:p>
            <a:pPr marL="342900" indent="-342900" eaLnBrk="1" hangingPunct="1">
              <a:spcBef>
                <a:spcPct val="20000"/>
              </a:spcBef>
              <a:buFont typeface="Wingdings" charset="2"/>
              <a:buNone/>
            </a:pPr>
            <a:r>
              <a:rPr kumimoji="1" lang="en-US" sz="1800" dirty="0">
                <a:solidFill>
                  <a:srgbClr val="FFFF00"/>
                </a:solidFill>
              </a:rPr>
              <a:t>Fair 95% daily discharges within 15% of true</a:t>
            </a:r>
            <a:endParaRPr kumimoji="1" lang="en-US" sz="1200" dirty="0">
              <a:solidFill>
                <a:srgbClr val="FFFF00"/>
              </a:solidFill>
            </a:endParaRPr>
          </a:p>
        </p:txBody>
      </p:sp>
      <p:sp>
        <p:nvSpPr>
          <p:cNvPr id="166916" name="Rectangle 4"/>
          <p:cNvSpPr>
            <a:spLocks noChangeArrowheads="1"/>
          </p:cNvSpPr>
          <p:nvPr/>
        </p:nvSpPr>
        <p:spPr bwMode="auto">
          <a:xfrm>
            <a:off x="7138988" y="2246313"/>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6" name="Picture 4" descr="shifts"/>
          <p:cNvPicPr>
            <a:picLocks noChangeAspect="1" noChangeArrowheads="1"/>
          </p:cNvPicPr>
          <p:nvPr/>
        </p:nvPicPr>
        <p:blipFill>
          <a:blip r:embed="rId3"/>
          <a:srcRect/>
          <a:stretch>
            <a:fillRect/>
          </a:stretch>
        </p:blipFill>
        <p:spPr bwMode="auto">
          <a:xfrm>
            <a:off x="152400" y="990600"/>
            <a:ext cx="3733800" cy="4424363"/>
          </a:xfrm>
          <a:prstGeom prst="rect">
            <a:avLst/>
          </a:prstGeom>
          <a:noFill/>
        </p:spPr>
      </p:pic>
      <p:pic>
        <p:nvPicPr>
          <p:cNvPr id="187397" name="Picture 5" descr="shifts1"/>
          <p:cNvPicPr>
            <a:picLocks noChangeAspect="1" noChangeArrowheads="1"/>
          </p:cNvPicPr>
          <p:nvPr/>
        </p:nvPicPr>
        <p:blipFill>
          <a:blip r:embed="rId4"/>
          <a:srcRect/>
          <a:stretch>
            <a:fillRect/>
          </a:stretch>
        </p:blipFill>
        <p:spPr bwMode="auto">
          <a:xfrm>
            <a:off x="4267200" y="990600"/>
            <a:ext cx="3733800" cy="44196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03361500uv"/>
          <p:cNvPicPr>
            <a:picLocks noChangeAspect="1" noChangeArrowheads="1"/>
          </p:cNvPicPr>
          <p:nvPr/>
        </p:nvPicPr>
        <p:blipFill>
          <a:blip r:embed="rId3"/>
          <a:srcRect t="9415"/>
          <a:stretch>
            <a:fillRect/>
          </a:stretch>
        </p:blipFill>
        <p:spPr bwMode="auto">
          <a:xfrm>
            <a:off x="533400" y="533400"/>
            <a:ext cx="8226425" cy="5132388"/>
          </a:xfrm>
          <a:prstGeom prst="rect">
            <a:avLst/>
          </a:prstGeom>
          <a:noFill/>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2" descr="03361500dv"/>
          <p:cNvPicPr>
            <a:picLocks noChangeAspect="1" noChangeArrowheads="1"/>
          </p:cNvPicPr>
          <p:nvPr/>
        </p:nvPicPr>
        <p:blipFill>
          <a:blip r:embed="rId3"/>
          <a:srcRect t="8151"/>
          <a:stretch>
            <a:fillRect/>
          </a:stretch>
        </p:blipFill>
        <p:spPr bwMode="auto">
          <a:xfrm>
            <a:off x="533400" y="533400"/>
            <a:ext cx="8226425" cy="5151438"/>
          </a:xfrm>
          <a:prstGeom prst="rect">
            <a:avLst/>
          </a:prstGeom>
          <a:noFill/>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8" name="Picture 4" descr="shifts"/>
          <p:cNvPicPr>
            <a:picLocks noChangeAspect="1" noChangeArrowheads="1"/>
          </p:cNvPicPr>
          <p:nvPr/>
        </p:nvPicPr>
        <p:blipFill>
          <a:blip r:embed="rId3"/>
          <a:srcRect/>
          <a:stretch>
            <a:fillRect/>
          </a:stretch>
        </p:blipFill>
        <p:spPr bwMode="auto">
          <a:xfrm>
            <a:off x="457200" y="1143000"/>
            <a:ext cx="3595688" cy="4652963"/>
          </a:xfrm>
          <a:prstGeom prst="rect">
            <a:avLst/>
          </a:prstGeom>
          <a:noFill/>
        </p:spPr>
      </p:pic>
      <p:pic>
        <p:nvPicPr>
          <p:cNvPr id="190469" name="Picture 5" descr="shifts"/>
          <p:cNvPicPr>
            <a:picLocks noChangeAspect="1" noChangeArrowheads="1"/>
          </p:cNvPicPr>
          <p:nvPr/>
        </p:nvPicPr>
        <p:blipFill>
          <a:blip r:embed="rId4"/>
          <a:srcRect/>
          <a:stretch>
            <a:fillRect/>
          </a:stretch>
        </p:blipFill>
        <p:spPr bwMode="auto">
          <a:xfrm>
            <a:off x="4419600" y="1143000"/>
            <a:ext cx="3592513" cy="4648200"/>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pPr algn="ctr"/>
            <a:r>
              <a:rPr lang="en-US" dirty="0">
                <a:solidFill>
                  <a:srgbClr val="FFFF00"/>
                </a:solidFill>
                <a:latin typeface="Helvetica" charset="0"/>
              </a:rPr>
              <a:t>ART versus 03361500</a:t>
            </a:r>
          </a:p>
        </p:txBody>
      </p:sp>
      <p:sp>
        <p:nvSpPr>
          <p:cNvPr id="173059" name="Rectangle 3"/>
          <p:cNvSpPr>
            <a:spLocks noChangeArrowheads="1"/>
          </p:cNvSpPr>
          <p:nvPr/>
        </p:nvSpPr>
        <p:spPr bwMode="auto">
          <a:xfrm>
            <a:off x="685800" y="1981200"/>
            <a:ext cx="7772400" cy="4114800"/>
          </a:xfrm>
          <a:prstGeom prst="rect">
            <a:avLst/>
          </a:prstGeom>
          <a:noFill/>
          <a:ln w="9525">
            <a:noFill/>
            <a:miter lim="800000"/>
            <a:headEnd/>
            <a:tailEnd/>
          </a:ln>
          <a:effectLst>
            <a:outerShdw blurRad="50800" dist="25399" dir="2700000" algn="ctr" rotWithShape="0">
              <a:srgbClr val="000000">
                <a:alpha val="75000"/>
              </a:srgbClr>
            </a:outerShdw>
          </a:effectLst>
        </p:spPr>
        <p:txBody>
          <a:bodyPr>
            <a:prstTxWarp prst="textNoShape">
              <a:avLst/>
            </a:prstTxWarp>
          </a:bodyPr>
          <a:lstStyle/>
          <a:p>
            <a:pPr marL="342900" indent="-342900" eaLnBrk="1" hangingPunct="1">
              <a:spcBef>
                <a:spcPct val="20000"/>
              </a:spcBef>
              <a:buFont typeface="Wingdings" charset="2"/>
              <a:buChar char="§"/>
            </a:pPr>
            <a:r>
              <a:rPr kumimoji="1" lang="en-US" sz="3200" dirty="0">
                <a:solidFill>
                  <a:srgbClr val="FFFF00"/>
                </a:solidFill>
              </a:rPr>
              <a:t>23% or 84 days within 1%</a:t>
            </a:r>
          </a:p>
          <a:p>
            <a:pPr marL="342900" indent="-342900" eaLnBrk="1" hangingPunct="1">
              <a:spcBef>
                <a:spcPct val="20000"/>
              </a:spcBef>
              <a:buFont typeface="Wingdings" charset="2"/>
              <a:buChar char="§"/>
            </a:pPr>
            <a:r>
              <a:rPr kumimoji="1" lang="en-US" sz="3200" dirty="0">
                <a:solidFill>
                  <a:srgbClr val="FFFF00"/>
                </a:solidFill>
              </a:rPr>
              <a:t>44% or 161 days within 2%</a:t>
            </a:r>
          </a:p>
          <a:p>
            <a:pPr marL="342900" indent="-342900" eaLnBrk="1" hangingPunct="1">
              <a:spcBef>
                <a:spcPct val="20000"/>
              </a:spcBef>
              <a:buFont typeface="Wingdings" charset="2"/>
              <a:buChar char="§"/>
            </a:pPr>
            <a:r>
              <a:rPr kumimoji="1" lang="en-US" sz="3200" dirty="0">
                <a:solidFill>
                  <a:srgbClr val="FFFF00"/>
                </a:solidFill>
              </a:rPr>
              <a:t>87% or 317 days within 5%</a:t>
            </a:r>
          </a:p>
          <a:p>
            <a:pPr marL="342900" indent="-342900" eaLnBrk="1" hangingPunct="1">
              <a:spcBef>
                <a:spcPct val="20000"/>
              </a:spcBef>
              <a:buFont typeface="Wingdings" charset="2"/>
              <a:buChar char="§"/>
            </a:pPr>
            <a:r>
              <a:rPr kumimoji="1" lang="en-US" sz="3200" dirty="0">
                <a:solidFill>
                  <a:srgbClr val="FFFF00"/>
                </a:solidFill>
              </a:rPr>
              <a:t>93% or 340 days within 8%</a:t>
            </a:r>
          </a:p>
          <a:p>
            <a:pPr marL="342900" indent="-342900" eaLnBrk="1" hangingPunct="1">
              <a:spcBef>
                <a:spcPct val="20000"/>
              </a:spcBef>
              <a:buFont typeface="Wingdings" charset="2"/>
              <a:buChar char="§"/>
            </a:pPr>
            <a:r>
              <a:rPr kumimoji="1" lang="en-US" sz="3200" dirty="0">
                <a:solidFill>
                  <a:srgbClr val="FFFF00"/>
                </a:solidFill>
              </a:rPr>
              <a:t>95% or 348 days within 10%</a:t>
            </a:r>
          </a:p>
          <a:p>
            <a:pPr marL="342900" indent="-342900" eaLnBrk="1" hangingPunct="1">
              <a:spcBef>
                <a:spcPct val="20000"/>
              </a:spcBef>
              <a:buFont typeface="Wingdings" charset="2"/>
              <a:buNone/>
            </a:pPr>
            <a:endParaRPr kumimoji="1" lang="en-US" sz="1200" dirty="0">
              <a:solidFill>
                <a:srgbClr val="FFFF00"/>
              </a:solidFill>
            </a:endParaRPr>
          </a:p>
          <a:p>
            <a:pPr marL="342900" indent="-342900" eaLnBrk="1" hangingPunct="1">
              <a:spcBef>
                <a:spcPct val="20000"/>
              </a:spcBef>
              <a:buFont typeface="Wingdings" charset="2"/>
              <a:buNone/>
            </a:pPr>
            <a:r>
              <a:rPr kumimoji="1" lang="en-US" sz="1800" dirty="0">
                <a:solidFill>
                  <a:srgbClr val="FFFF00"/>
                </a:solidFill>
              </a:rPr>
              <a:t>Excellent 95% daily discharges within 5% of true</a:t>
            </a:r>
          </a:p>
          <a:p>
            <a:pPr marL="342900" indent="-342900" eaLnBrk="1" hangingPunct="1">
              <a:spcBef>
                <a:spcPct val="20000"/>
              </a:spcBef>
              <a:buFont typeface="Wingdings" charset="2"/>
              <a:buNone/>
            </a:pPr>
            <a:r>
              <a:rPr kumimoji="1" lang="en-US" sz="1800" dirty="0">
                <a:solidFill>
                  <a:srgbClr val="FFFF00"/>
                </a:solidFill>
              </a:rPr>
              <a:t>Good 95% daily discharges within 10% of true</a:t>
            </a:r>
          </a:p>
          <a:p>
            <a:pPr marL="342900" indent="-342900" eaLnBrk="1" hangingPunct="1">
              <a:spcBef>
                <a:spcPct val="20000"/>
              </a:spcBef>
              <a:buFont typeface="Wingdings" charset="2"/>
              <a:buNone/>
            </a:pPr>
            <a:r>
              <a:rPr kumimoji="1" lang="en-US" sz="1800" dirty="0">
                <a:solidFill>
                  <a:srgbClr val="FFFF00"/>
                </a:solidFill>
              </a:rPr>
              <a:t>Fair 95% daily discharges within 15% of true</a:t>
            </a:r>
            <a:endParaRPr kumimoji="1" lang="en-US" sz="3200" dirty="0">
              <a:solidFill>
                <a:srgbClr val="FFFF00"/>
              </a:solidFill>
            </a:endParaRPr>
          </a:p>
        </p:txBody>
      </p:sp>
      <p:sp>
        <p:nvSpPr>
          <p:cNvPr id="173060" name="Rectangle 4"/>
          <p:cNvSpPr>
            <a:spLocks noChangeArrowheads="1"/>
          </p:cNvSpPr>
          <p:nvPr/>
        </p:nvSpPr>
        <p:spPr bwMode="auto">
          <a:xfrm>
            <a:off x="6207125" y="4379913"/>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3762"/>
          </a:xfrm>
        </p:spPr>
        <p:txBody>
          <a:bodyPr/>
          <a:lstStyle/>
          <a:p>
            <a:r>
              <a:rPr lang="en-US" dirty="0" smtClean="0">
                <a:solidFill>
                  <a:srgbClr val="FFFF00"/>
                </a:solidFill>
              </a:rPr>
              <a:t>SMART Output</a:t>
            </a:r>
            <a:endParaRPr lang="en-US" dirty="0">
              <a:solidFill>
                <a:srgbClr val="FFFF00"/>
              </a:solidFill>
            </a:endParaRPr>
          </a:p>
        </p:txBody>
      </p:sp>
      <p:sp>
        <p:nvSpPr>
          <p:cNvPr id="3" name="Content Placeholder 2"/>
          <p:cNvSpPr>
            <a:spLocks noGrp="1"/>
          </p:cNvSpPr>
          <p:nvPr>
            <p:ph idx="1"/>
          </p:nvPr>
        </p:nvSpPr>
        <p:spPr>
          <a:xfrm>
            <a:off x="152400" y="1168400"/>
            <a:ext cx="8813800" cy="5461000"/>
          </a:xfrm>
        </p:spPr>
        <p:txBody>
          <a:bodyPr>
            <a:normAutofit/>
          </a:bodyPr>
          <a:lstStyle/>
          <a:p>
            <a:r>
              <a:rPr lang="en-US" dirty="0" smtClean="0">
                <a:solidFill>
                  <a:srgbClr val="FFFF00"/>
                </a:solidFill>
                <a:hlinkClick r:id="rId3" action="ppaction://hlinkfile"/>
              </a:rPr>
              <a:t>SMART status file</a:t>
            </a:r>
            <a:r>
              <a:rPr lang="en-US" dirty="0" smtClean="0">
                <a:solidFill>
                  <a:srgbClr val="FFFF00"/>
                </a:solidFill>
              </a:rPr>
              <a:t>, information written to file </a:t>
            </a:r>
            <a:r>
              <a:rPr lang="en-US" dirty="0" err="1" smtClean="0">
                <a:solidFill>
                  <a:srgbClr val="FFFF00"/>
                </a:solidFill>
              </a:rPr>
              <a:t>everytime</a:t>
            </a:r>
            <a:r>
              <a:rPr lang="en-US" dirty="0" smtClean="0">
                <a:solidFill>
                  <a:srgbClr val="FFFF00"/>
                </a:solidFill>
              </a:rPr>
              <a:t> SMART runs, used to determine if SMART is still running.</a:t>
            </a:r>
            <a:endParaRPr lang="en-US" dirty="0" smtClean="0">
              <a:solidFill>
                <a:srgbClr val="FFFF00"/>
              </a:solidFill>
              <a:hlinkClick r:id="rId4" action="ppaction://hlinkfile"/>
            </a:endParaRPr>
          </a:p>
          <a:p>
            <a:r>
              <a:rPr lang="en-US" dirty="0" smtClean="0">
                <a:solidFill>
                  <a:srgbClr val="FFFF00"/>
                </a:solidFill>
                <a:hlinkClick r:id="rId4" action="ppaction://hlinkfile"/>
              </a:rPr>
              <a:t>SMART site visit with no discharge measurement e-mail output</a:t>
            </a:r>
            <a:r>
              <a:rPr lang="en-US" dirty="0" smtClean="0">
                <a:solidFill>
                  <a:srgbClr val="FFFF00"/>
                </a:solidFill>
              </a:rPr>
              <a:t>.</a:t>
            </a:r>
            <a:endParaRPr lang="en-US" dirty="0" smtClean="0">
              <a:solidFill>
                <a:srgbClr val="FFFF00"/>
              </a:solidFill>
              <a:hlinkClick r:id="rId5" action="ppaction://hlinkfile"/>
            </a:endParaRPr>
          </a:p>
          <a:p>
            <a:r>
              <a:rPr lang="en-US" dirty="0" smtClean="0">
                <a:solidFill>
                  <a:srgbClr val="FFFF00"/>
                </a:solidFill>
                <a:hlinkClick r:id="rId6" action="ppaction://hlinkfile"/>
              </a:rPr>
              <a:t>SMART site visit with no discharge measurement HTML report</a:t>
            </a:r>
            <a:r>
              <a:rPr lang="en-US" dirty="0" smtClean="0">
                <a:solidFill>
                  <a:srgbClr val="FFFF00"/>
                </a:solidFill>
              </a:rPr>
              <a:t>.</a:t>
            </a:r>
          </a:p>
          <a:p>
            <a:r>
              <a:rPr lang="en-US" dirty="0" smtClean="0">
                <a:solidFill>
                  <a:srgbClr val="FFFF00"/>
                </a:solidFill>
                <a:hlinkClick r:id="rId7" action="ppaction://hlinkfile"/>
              </a:rPr>
              <a:t>SMART measurement gage height greater than or equal to the existing V-diagram’s upper-point’s gage height e-mail output</a:t>
            </a:r>
            <a:r>
              <a:rPr lang="en-US" dirty="0" smtClean="0">
                <a:solidFill>
                  <a:srgbClr val="FFFF00"/>
                </a:solidFill>
              </a:rPr>
              <a:t>.</a:t>
            </a:r>
          </a:p>
          <a:p>
            <a:pPr>
              <a:buNone/>
            </a:pPr>
            <a:endParaRPr lang="en-US" dirty="0" smtClean="0">
              <a:solidFill>
                <a:srgbClr val="FFFF0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SMART Output – cont.</a:t>
            </a:r>
            <a:endParaRPr lang="en-US" b="1" dirty="0">
              <a:solidFill>
                <a:srgbClr val="FFFF0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FFFF00"/>
                </a:solidFill>
                <a:hlinkClick r:id="rId2" action="ppaction://hlinkfile"/>
              </a:rPr>
              <a:t>SMART invalid flow conditions e-mail output </a:t>
            </a:r>
            <a:r>
              <a:rPr lang="en-US" dirty="0" smtClean="0">
                <a:solidFill>
                  <a:srgbClr val="FFFF00"/>
                </a:solidFill>
              </a:rPr>
              <a:t>.</a:t>
            </a:r>
          </a:p>
          <a:p>
            <a:r>
              <a:rPr lang="en-US" dirty="0" smtClean="0">
                <a:solidFill>
                  <a:srgbClr val="FFFF00"/>
                </a:solidFill>
              </a:rPr>
              <a:t>Flow conditions for which SMART will not perform its shift analysis</a:t>
            </a:r>
          </a:p>
          <a:p>
            <a:pPr lvl="1"/>
            <a:r>
              <a:rPr lang="en-US" sz="1800" i="1" dirty="0" smtClean="0">
                <a:solidFill>
                  <a:srgbClr val="FFFF00"/>
                </a:solidFill>
              </a:rPr>
              <a:t>***</a:t>
            </a:r>
          </a:p>
          <a:p>
            <a:pPr lvl="1"/>
            <a:r>
              <a:rPr lang="en-US" sz="1800" i="1" dirty="0" err="1" smtClean="0">
                <a:solidFill>
                  <a:srgbClr val="FFFF00"/>
                </a:solidFill>
              </a:rPr>
              <a:t>Dis</a:t>
            </a:r>
            <a:endParaRPr lang="en-US" sz="1800" i="1" dirty="0" smtClean="0">
              <a:solidFill>
                <a:srgbClr val="FFFF00"/>
              </a:solidFill>
            </a:endParaRPr>
          </a:p>
          <a:p>
            <a:pPr lvl="1"/>
            <a:r>
              <a:rPr lang="en-US" sz="1800" i="1" dirty="0" smtClean="0">
                <a:solidFill>
                  <a:srgbClr val="FFFF00"/>
                </a:solidFill>
              </a:rPr>
              <a:t> Dry</a:t>
            </a:r>
          </a:p>
          <a:p>
            <a:pPr lvl="1"/>
            <a:r>
              <a:rPr lang="en-US" sz="1800" i="1" dirty="0" err="1" smtClean="0">
                <a:solidFill>
                  <a:srgbClr val="FFFF00"/>
                </a:solidFill>
              </a:rPr>
              <a:t>Eqp</a:t>
            </a:r>
            <a:endParaRPr lang="en-US" sz="1800" i="1" dirty="0" smtClean="0">
              <a:solidFill>
                <a:srgbClr val="FFFF00"/>
              </a:solidFill>
            </a:endParaRPr>
          </a:p>
          <a:p>
            <a:pPr lvl="1"/>
            <a:r>
              <a:rPr lang="en-US" sz="1800" i="1" dirty="0" err="1" smtClean="0">
                <a:solidFill>
                  <a:srgbClr val="FFFF00"/>
                </a:solidFill>
              </a:rPr>
              <a:t>Fld</a:t>
            </a:r>
            <a:endParaRPr lang="en-US" sz="1800" i="1" dirty="0" smtClean="0">
              <a:solidFill>
                <a:srgbClr val="FFFF00"/>
              </a:solidFill>
            </a:endParaRPr>
          </a:p>
          <a:p>
            <a:pPr lvl="1"/>
            <a:r>
              <a:rPr lang="en-US" sz="1800" i="1" dirty="0" smtClean="0">
                <a:solidFill>
                  <a:srgbClr val="FFFF00"/>
                </a:solidFill>
              </a:rPr>
              <a:t>Ice</a:t>
            </a:r>
          </a:p>
          <a:p>
            <a:pPr lvl="1"/>
            <a:r>
              <a:rPr lang="en-US" sz="1800" i="1" dirty="0" smtClean="0">
                <a:solidFill>
                  <a:srgbClr val="FFFF00"/>
                </a:solidFill>
              </a:rPr>
              <a:t>Pr</a:t>
            </a:r>
          </a:p>
          <a:p>
            <a:pPr lvl="1"/>
            <a:r>
              <a:rPr lang="en-US" sz="1800" i="1" dirty="0" smtClean="0">
                <a:solidFill>
                  <a:srgbClr val="FFFF00"/>
                </a:solidFill>
              </a:rPr>
              <a:t>Rat</a:t>
            </a:r>
          </a:p>
          <a:p>
            <a:pPr lvl="1"/>
            <a:r>
              <a:rPr lang="en-US" sz="1800" i="1" dirty="0" err="1" smtClean="0">
                <a:solidFill>
                  <a:srgbClr val="FFFF00"/>
                </a:solidFill>
              </a:rPr>
              <a:t>Ssn</a:t>
            </a:r>
            <a:endParaRPr lang="en-US" sz="1800" i="1" dirty="0" smtClean="0">
              <a:solidFill>
                <a:srgbClr val="FFFF00"/>
              </a:solidFill>
            </a:endParaRPr>
          </a:p>
          <a:p>
            <a:pPr lvl="1"/>
            <a:endParaRPr lang="en-US" dirty="0" smtClean="0">
              <a:solidFill>
                <a:srgbClr val="FFFF00"/>
              </a:solidFill>
            </a:endParaRPr>
          </a:p>
          <a:p>
            <a:pPr lvl="1"/>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SMART Output – cont.</a:t>
            </a:r>
            <a:endParaRPr lang="en-US" b="1"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hlinkClick r:id="rId2" action="ppaction://hlinkfile"/>
              </a:rPr>
              <a:t>SMART confirms current base rating e-mail output</a:t>
            </a:r>
            <a:r>
              <a:rPr lang="en-US" dirty="0" smtClean="0">
                <a:solidFill>
                  <a:srgbClr val="FFFF00"/>
                </a:solidFill>
              </a:rPr>
              <a:t>.</a:t>
            </a:r>
          </a:p>
          <a:p>
            <a:r>
              <a:rPr lang="en-US" dirty="0" smtClean="0">
                <a:solidFill>
                  <a:srgbClr val="FFFF00"/>
                </a:solidFill>
                <a:hlinkClick r:id="rId3" action="ppaction://hlinkfile"/>
              </a:rPr>
              <a:t>SMART confirms existing V-diagram e-mail output</a:t>
            </a:r>
            <a:r>
              <a:rPr lang="en-US" dirty="0" smtClean="0">
                <a:solidFill>
                  <a:srgbClr val="FFFF00"/>
                </a:solidFill>
              </a:rPr>
              <a:t>.</a:t>
            </a:r>
          </a:p>
          <a:p>
            <a:r>
              <a:rPr lang="en-US" dirty="0" smtClean="0">
                <a:solidFill>
                  <a:srgbClr val="FFFF00"/>
                </a:solidFill>
                <a:hlinkClick r:id="rId4" action="ppaction://hlinkfile"/>
              </a:rPr>
              <a:t>SMART modifies existing V-diagram e-mail output</a:t>
            </a:r>
            <a:r>
              <a:rPr lang="en-US" dirty="0" smtClean="0">
                <a:solidFill>
                  <a:srgbClr val="FFFF00"/>
                </a:solidFill>
              </a:rPr>
              <a:t>.</a:t>
            </a:r>
          </a:p>
          <a:p>
            <a:r>
              <a:rPr lang="en-US" dirty="0" smtClean="0">
                <a:solidFill>
                  <a:srgbClr val="FFFF00"/>
                </a:solidFill>
                <a:hlinkClick r:id="rId5" action="ppaction://hlinkfile"/>
              </a:rPr>
              <a:t>SMART modifies existing V-diagram HTML report</a:t>
            </a:r>
            <a:r>
              <a:rPr lang="en-US" dirty="0" smtClean="0">
                <a:solidFill>
                  <a:srgbClr val="FFFF00"/>
                </a:solidFill>
              </a:rPr>
              <a:t>.</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Where to get SMART.</a:t>
            </a:r>
            <a:endParaRPr lang="en-US" b="1"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hlinkClick r:id="rId2"/>
              </a:rPr>
              <a:t>OSW Script Page</a:t>
            </a:r>
            <a:r>
              <a:rPr lang="en-US" dirty="0" smtClean="0">
                <a:solidFill>
                  <a:srgbClr val="FFFF00"/>
                </a:solidFill>
              </a:rPr>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How automated version works</a:t>
            </a:r>
            <a:endParaRPr lang="en-US" dirty="0">
              <a:solidFill>
                <a:srgbClr val="FFFF00"/>
              </a:solidFill>
            </a:endParaRPr>
          </a:p>
        </p:txBody>
      </p:sp>
      <p:sp>
        <p:nvSpPr>
          <p:cNvPr id="5" name="Decision 4"/>
          <p:cNvSpPr/>
          <p:nvPr/>
        </p:nvSpPr>
        <p:spPr>
          <a:xfrm>
            <a:off x="2501900" y="1417638"/>
            <a:ext cx="3898900" cy="3238500"/>
          </a:xfrm>
          <a:prstGeom prst="flowChartDecision">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New Site visits entered by electronic data file since the last run</a:t>
            </a:r>
            <a:endParaRPr lang="en-US" dirty="0">
              <a:solidFill>
                <a:srgbClr val="000090"/>
              </a:solidFill>
            </a:endParaRPr>
          </a:p>
        </p:txBody>
      </p:sp>
      <p:grpSp>
        <p:nvGrpSpPr>
          <p:cNvPr id="23" name="Group 22"/>
          <p:cNvGrpSpPr/>
          <p:nvPr/>
        </p:nvGrpSpPr>
        <p:grpSpPr>
          <a:xfrm>
            <a:off x="254000" y="2723634"/>
            <a:ext cx="2908300" cy="3448566"/>
            <a:chOff x="254000" y="2723634"/>
            <a:chExt cx="2908300" cy="3448566"/>
          </a:xfrm>
        </p:grpSpPr>
        <p:sp>
          <p:nvSpPr>
            <p:cNvPr id="6" name="Process 5"/>
            <p:cNvSpPr/>
            <p:nvPr/>
          </p:nvSpPr>
          <p:spPr>
            <a:xfrm>
              <a:off x="254000" y="4229100"/>
              <a:ext cx="2908300" cy="1943100"/>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Start script to process any available queues</a:t>
              </a:r>
              <a:endParaRPr lang="en-US" dirty="0">
                <a:solidFill>
                  <a:srgbClr val="000090"/>
                </a:solidFill>
              </a:endParaRPr>
            </a:p>
          </p:txBody>
        </p:sp>
        <p:cxnSp>
          <p:nvCxnSpPr>
            <p:cNvPr id="18" name="Shape 17"/>
            <p:cNvCxnSpPr>
              <a:stCxn id="5" idx="1"/>
              <a:endCxn id="6" idx="0"/>
            </p:cNvCxnSpPr>
            <p:nvPr/>
          </p:nvCxnSpPr>
          <p:spPr>
            <a:xfrm rot="10800000" flipV="1">
              <a:off x="1708150" y="3036888"/>
              <a:ext cx="793750" cy="1192212"/>
            </a:xfrm>
            <a:prstGeom prst="bentConnector2">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712547" y="2723634"/>
              <a:ext cx="486506" cy="369332"/>
            </a:xfrm>
            <a:prstGeom prst="rect">
              <a:avLst/>
            </a:prstGeom>
            <a:noFill/>
          </p:spPr>
          <p:txBody>
            <a:bodyPr wrap="none" rtlCol="0">
              <a:spAutoFit/>
            </a:bodyPr>
            <a:lstStyle/>
            <a:p>
              <a:r>
                <a:rPr lang="en-US" dirty="0" smtClean="0">
                  <a:solidFill>
                    <a:srgbClr val="FFFF00"/>
                  </a:solidFill>
                </a:rPr>
                <a:t>NO</a:t>
              </a:r>
              <a:endParaRPr lang="en-US" dirty="0">
                <a:solidFill>
                  <a:srgbClr val="FFFF00"/>
                </a:solidFill>
              </a:endParaRPr>
            </a:p>
          </p:txBody>
        </p:sp>
      </p:grpSp>
      <p:grpSp>
        <p:nvGrpSpPr>
          <p:cNvPr id="25" name="Group 24"/>
          <p:cNvGrpSpPr/>
          <p:nvPr/>
        </p:nvGrpSpPr>
        <p:grpSpPr>
          <a:xfrm>
            <a:off x="3162300" y="2723634"/>
            <a:ext cx="5803900" cy="3448566"/>
            <a:chOff x="3162300" y="2723634"/>
            <a:chExt cx="5803900" cy="3448566"/>
          </a:xfrm>
        </p:grpSpPr>
        <p:sp>
          <p:nvSpPr>
            <p:cNvPr id="7" name="Process 6"/>
            <p:cNvSpPr/>
            <p:nvPr/>
          </p:nvSpPr>
          <p:spPr>
            <a:xfrm>
              <a:off x="6057900" y="4229100"/>
              <a:ext cx="2908300" cy="1943100"/>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Create a queue for any site visits found.</a:t>
              </a:r>
            </a:p>
          </p:txBody>
        </p:sp>
        <p:cxnSp>
          <p:nvCxnSpPr>
            <p:cNvPr id="14" name="Elbow Connector 13"/>
            <p:cNvCxnSpPr>
              <a:stCxn id="5" idx="3"/>
              <a:endCxn id="7" idx="0"/>
            </p:cNvCxnSpPr>
            <p:nvPr/>
          </p:nvCxnSpPr>
          <p:spPr>
            <a:xfrm>
              <a:off x="6400800" y="3036888"/>
              <a:ext cx="1111250" cy="1192212"/>
            </a:xfrm>
            <a:prstGeom prst="bentConnector2">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829765" y="2723634"/>
              <a:ext cx="513670" cy="369332"/>
            </a:xfrm>
            <a:prstGeom prst="rect">
              <a:avLst/>
            </a:prstGeom>
            <a:noFill/>
          </p:spPr>
          <p:txBody>
            <a:bodyPr wrap="none" rtlCol="0">
              <a:spAutoFit/>
            </a:bodyPr>
            <a:lstStyle/>
            <a:p>
              <a:r>
                <a:rPr lang="en-US" dirty="0" smtClean="0">
                  <a:solidFill>
                    <a:srgbClr val="FFFF00"/>
                  </a:solidFill>
                </a:rPr>
                <a:t>YES</a:t>
              </a:r>
              <a:endParaRPr lang="en-US" dirty="0">
                <a:solidFill>
                  <a:srgbClr val="FFFF00"/>
                </a:solidFill>
              </a:endParaRPr>
            </a:p>
          </p:txBody>
        </p:sp>
        <p:cxnSp>
          <p:nvCxnSpPr>
            <p:cNvPr id="21" name="Straight Arrow Connector 20"/>
            <p:cNvCxnSpPr>
              <a:stCxn id="7" idx="1"/>
              <a:endCxn id="6" idx="3"/>
            </p:cNvCxnSpPr>
            <p:nvPr/>
          </p:nvCxnSpPr>
          <p:spPr>
            <a:xfrm rot="10800000">
              <a:off x="3162300" y="5200650"/>
              <a:ext cx="2895600"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QUESTIONS?</a:t>
            </a:r>
            <a:endParaRPr lang="en-US" dirty="0">
              <a:solidFill>
                <a:srgbClr val="FFFF00"/>
              </a:solidFill>
            </a:endParaRPr>
          </a:p>
        </p:txBody>
      </p:sp>
      <p:pic>
        <p:nvPicPr>
          <p:cNvPr id="4" name="Picture 3"/>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3379504" y="1417638"/>
            <a:ext cx="2716495" cy="495760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How automated version works – cont.</a:t>
            </a:r>
            <a:endParaRPr lang="en-US" dirty="0">
              <a:solidFill>
                <a:srgbClr val="FFFF00"/>
              </a:solidFill>
            </a:endParaRPr>
          </a:p>
        </p:txBody>
      </p:sp>
      <p:sp>
        <p:nvSpPr>
          <p:cNvPr id="4" name="Process 3"/>
          <p:cNvSpPr/>
          <p:nvPr/>
        </p:nvSpPr>
        <p:spPr>
          <a:xfrm>
            <a:off x="259810" y="1839056"/>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Preparation Steps</a:t>
            </a:r>
          </a:p>
        </p:txBody>
      </p:sp>
      <p:grpSp>
        <p:nvGrpSpPr>
          <p:cNvPr id="25" name="Group 24"/>
          <p:cNvGrpSpPr/>
          <p:nvPr/>
        </p:nvGrpSpPr>
        <p:grpSpPr>
          <a:xfrm>
            <a:off x="259810" y="2681098"/>
            <a:ext cx="4050792" cy="1197768"/>
            <a:chOff x="259810" y="2681098"/>
            <a:chExt cx="4050792" cy="1197768"/>
          </a:xfrm>
        </p:grpSpPr>
        <p:sp>
          <p:nvSpPr>
            <p:cNvPr id="5" name="Process 4"/>
            <p:cNvSpPr/>
            <p:nvPr/>
          </p:nvSpPr>
          <p:spPr>
            <a:xfrm>
              <a:off x="259810" y="30376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Gets measurement information including measured gage height and discharge</a:t>
              </a:r>
            </a:p>
          </p:txBody>
        </p:sp>
        <p:cxnSp>
          <p:nvCxnSpPr>
            <p:cNvPr id="9" name="Straight Arrow Connector 8"/>
            <p:cNvCxnSpPr/>
            <p:nvPr/>
          </p:nvCxnSpPr>
          <p:spPr>
            <a:xfrm rot="5400000">
              <a:off x="2108137" y="2858961"/>
              <a:ext cx="357314" cy="1588"/>
            </a:xfrm>
            <a:prstGeom prst="straightConnector1">
              <a:avLst/>
            </a:prstGeom>
            <a:ln w="25400" cmpd="sng">
              <a:solidFill>
                <a:schemeClr val="accent1">
                  <a:lumMod val="40000"/>
                  <a:lumOff val="60000"/>
                </a:schemeClr>
              </a:solidFill>
              <a:prstDash val="solid"/>
              <a:tailEnd type="arrow"/>
            </a:ln>
          </p:spPr>
          <p:style>
            <a:lnRef idx="2">
              <a:schemeClr val="accent1"/>
            </a:lnRef>
            <a:fillRef idx="0">
              <a:schemeClr val="accent1"/>
            </a:fillRef>
            <a:effectRef idx="1">
              <a:schemeClr val="accent1"/>
            </a:effectRef>
            <a:fontRef idx="minor">
              <a:schemeClr val="tx1"/>
            </a:fontRef>
          </p:style>
        </p:cxnSp>
      </p:grpSp>
      <p:grpSp>
        <p:nvGrpSpPr>
          <p:cNvPr id="26" name="Group 25"/>
          <p:cNvGrpSpPr/>
          <p:nvPr/>
        </p:nvGrpSpPr>
        <p:grpSpPr>
          <a:xfrm>
            <a:off x="259810" y="3879660"/>
            <a:ext cx="4050792" cy="1243806"/>
            <a:chOff x="259810" y="3879660"/>
            <a:chExt cx="4050792" cy="1243806"/>
          </a:xfrm>
        </p:grpSpPr>
        <p:sp>
          <p:nvSpPr>
            <p:cNvPr id="6" name="Process 5"/>
            <p:cNvSpPr/>
            <p:nvPr/>
          </p:nvSpPr>
          <p:spPr>
            <a:xfrm>
              <a:off x="259810" y="42822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Computes raw percent difference for the discharge measurement</a:t>
              </a:r>
            </a:p>
          </p:txBody>
        </p:sp>
        <p:cxnSp>
          <p:nvCxnSpPr>
            <p:cNvPr id="11" name="Straight Arrow Connector 10"/>
            <p:cNvCxnSpPr/>
            <p:nvPr/>
          </p:nvCxnSpPr>
          <p:spPr>
            <a:xfrm rot="5400000">
              <a:off x="2085118" y="4080542"/>
              <a:ext cx="403352"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259810" y="5124260"/>
            <a:ext cx="4050792" cy="1205706"/>
            <a:chOff x="259810" y="5124260"/>
            <a:chExt cx="4050792" cy="1205706"/>
          </a:xfrm>
        </p:grpSpPr>
        <p:sp>
          <p:nvSpPr>
            <p:cNvPr id="7" name="Process 6"/>
            <p:cNvSpPr/>
            <p:nvPr/>
          </p:nvSpPr>
          <p:spPr>
            <a:xfrm>
              <a:off x="259810" y="54887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Gets the current rating and active shift-variation diagram for that rating</a:t>
              </a:r>
            </a:p>
          </p:txBody>
        </p:sp>
        <p:cxnSp>
          <p:nvCxnSpPr>
            <p:cNvPr id="13" name="Straight Arrow Connector 12"/>
            <p:cNvCxnSpPr>
              <a:stCxn id="6" idx="2"/>
              <a:endCxn id="7" idx="0"/>
            </p:cNvCxnSpPr>
            <p:nvPr/>
          </p:nvCxnSpPr>
          <p:spPr>
            <a:xfrm rot="5400000">
              <a:off x="2102580" y="5306092"/>
              <a:ext cx="365252"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8" name="Group 27"/>
          <p:cNvGrpSpPr/>
          <p:nvPr/>
        </p:nvGrpSpPr>
        <p:grpSpPr>
          <a:xfrm>
            <a:off x="4310602" y="3038412"/>
            <a:ext cx="4648200" cy="2870930"/>
            <a:chOff x="4310602" y="3038412"/>
            <a:chExt cx="4648200" cy="2870930"/>
          </a:xfrm>
        </p:grpSpPr>
        <p:sp>
          <p:nvSpPr>
            <p:cNvPr id="17" name="Process 16"/>
            <p:cNvSpPr/>
            <p:nvPr/>
          </p:nvSpPr>
          <p:spPr>
            <a:xfrm>
              <a:off x="4908010" y="3038412"/>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Compute shift using active shift-variation diagram.</a:t>
              </a:r>
            </a:p>
          </p:txBody>
        </p:sp>
        <p:cxnSp>
          <p:nvCxnSpPr>
            <p:cNvPr id="22" name="Shape 21"/>
            <p:cNvCxnSpPr>
              <a:stCxn id="7" idx="3"/>
              <a:endCxn id="17" idx="0"/>
            </p:cNvCxnSpPr>
            <p:nvPr/>
          </p:nvCxnSpPr>
          <p:spPr>
            <a:xfrm flipV="1">
              <a:off x="4310602" y="3038412"/>
              <a:ext cx="2622804" cy="2870930"/>
            </a:xfrm>
            <a:prstGeom prst="bentConnector4">
              <a:avLst>
                <a:gd name="adj1" fmla="val 11389"/>
                <a:gd name="adj2" fmla="val 107963"/>
              </a:avLst>
            </a:prstGeom>
            <a:ln>
              <a:solidFill>
                <a:schemeClr val="accent1">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9" name="Group 28"/>
          <p:cNvGrpSpPr/>
          <p:nvPr/>
        </p:nvGrpSpPr>
        <p:grpSpPr>
          <a:xfrm>
            <a:off x="4908010" y="3880454"/>
            <a:ext cx="4050792" cy="1197768"/>
            <a:chOff x="4908010" y="3880454"/>
            <a:chExt cx="4050792" cy="1197768"/>
          </a:xfrm>
        </p:grpSpPr>
        <p:sp>
          <p:nvSpPr>
            <p:cNvPr id="18" name="Process 17"/>
            <p:cNvSpPr/>
            <p:nvPr/>
          </p:nvSpPr>
          <p:spPr>
            <a:xfrm>
              <a:off x="4908010" y="4236974"/>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Apply shift and compute percent difference </a:t>
              </a:r>
            </a:p>
          </p:txBody>
        </p:sp>
        <p:cxnSp>
          <p:nvCxnSpPr>
            <p:cNvPr id="24" name="Straight Arrow Connector 23"/>
            <p:cNvCxnSpPr/>
            <p:nvPr/>
          </p:nvCxnSpPr>
          <p:spPr>
            <a:xfrm rot="5400000">
              <a:off x="6756337" y="4058317"/>
              <a:ext cx="357314"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nodeType="click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How automated version works – cont.</a:t>
            </a:r>
            <a:endParaRPr lang="en-US" dirty="0">
              <a:solidFill>
                <a:srgbClr val="FFFF00"/>
              </a:solidFill>
            </a:endParaRPr>
          </a:p>
        </p:txBody>
      </p:sp>
      <p:sp>
        <p:nvSpPr>
          <p:cNvPr id="14" name="Decision 13"/>
          <p:cNvSpPr/>
          <p:nvPr/>
        </p:nvSpPr>
        <p:spPr>
          <a:xfrm>
            <a:off x="165100" y="1417638"/>
            <a:ext cx="4343400" cy="3421062"/>
          </a:xfrm>
          <a:prstGeom prst="flowChartDecision">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Percent difference for active shift diagram indicate measurement confirms the current shift-variation diagram</a:t>
            </a:r>
          </a:p>
        </p:txBody>
      </p:sp>
      <p:grpSp>
        <p:nvGrpSpPr>
          <p:cNvPr id="35" name="Group 34"/>
          <p:cNvGrpSpPr/>
          <p:nvPr/>
        </p:nvGrpSpPr>
        <p:grpSpPr>
          <a:xfrm>
            <a:off x="4508500" y="1524000"/>
            <a:ext cx="4559300" cy="3167062"/>
            <a:chOff x="4508500" y="1524000"/>
            <a:chExt cx="4559300" cy="3167062"/>
          </a:xfrm>
        </p:grpSpPr>
        <p:sp>
          <p:nvSpPr>
            <p:cNvPr id="15" name="Decision 14"/>
            <p:cNvSpPr/>
            <p:nvPr/>
          </p:nvSpPr>
          <p:spPr>
            <a:xfrm>
              <a:off x="5181600" y="1524000"/>
              <a:ext cx="3886200" cy="3167062"/>
            </a:xfrm>
            <a:prstGeom prst="flowChartDecision">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Raw percent  difference indicate measurement confirms the current stage-discharge rating</a:t>
              </a:r>
            </a:p>
          </p:txBody>
        </p:sp>
        <p:cxnSp>
          <p:nvCxnSpPr>
            <p:cNvPr id="19" name="Straight Arrow Connector 18"/>
            <p:cNvCxnSpPr>
              <a:stCxn id="14" idx="3"/>
              <a:endCxn id="15" idx="1"/>
            </p:cNvCxnSpPr>
            <p:nvPr/>
          </p:nvCxnSpPr>
          <p:spPr>
            <a:xfrm flipV="1">
              <a:off x="4508500" y="3107531"/>
              <a:ext cx="673100" cy="206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4572000" y="2819400"/>
              <a:ext cx="455398" cy="369332"/>
            </a:xfrm>
            <a:prstGeom prst="rect">
              <a:avLst/>
            </a:prstGeom>
            <a:noFill/>
          </p:spPr>
          <p:txBody>
            <a:bodyPr wrap="none" rtlCol="0">
              <a:spAutoFit/>
            </a:bodyPr>
            <a:lstStyle/>
            <a:p>
              <a:r>
                <a:rPr lang="en-US" dirty="0" smtClean="0">
                  <a:solidFill>
                    <a:srgbClr val="FFFF00"/>
                  </a:solidFill>
                </a:rPr>
                <a:t>No</a:t>
              </a:r>
              <a:endParaRPr lang="en-US" dirty="0">
                <a:solidFill>
                  <a:srgbClr val="FFFF00"/>
                </a:solidFill>
              </a:endParaRPr>
            </a:p>
          </p:txBody>
        </p:sp>
      </p:grpSp>
      <p:grpSp>
        <p:nvGrpSpPr>
          <p:cNvPr id="34" name="Group 33"/>
          <p:cNvGrpSpPr/>
          <p:nvPr/>
        </p:nvGrpSpPr>
        <p:grpSpPr>
          <a:xfrm>
            <a:off x="806450" y="4839494"/>
            <a:ext cx="3060700" cy="1459706"/>
            <a:chOff x="806450" y="4839494"/>
            <a:chExt cx="3060700" cy="1459706"/>
          </a:xfrm>
        </p:grpSpPr>
        <p:sp>
          <p:nvSpPr>
            <p:cNvPr id="21" name="Process 20"/>
            <p:cNvSpPr/>
            <p:nvPr/>
          </p:nvSpPr>
          <p:spPr>
            <a:xfrm>
              <a:off x="806450" y="5651500"/>
              <a:ext cx="3060700" cy="647700"/>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Use current shift-variation diagram</a:t>
              </a:r>
            </a:p>
          </p:txBody>
        </p:sp>
        <p:cxnSp>
          <p:nvCxnSpPr>
            <p:cNvPr id="26" name="Straight Arrow Connector 25"/>
            <p:cNvCxnSpPr>
              <a:stCxn id="14" idx="2"/>
              <a:endCxn id="21" idx="0"/>
            </p:cNvCxnSpPr>
            <p:nvPr/>
          </p:nvCxnSpPr>
          <p:spPr>
            <a:xfrm rot="5400000">
              <a:off x="1930400" y="5245100"/>
              <a:ext cx="8128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2337594" y="4996934"/>
              <a:ext cx="485717" cy="369332"/>
            </a:xfrm>
            <a:prstGeom prst="rect">
              <a:avLst/>
            </a:prstGeom>
            <a:noFill/>
          </p:spPr>
          <p:txBody>
            <a:bodyPr wrap="none" rtlCol="0">
              <a:spAutoFit/>
            </a:bodyPr>
            <a:lstStyle/>
            <a:p>
              <a:r>
                <a:rPr lang="en-US" dirty="0" smtClean="0">
                  <a:solidFill>
                    <a:srgbClr val="FFFF00"/>
                  </a:solidFill>
                </a:rPr>
                <a:t>Yes</a:t>
              </a:r>
              <a:endParaRPr lang="en-US" dirty="0">
                <a:solidFill>
                  <a:srgbClr val="FFFF00"/>
                </a:solidFill>
              </a:endParaRPr>
            </a:p>
          </p:txBody>
        </p:sp>
      </p:grpSp>
      <p:grpSp>
        <p:nvGrpSpPr>
          <p:cNvPr id="36" name="Group 35"/>
          <p:cNvGrpSpPr/>
          <p:nvPr/>
        </p:nvGrpSpPr>
        <p:grpSpPr>
          <a:xfrm>
            <a:off x="5264150" y="4691856"/>
            <a:ext cx="3721100" cy="1823244"/>
            <a:chOff x="5264150" y="4691856"/>
            <a:chExt cx="3721100" cy="1823244"/>
          </a:xfrm>
        </p:grpSpPr>
        <p:sp>
          <p:nvSpPr>
            <p:cNvPr id="23" name="Process 22"/>
            <p:cNvSpPr/>
            <p:nvPr/>
          </p:nvSpPr>
          <p:spPr>
            <a:xfrm>
              <a:off x="5264150" y="5651500"/>
              <a:ext cx="3721100" cy="863600"/>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Set all shift in current shift-variation diagram to zero</a:t>
              </a:r>
            </a:p>
          </p:txBody>
        </p:sp>
        <p:cxnSp>
          <p:nvCxnSpPr>
            <p:cNvPr id="29" name="Straight Arrow Connector 28"/>
            <p:cNvCxnSpPr>
              <a:stCxn id="15" idx="2"/>
              <a:endCxn id="23" idx="0"/>
            </p:cNvCxnSpPr>
            <p:nvPr/>
          </p:nvCxnSpPr>
          <p:spPr>
            <a:xfrm rot="5400000">
              <a:off x="6644481" y="5171281"/>
              <a:ext cx="96043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7134283" y="5067300"/>
              <a:ext cx="485717" cy="369332"/>
            </a:xfrm>
            <a:prstGeom prst="rect">
              <a:avLst/>
            </a:prstGeom>
            <a:noFill/>
          </p:spPr>
          <p:txBody>
            <a:bodyPr wrap="none" rtlCol="0">
              <a:spAutoFit/>
            </a:bodyPr>
            <a:lstStyle/>
            <a:p>
              <a:r>
                <a:rPr lang="en-US" dirty="0" smtClean="0">
                  <a:solidFill>
                    <a:srgbClr val="FFFF00"/>
                  </a:solidFill>
                </a:rPr>
                <a:t>Yes</a:t>
              </a:r>
              <a:endParaRPr lang="en-US" dirty="0">
                <a:solidFill>
                  <a:srgbClr val="FFFF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accel="50000" decel="50000"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1+#ppt_w/2"/>
                                          </p:val>
                                        </p:tav>
                                        <p:tav tm="100000">
                                          <p:val>
                                            <p:strVal val="#ppt_x"/>
                                          </p:val>
                                        </p:tav>
                                      </p:tavLst>
                                    </p:anim>
                                    <p:anim calcmode="lin" valueType="num">
                                      <p:cBhvr additive="base">
                                        <p:cTn id="14"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How it works – cont.</a:t>
            </a:r>
            <a:endParaRPr lang="en-US" dirty="0">
              <a:solidFill>
                <a:srgbClr val="FFFF00"/>
              </a:solidFill>
            </a:endParaRPr>
          </a:p>
        </p:txBody>
      </p:sp>
      <p:sp>
        <p:nvSpPr>
          <p:cNvPr id="4" name="Process 3"/>
          <p:cNvSpPr/>
          <p:nvPr/>
        </p:nvSpPr>
        <p:spPr>
          <a:xfrm>
            <a:off x="259810" y="1839056"/>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Compute measurement shift</a:t>
            </a:r>
          </a:p>
        </p:txBody>
      </p:sp>
      <p:grpSp>
        <p:nvGrpSpPr>
          <p:cNvPr id="19" name="Group 18"/>
          <p:cNvGrpSpPr/>
          <p:nvPr/>
        </p:nvGrpSpPr>
        <p:grpSpPr>
          <a:xfrm>
            <a:off x="259810" y="2681098"/>
            <a:ext cx="4050792" cy="1197768"/>
            <a:chOff x="259810" y="2681098"/>
            <a:chExt cx="4050792" cy="1197768"/>
          </a:xfrm>
        </p:grpSpPr>
        <p:sp>
          <p:nvSpPr>
            <p:cNvPr id="5" name="Process 4"/>
            <p:cNvSpPr/>
            <p:nvPr/>
          </p:nvSpPr>
          <p:spPr>
            <a:xfrm>
              <a:off x="259810" y="30376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Use measurement shift to modify the active shift-variation diagram</a:t>
              </a:r>
            </a:p>
          </p:txBody>
        </p:sp>
        <p:cxnSp>
          <p:nvCxnSpPr>
            <p:cNvPr id="9" name="Straight Arrow Connector 8"/>
            <p:cNvCxnSpPr/>
            <p:nvPr/>
          </p:nvCxnSpPr>
          <p:spPr>
            <a:xfrm rot="5400000">
              <a:off x="2108137" y="2858961"/>
              <a:ext cx="357314" cy="1588"/>
            </a:xfrm>
            <a:prstGeom prst="straightConnector1">
              <a:avLst/>
            </a:prstGeom>
            <a:ln w="25400" cmpd="sng">
              <a:solidFill>
                <a:schemeClr val="accent1">
                  <a:lumMod val="40000"/>
                  <a:lumOff val="60000"/>
                </a:schemeClr>
              </a:solidFill>
              <a:prstDash val="solid"/>
              <a:tailEnd type="arrow"/>
            </a:ln>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a:off x="259810" y="3879660"/>
            <a:ext cx="4050792" cy="1243806"/>
            <a:chOff x="259810" y="3879660"/>
            <a:chExt cx="4050792" cy="1243806"/>
          </a:xfrm>
        </p:grpSpPr>
        <p:sp>
          <p:nvSpPr>
            <p:cNvPr id="6" name="Process 5"/>
            <p:cNvSpPr/>
            <p:nvPr/>
          </p:nvSpPr>
          <p:spPr>
            <a:xfrm>
              <a:off x="259810" y="42822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Check the modified diagram for hydrologic inconsistencies.</a:t>
              </a:r>
            </a:p>
          </p:txBody>
        </p:sp>
        <p:cxnSp>
          <p:nvCxnSpPr>
            <p:cNvPr id="11" name="Straight Arrow Connector 10"/>
            <p:cNvCxnSpPr/>
            <p:nvPr/>
          </p:nvCxnSpPr>
          <p:spPr>
            <a:xfrm rot="5400000">
              <a:off x="2085118" y="4080542"/>
              <a:ext cx="403352"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1" name="Group 20"/>
          <p:cNvGrpSpPr/>
          <p:nvPr/>
        </p:nvGrpSpPr>
        <p:grpSpPr>
          <a:xfrm>
            <a:off x="259810" y="5124260"/>
            <a:ext cx="4050792" cy="1205706"/>
            <a:chOff x="259810" y="5124260"/>
            <a:chExt cx="4050792" cy="1205706"/>
          </a:xfrm>
        </p:grpSpPr>
        <p:sp>
          <p:nvSpPr>
            <p:cNvPr id="7" name="Process 6"/>
            <p:cNvSpPr/>
            <p:nvPr/>
          </p:nvSpPr>
          <p:spPr>
            <a:xfrm>
              <a:off x="259810" y="54887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Apply modified shift-variation diagram</a:t>
              </a:r>
            </a:p>
          </p:txBody>
        </p:sp>
        <p:cxnSp>
          <p:nvCxnSpPr>
            <p:cNvPr id="13" name="Straight Arrow Connector 12"/>
            <p:cNvCxnSpPr>
              <a:stCxn id="6" idx="2"/>
              <a:endCxn id="7" idx="0"/>
            </p:cNvCxnSpPr>
            <p:nvPr/>
          </p:nvCxnSpPr>
          <p:spPr>
            <a:xfrm rot="5400000">
              <a:off x="2102580" y="5306092"/>
              <a:ext cx="365252"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3" name="Group 22"/>
          <p:cNvGrpSpPr/>
          <p:nvPr/>
        </p:nvGrpSpPr>
        <p:grpSpPr>
          <a:xfrm>
            <a:off x="4310602" y="3038412"/>
            <a:ext cx="4648200" cy="2870930"/>
            <a:chOff x="4310602" y="3038412"/>
            <a:chExt cx="4648200" cy="2870930"/>
          </a:xfrm>
        </p:grpSpPr>
        <p:sp>
          <p:nvSpPr>
            <p:cNvPr id="17" name="Process 16"/>
            <p:cNvSpPr/>
            <p:nvPr/>
          </p:nvSpPr>
          <p:spPr>
            <a:xfrm>
              <a:off x="4908010" y="3038412"/>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solidFill>
                    <a:srgbClr val="000090"/>
                  </a:solidFill>
                </a:rPr>
                <a:t>Recompute</a:t>
              </a:r>
              <a:r>
                <a:rPr lang="en-US" dirty="0" smtClean="0">
                  <a:solidFill>
                    <a:srgbClr val="000090"/>
                  </a:solidFill>
                </a:rPr>
                <a:t> the record for the water year</a:t>
              </a:r>
            </a:p>
          </p:txBody>
        </p:sp>
        <p:cxnSp>
          <p:nvCxnSpPr>
            <p:cNvPr id="22" name="Shape 21"/>
            <p:cNvCxnSpPr>
              <a:stCxn id="7" idx="3"/>
              <a:endCxn id="17" idx="0"/>
            </p:cNvCxnSpPr>
            <p:nvPr/>
          </p:nvCxnSpPr>
          <p:spPr>
            <a:xfrm flipV="1">
              <a:off x="4310602" y="3038412"/>
              <a:ext cx="2622804" cy="2870930"/>
            </a:xfrm>
            <a:prstGeom prst="bentConnector4">
              <a:avLst>
                <a:gd name="adj1" fmla="val 11389"/>
                <a:gd name="adj2" fmla="val 107963"/>
              </a:avLst>
            </a:prstGeom>
            <a:ln>
              <a:solidFill>
                <a:schemeClr val="accent1">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4908010" y="3880454"/>
            <a:ext cx="4050792" cy="1243012"/>
            <a:chOff x="4908010" y="3880454"/>
            <a:chExt cx="4050792" cy="1243012"/>
          </a:xfrm>
        </p:grpSpPr>
        <p:sp>
          <p:nvSpPr>
            <p:cNvPr id="14" name="Process 13"/>
            <p:cNvSpPr/>
            <p:nvPr/>
          </p:nvSpPr>
          <p:spPr>
            <a:xfrm>
              <a:off x="4908010" y="4282218"/>
              <a:ext cx="4050792" cy="841248"/>
            </a:xfrm>
            <a:prstGeom prst="flowChartProcess">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90"/>
                  </a:solidFill>
                </a:rPr>
                <a:t>Prepare, store, and e-mail summary report</a:t>
              </a:r>
            </a:p>
          </p:txBody>
        </p:sp>
        <p:cxnSp>
          <p:nvCxnSpPr>
            <p:cNvPr id="16" name="Straight Arrow Connector 15"/>
            <p:cNvCxnSpPr>
              <a:stCxn id="17" idx="2"/>
              <a:endCxn id="14" idx="0"/>
            </p:cNvCxnSpPr>
            <p:nvPr/>
          </p:nvCxnSpPr>
          <p:spPr>
            <a:xfrm rot="5400000">
              <a:off x="6732127" y="4080939"/>
              <a:ext cx="402558"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Command line version</a:t>
            </a:r>
            <a:endParaRPr lang="en-US" dirty="0">
              <a:solidFill>
                <a:srgbClr val="FFFF00"/>
              </a:solidFill>
            </a:endParaRPr>
          </a:p>
        </p:txBody>
      </p:sp>
      <p:sp>
        <p:nvSpPr>
          <p:cNvPr id="3" name="Content Placeholder 2"/>
          <p:cNvSpPr>
            <a:spLocks noGrp="1"/>
          </p:cNvSpPr>
          <p:nvPr>
            <p:ph idx="1"/>
          </p:nvPr>
        </p:nvSpPr>
        <p:spPr/>
        <p:txBody>
          <a:bodyPr>
            <a:normAutofit/>
          </a:bodyPr>
          <a:lstStyle/>
          <a:p>
            <a:r>
              <a:rPr lang="en-US" dirty="0" smtClean="0">
                <a:solidFill>
                  <a:srgbClr val="FFFF00"/>
                </a:solidFill>
              </a:rPr>
              <a:t>Arguments station number, begin date and time and ending date and time</a:t>
            </a:r>
          </a:p>
          <a:p>
            <a:r>
              <a:rPr lang="en-US" dirty="0" smtClean="0">
                <a:solidFill>
                  <a:srgbClr val="FFFF00"/>
                </a:solidFill>
              </a:rPr>
              <a:t>Process all site visits within the specified time period</a:t>
            </a:r>
          </a:p>
          <a:p>
            <a:r>
              <a:rPr lang="en-US" dirty="0" smtClean="0">
                <a:solidFill>
                  <a:srgbClr val="FFFF00"/>
                </a:solidFill>
              </a:rPr>
              <a:t>Creates queue for the site visit which is processed the next time the automated version is run</a:t>
            </a:r>
          </a:p>
          <a:p>
            <a:r>
              <a:rPr lang="en-US" sz="2800" dirty="0" err="1" smtClean="0">
                <a:solidFill>
                  <a:srgbClr val="FFFF00"/>
                </a:solidFill>
              </a:rPr>
              <a:t>clsmart.pl</a:t>
            </a:r>
            <a:r>
              <a:rPr lang="en-US" sz="2800" dirty="0" smtClean="0">
                <a:solidFill>
                  <a:srgbClr val="FFFF00"/>
                </a:solidFill>
              </a:rPr>
              <a:t> –sn03999999 –sd20071001 –ed20080930</a:t>
            </a:r>
            <a:endParaRPr lang="en-US" sz="28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Significant Entries in SMART </a:t>
            </a:r>
            <a:br>
              <a:rPr lang="en-US" dirty="0" smtClean="0">
                <a:solidFill>
                  <a:srgbClr val="FFFF00"/>
                </a:solidFill>
              </a:rPr>
            </a:br>
            <a:r>
              <a:rPr lang="en-US" dirty="0" smtClean="0">
                <a:solidFill>
                  <a:srgbClr val="FFFF00"/>
                </a:solidFill>
              </a:rPr>
              <a:t>control file</a:t>
            </a:r>
            <a:endParaRPr lang="en-US" dirty="0">
              <a:solidFill>
                <a:srgbClr val="FFFF00"/>
              </a:solidFill>
            </a:endParaRPr>
          </a:p>
        </p:txBody>
      </p:sp>
      <p:sp>
        <p:nvSpPr>
          <p:cNvPr id="3" name="Content Placeholder 2"/>
          <p:cNvSpPr>
            <a:spLocks noGrp="1"/>
          </p:cNvSpPr>
          <p:nvPr>
            <p:ph idx="1"/>
          </p:nvPr>
        </p:nvSpPr>
        <p:spPr/>
        <p:txBody>
          <a:bodyPr>
            <a:normAutofit fontScale="85000" lnSpcReduction="10000"/>
          </a:bodyPr>
          <a:lstStyle/>
          <a:p>
            <a:r>
              <a:rPr lang="en-US" dirty="0" smtClean="0">
                <a:solidFill>
                  <a:srgbClr val="FFFF00"/>
                </a:solidFill>
              </a:rPr>
              <a:t>Parameters related to hydrology</a:t>
            </a:r>
          </a:p>
          <a:p>
            <a:pPr lvl="1"/>
            <a:r>
              <a:rPr lang="en-US" dirty="0" err="1" smtClean="0">
                <a:solidFill>
                  <a:srgbClr val="FFFF00"/>
                </a:solidFill>
              </a:rPr>
              <a:t>peakDef</a:t>
            </a:r>
            <a:r>
              <a:rPr lang="en-US" dirty="0" smtClean="0">
                <a:solidFill>
                  <a:srgbClr val="FFFF00"/>
                </a:solidFill>
              </a:rPr>
              <a:t> – used to define the beginning of a rise, </a:t>
            </a:r>
            <a:r>
              <a:rPr lang="en-US" dirty="0" err="1" smtClean="0">
                <a:solidFill>
                  <a:srgbClr val="FFFF00"/>
                </a:solidFill>
              </a:rPr>
              <a:t>defauylu</a:t>
            </a:r>
            <a:r>
              <a:rPr lang="en-US" dirty="0" smtClean="0">
                <a:solidFill>
                  <a:srgbClr val="FFFF00"/>
                </a:solidFill>
              </a:rPr>
              <a:t> = 0.33 ft.</a:t>
            </a:r>
          </a:p>
          <a:p>
            <a:pPr lvl="2"/>
            <a:r>
              <a:rPr lang="en-US" dirty="0" smtClean="0">
                <a:solidFill>
                  <a:srgbClr val="FFFF00"/>
                </a:solidFill>
              </a:rPr>
              <a:t>SMART finds the peak gage height between current and previous discharge measurement.  Defined as the maximum gage height between the current and previous discharge measurement.</a:t>
            </a:r>
          </a:p>
          <a:p>
            <a:pPr lvl="2"/>
            <a:r>
              <a:rPr lang="en-US" dirty="0" smtClean="0">
                <a:solidFill>
                  <a:srgbClr val="FFFF00"/>
                </a:solidFill>
              </a:rPr>
              <a:t>SMART moves backwards in time from the peak, keeping track of the minimum gage height before the peak gage height.</a:t>
            </a:r>
          </a:p>
          <a:p>
            <a:pPr lvl="2"/>
            <a:r>
              <a:rPr lang="en-US" dirty="0" smtClean="0">
                <a:solidFill>
                  <a:srgbClr val="FFFF00"/>
                </a:solidFill>
              </a:rPr>
              <a:t>When the difference between the minimum gage height and the next gage height being examined is greater than </a:t>
            </a:r>
            <a:r>
              <a:rPr lang="en-US" dirty="0" err="1" smtClean="0">
                <a:solidFill>
                  <a:srgbClr val="FFFF00"/>
                </a:solidFill>
              </a:rPr>
              <a:t>peakDef</a:t>
            </a:r>
            <a:r>
              <a:rPr lang="en-US" dirty="0" smtClean="0">
                <a:solidFill>
                  <a:srgbClr val="FFFF00"/>
                </a:solidFill>
              </a:rPr>
              <a:t> the minimum gage height is considered to be the start of the rise.  The gage height being examined can be hours before the current minimum gage height.</a:t>
            </a:r>
          </a:p>
          <a:p>
            <a:pPr lvl="2"/>
            <a:endParaRPr lang="en-US" sz="2800"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60000"/>
            <a:lumOff val="40000"/>
          </a:schemeClr>
        </a:solidFill>
      </a:spPr>
      <a:bodyPr rtlCol="0" anchor="ctr"/>
      <a:lstStyle>
        <a:defPPr algn="ctr">
          <a:defRPr dirty="0" smtClean="0">
            <a:solidFill>
              <a:srgbClr val="000090"/>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1047</TotalTime>
  <Words>2497</Words>
  <Application>Microsoft Macintosh PowerPoint</Application>
  <PresentationFormat>On-screen Show (4:3)</PresentationFormat>
  <Paragraphs>265</Paragraphs>
  <Slides>40</Slides>
  <Notes>37</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Standard Methods Automated Records Tool (SMART)</vt:lpstr>
      <vt:lpstr>What it does</vt:lpstr>
      <vt:lpstr>WHAT SMART IS NOT</vt:lpstr>
      <vt:lpstr>How automated version works</vt:lpstr>
      <vt:lpstr>How automated version works – cont.</vt:lpstr>
      <vt:lpstr>How automated version works – cont.</vt:lpstr>
      <vt:lpstr>How it works – cont.</vt:lpstr>
      <vt:lpstr>Command line version</vt:lpstr>
      <vt:lpstr>Significant Entries in SMART  control file</vt:lpstr>
      <vt:lpstr>Significant Entries in SMART  control file – cont.</vt:lpstr>
      <vt:lpstr>Significant Entries in SMART  control file – cont.</vt:lpstr>
      <vt:lpstr>Significant Entries in SMART  control file – cont.</vt:lpstr>
      <vt:lpstr>SMART’s shift anaysis</vt:lpstr>
      <vt:lpstr>Modification half-house  shift-variation diagram</vt:lpstr>
      <vt:lpstr>Modification open-ended half-house  shift-variation diagram</vt:lpstr>
      <vt:lpstr>Truss modification</vt:lpstr>
      <vt:lpstr>Reverse half house modifications </vt:lpstr>
      <vt:lpstr>Slide 18</vt:lpstr>
      <vt:lpstr>Apply shift-variation diagram</vt:lpstr>
      <vt:lpstr>Apply shift-variation diagram – cont.</vt:lpstr>
      <vt:lpstr>Slide 21</vt:lpstr>
      <vt:lpstr>Slide 22</vt:lpstr>
      <vt:lpstr>Comparisons</vt:lpstr>
      <vt:lpstr>Slide 24</vt:lpstr>
      <vt:lpstr>Slide 25</vt:lpstr>
      <vt:lpstr>Slide 26</vt:lpstr>
      <vt:lpstr>ART versus 03364500</vt:lpstr>
      <vt:lpstr>Slide 28</vt:lpstr>
      <vt:lpstr>Slide 29</vt:lpstr>
      <vt:lpstr>ART versus 01365000</vt:lpstr>
      <vt:lpstr>Slide 31</vt:lpstr>
      <vt:lpstr>Slide 32</vt:lpstr>
      <vt:lpstr>Slide 33</vt:lpstr>
      <vt:lpstr>Slide 34</vt:lpstr>
      <vt:lpstr>ART versus 03361500</vt:lpstr>
      <vt:lpstr>SMART Output</vt:lpstr>
      <vt:lpstr>SMART Output – cont.</vt:lpstr>
      <vt:lpstr>SMART Output – cont.</vt:lpstr>
      <vt:lpstr>Where to get SMART.</vt:lpstr>
      <vt:lpstr>QUESTIONS?</vt:lpstr>
    </vt:vector>
  </TitlesOfParts>
  <Company>U.S. Geological Survey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 Methods Automated Records Tool (SMART)</dc:title>
  <dc:creator>James Kiesler</dc:creator>
  <cp:lastModifiedBy>Jay Kiesler</cp:lastModifiedBy>
  <cp:revision>28</cp:revision>
  <cp:lastPrinted>2011-06-07T14:27:10Z</cp:lastPrinted>
  <dcterms:created xsi:type="dcterms:W3CDTF">2011-06-07T12:24:41Z</dcterms:created>
  <dcterms:modified xsi:type="dcterms:W3CDTF">2011-10-04T14:37:28Z</dcterms:modified>
</cp:coreProperties>
</file>