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63"/>
  </p:notesMasterIdLst>
  <p:sldIdLst>
    <p:sldId id="256" r:id="rId2"/>
    <p:sldId id="498" r:id="rId3"/>
    <p:sldId id="499" r:id="rId4"/>
    <p:sldId id="500" r:id="rId5"/>
    <p:sldId id="501" r:id="rId6"/>
    <p:sldId id="502" r:id="rId7"/>
    <p:sldId id="503" r:id="rId8"/>
    <p:sldId id="504" r:id="rId9"/>
    <p:sldId id="505" r:id="rId10"/>
    <p:sldId id="506" r:id="rId11"/>
    <p:sldId id="408" r:id="rId12"/>
    <p:sldId id="411" r:id="rId13"/>
    <p:sldId id="507" r:id="rId14"/>
    <p:sldId id="508" r:id="rId15"/>
    <p:sldId id="509" r:id="rId16"/>
    <p:sldId id="391" r:id="rId17"/>
    <p:sldId id="426" r:id="rId18"/>
    <p:sldId id="417" r:id="rId19"/>
    <p:sldId id="404" r:id="rId20"/>
    <p:sldId id="414" r:id="rId21"/>
    <p:sldId id="421" r:id="rId22"/>
    <p:sldId id="436" r:id="rId23"/>
    <p:sldId id="397" r:id="rId24"/>
    <p:sldId id="432" r:id="rId25"/>
    <p:sldId id="441" r:id="rId26"/>
    <p:sldId id="492" r:id="rId27"/>
    <p:sldId id="439" r:id="rId28"/>
    <p:sldId id="422" r:id="rId29"/>
    <p:sldId id="419" r:id="rId30"/>
    <p:sldId id="444" r:id="rId31"/>
    <p:sldId id="443" r:id="rId32"/>
    <p:sldId id="442" r:id="rId33"/>
    <p:sldId id="428" r:id="rId34"/>
    <p:sldId id="449" r:id="rId35"/>
    <p:sldId id="446" r:id="rId36"/>
    <p:sldId id="423" r:id="rId37"/>
    <p:sldId id="456" r:id="rId38"/>
    <p:sldId id="483" r:id="rId39"/>
    <p:sldId id="496" r:id="rId40"/>
    <p:sldId id="430" r:id="rId41"/>
    <p:sldId id="429" r:id="rId42"/>
    <p:sldId id="435" r:id="rId43"/>
    <p:sldId id="482" r:id="rId44"/>
    <p:sldId id="455" r:id="rId45"/>
    <p:sldId id="485" r:id="rId46"/>
    <p:sldId id="488" r:id="rId47"/>
    <p:sldId id="493" r:id="rId48"/>
    <p:sldId id="494" r:id="rId49"/>
    <p:sldId id="495" r:id="rId50"/>
    <p:sldId id="486" r:id="rId51"/>
    <p:sldId id="510" r:id="rId52"/>
    <p:sldId id="511" r:id="rId53"/>
    <p:sldId id="512" r:id="rId54"/>
    <p:sldId id="481" r:id="rId55"/>
    <p:sldId id="480" r:id="rId56"/>
    <p:sldId id="474" r:id="rId57"/>
    <p:sldId id="497" r:id="rId58"/>
    <p:sldId id="460" r:id="rId59"/>
    <p:sldId id="463" r:id="rId60"/>
    <p:sldId id="513" r:id="rId61"/>
    <p:sldId id="514" r:id="rId62"/>
  </p:sldIdLst>
  <p:sldSz cx="9144000" cy="6858000" type="screen4x3"/>
  <p:notesSz cx="7188200" cy="94488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4812" autoAdjust="0"/>
  </p:normalViewPr>
  <p:slideViewPr>
    <p:cSldViewPr>
      <p:cViewPr varScale="1">
        <p:scale>
          <a:sx n="100" d="100"/>
          <a:sy n="100" d="100"/>
        </p:scale>
        <p:origin x="-96" y="-132"/>
      </p:cViewPr>
      <p:guideLst>
        <p:guide orient="horz" pos="2160"/>
        <p:guide pos="2880"/>
      </p:guideLst>
    </p:cSldViewPr>
  </p:slideViewPr>
  <p:outlineViewPr>
    <p:cViewPr>
      <p:scale>
        <a:sx n="33" d="100"/>
        <a:sy n="33" d="100"/>
      </p:scale>
      <p:origin x="0" y="25566"/>
    </p:cViewPr>
  </p:outlineViewPr>
  <p:notesTextViewPr>
    <p:cViewPr>
      <p:scale>
        <a:sx n="100" d="100"/>
        <a:sy n="100" d="100"/>
      </p:scale>
      <p:origin x="0" y="0"/>
    </p:cViewPr>
  </p:notesTextViewPr>
  <p:sorterViewPr>
    <p:cViewPr>
      <p:scale>
        <a:sx n="75" d="100"/>
        <a:sy n="75" d="100"/>
      </p:scale>
      <p:origin x="0" y="6360"/>
    </p:cViewPr>
  </p:sorterViewPr>
  <p:notesViewPr>
    <p:cSldViewPr>
      <p:cViewPr varScale="1">
        <p:scale>
          <a:sx n="82" d="100"/>
          <a:sy n="82" d="100"/>
        </p:scale>
        <p:origin x="-3132" y="-102"/>
      </p:cViewPr>
      <p:guideLst>
        <p:guide orient="horz" pos="2976"/>
        <p:guide pos="226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14675" cy="473075"/>
          </a:xfrm>
          <a:prstGeom prst="rect">
            <a:avLst/>
          </a:prstGeom>
          <a:noFill/>
          <a:ln>
            <a:noFill/>
          </a:ln>
          <a:effectLst/>
          <a:extLst/>
        </p:spPr>
        <p:txBody>
          <a:bodyPr vert="horz" wrap="square" lIns="95061" tIns="47531" rIns="95061" bIns="47531"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315" name="Rectangle 3"/>
          <p:cNvSpPr>
            <a:spLocks noGrp="1" noChangeArrowheads="1"/>
          </p:cNvSpPr>
          <p:nvPr>
            <p:ph type="dt" idx="1"/>
          </p:nvPr>
        </p:nvSpPr>
        <p:spPr bwMode="auto">
          <a:xfrm>
            <a:off x="4071938" y="0"/>
            <a:ext cx="3114675" cy="473075"/>
          </a:xfrm>
          <a:prstGeom prst="rect">
            <a:avLst/>
          </a:prstGeom>
          <a:noFill/>
          <a:ln>
            <a:noFill/>
          </a:ln>
          <a:effectLst/>
          <a:extLst/>
        </p:spPr>
        <p:txBody>
          <a:bodyPr vert="horz" wrap="square" lIns="95061" tIns="47531" rIns="95061" bIns="47531"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6804" name="Rectangle 4"/>
          <p:cNvSpPr>
            <a:spLocks noGrp="1" noRot="1" noChangeAspect="1" noChangeArrowheads="1" noTextEdit="1"/>
          </p:cNvSpPr>
          <p:nvPr>
            <p:ph type="sldImg" idx="2"/>
          </p:nvPr>
        </p:nvSpPr>
        <p:spPr bwMode="auto">
          <a:xfrm>
            <a:off x="1231900" y="708025"/>
            <a:ext cx="4724400" cy="35433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719138" y="4487863"/>
            <a:ext cx="5749925" cy="4252912"/>
          </a:xfrm>
          <a:prstGeom prst="rect">
            <a:avLst/>
          </a:prstGeom>
          <a:noFill/>
          <a:ln>
            <a:noFill/>
          </a:ln>
          <a:effectLst/>
          <a:extLst/>
        </p:spPr>
        <p:txBody>
          <a:bodyPr vert="horz" wrap="square" lIns="95061" tIns="47531" rIns="95061" bIns="475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974138"/>
            <a:ext cx="3114675" cy="473075"/>
          </a:xfrm>
          <a:prstGeom prst="rect">
            <a:avLst/>
          </a:prstGeom>
          <a:noFill/>
          <a:ln>
            <a:noFill/>
          </a:ln>
          <a:effectLst/>
          <a:extLst/>
        </p:spPr>
        <p:txBody>
          <a:bodyPr vert="horz" wrap="square" lIns="95061" tIns="47531" rIns="95061" bIns="47531"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4071938" y="8974138"/>
            <a:ext cx="3114675" cy="473075"/>
          </a:xfrm>
          <a:prstGeom prst="rect">
            <a:avLst/>
          </a:prstGeom>
          <a:noFill/>
          <a:ln>
            <a:noFill/>
          </a:ln>
          <a:effectLst/>
          <a:extLst/>
        </p:spPr>
        <p:txBody>
          <a:bodyPr vert="horz" wrap="square" lIns="95061" tIns="47531" rIns="95061" bIns="47531" numCol="1" anchor="b" anchorCtr="0" compatLnSpc="1">
            <a:prstTxWarp prst="textNoShape">
              <a:avLst/>
            </a:prstTxWarp>
          </a:bodyPr>
          <a:lstStyle>
            <a:lvl1pPr algn="r" eaLnBrk="1" hangingPunct="1">
              <a:defRPr sz="1200">
                <a:latin typeface="Arial" charset="0"/>
              </a:defRPr>
            </a:lvl1pPr>
          </a:lstStyle>
          <a:p>
            <a:pPr>
              <a:defRPr/>
            </a:pPr>
            <a:fld id="{D4197BF4-BFBE-482F-8B96-ABB3A6E1F270}" type="slidenum">
              <a:rPr lang="en-US"/>
              <a:pPr>
                <a:defRPr/>
              </a:pPr>
              <a:t>‹#›</a:t>
            </a:fld>
            <a:endParaRPr lang="en-US"/>
          </a:p>
        </p:txBody>
      </p:sp>
    </p:spTree>
    <p:extLst>
      <p:ext uri="{BB962C8B-B14F-4D97-AF65-F5344CB8AC3E}">
        <p14:creationId xmlns:p14="http://schemas.microsoft.com/office/powerpoint/2010/main" val="3842228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C7C69634-8204-40CA-998F-BF55D4049D30}" type="slidenum">
              <a:rPr lang="en-US" smtClean="0"/>
              <a:pPr/>
              <a:t>1</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10</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miter lim="800000"/>
            <a:headEnd/>
            <a:tailEnd/>
          </a:ln>
        </p:spPr>
        <p:txBody>
          <a:bodyPr/>
          <a:lstStyle/>
          <a:p>
            <a:fld id="{C7B6ECCB-7A1A-4C6D-A6A8-DA1309946392}" type="slidenum">
              <a:rPr lang="en-US" smtClean="0"/>
              <a:pPr/>
              <a:t>11</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miter lim="800000"/>
            <a:headEnd/>
            <a:tailEnd/>
          </a:ln>
        </p:spPr>
        <p:txBody>
          <a:bodyPr/>
          <a:lstStyle/>
          <a:p>
            <a:fld id="{18DB8F66-8FD0-430A-B822-FD8C3CDD3ACF}" type="slidenum">
              <a:rPr lang="en-US" smtClean="0"/>
              <a:pPr/>
              <a:t>12</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13</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14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15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smtClean="0"/>
              <a:t>Estimated record was a remnant from the SW-processing side of things, but was kept as a check to make sure no estimates are present…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miter lim="800000"/>
            <a:headEnd/>
            <a:tailEnd/>
          </a:ln>
        </p:spPr>
        <p:txBody>
          <a:bodyPr/>
          <a:lstStyle/>
          <a:p>
            <a:fld id="{3D5DBCF3-6E78-44C9-836F-7675A58EC412}" type="slidenum">
              <a:rPr lang="en-US" smtClean="0"/>
              <a:pPr/>
              <a:t>16</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miter lim="800000"/>
            <a:headEnd/>
            <a:tailEnd/>
          </a:ln>
        </p:spPr>
        <p:txBody>
          <a:bodyPr/>
          <a:lstStyle/>
          <a:p>
            <a:fld id="{64A68245-95D2-440E-886F-0795F8531300}" type="slidenum">
              <a:rPr lang="en-US" smtClean="0"/>
              <a:pPr/>
              <a:t>17</a:t>
            </a:fld>
            <a:endParaRPr lang="en-US" smtClean="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a:ln>
            <a:miter lim="800000"/>
            <a:headEnd/>
            <a:tailEnd/>
          </a:ln>
        </p:spPr>
        <p:txBody>
          <a:bodyPr/>
          <a:lstStyle/>
          <a:p>
            <a:fld id="{10927BA3-F9A0-45BE-BF0D-369B5FC6D067}" type="slidenum">
              <a:rPr lang="en-US" smtClean="0"/>
              <a:pPr/>
              <a:t>18</a:t>
            </a:fld>
            <a:endParaRPr lang="en-US" smtClean="0"/>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miter lim="800000"/>
            <a:headEnd/>
            <a:tailEnd/>
          </a:ln>
        </p:spPr>
        <p:txBody>
          <a:bodyPr/>
          <a:lstStyle/>
          <a:p>
            <a:fld id="{A85DE704-4D17-4AB0-8A68-C434830B8B5D}" type="slidenum">
              <a:rPr lang="en-US" smtClean="0"/>
              <a:pPr/>
              <a:t>19</a:t>
            </a:fld>
            <a:endParaRPr lang="en-US" smtClean="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2</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miter lim="800000"/>
            <a:headEnd/>
            <a:tailEnd/>
          </a:ln>
        </p:spPr>
        <p:txBody>
          <a:bodyPr/>
          <a:lstStyle/>
          <a:p>
            <a:fld id="{C94C9A43-61A2-4135-A898-06A1F5E6FFCC}" type="slidenum">
              <a:rPr lang="en-US" smtClean="0"/>
              <a:pPr/>
              <a:t>20</a:t>
            </a:fld>
            <a:endParaRPr lang="en-U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miter lim="800000"/>
            <a:headEnd/>
            <a:tailEnd/>
          </a:ln>
        </p:spPr>
        <p:txBody>
          <a:bodyPr/>
          <a:lstStyle/>
          <a:p>
            <a:fld id="{B948FF87-E18A-4C61-8369-0131FE7643AD}" type="slidenum">
              <a:rPr lang="en-US" smtClean="0"/>
              <a:pPr/>
              <a:t>21</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miter lim="800000"/>
            <a:headEnd/>
            <a:tailEnd/>
          </a:ln>
        </p:spPr>
        <p:txBody>
          <a:bodyPr/>
          <a:lstStyle/>
          <a:p>
            <a:fld id="{70B43D17-7957-4280-8502-52062836E180}" type="slidenum">
              <a:rPr lang="en-US" smtClean="0"/>
              <a:pPr/>
              <a:t>22</a:t>
            </a:fld>
            <a:endParaRPr lang="en-US" smtClean="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miter lim="800000"/>
            <a:headEnd/>
            <a:tailEnd/>
          </a:ln>
        </p:spPr>
        <p:txBody>
          <a:bodyPr/>
          <a:lstStyle/>
          <a:p>
            <a:fld id="{375D8989-8BC0-414D-A3F0-C081813BDAF7}" type="slidenum">
              <a:rPr lang="en-US" smtClean="0"/>
              <a:pPr/>
              <a:t>23</a:t>
            </a:fld>
            <a:endParaRPr lang="en-US"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miter lim="800000"/>
            <a:headEnd/>
            <a:tailEnd/>
          </a:ln>
        </p:spPr>
        <p:txBody>
          <a:bodyPr/>
          <a:lstStyle/>
          <a:p>
            <a:fld id="{042BF01F-0E80-4E16-9459-83B56A7C8986}" type="slidenum">
              <a:rPr lang="en-US" smtClean="0"/>
              <a:pPr/>
              <a:t>24</a:t>
            </a:fld>
            <a:endParaRPr lang="en-US"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miter lim="800000"/>
            <a:headEnd/>
            <a:tailEnd/>
          </a:ln>
        </p:spPr>
        <p:txBody>
          <a:bodyPr/>
          <a:lstStyle/>
          <a:p>
            <a:fld id="{40581DE9-5593-4099-90E2-124C33081C34}" type="slidenum">
              <a:rPr lang="en-US" smtClean="0"/>
              <a:pPr/>
              <a:t>25</a:t>
            </a:fld>
            <a:endParaRPr lang="en-US"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miter lim="800000"/>
            <a:headEnd/>
            <a:tailEnd/>
          </a:ln>
        </p:spPr>
        <p:txBody>
          <a:bodyPr/>
          <a:lstStyle/>
          <a:p>
            <a:fld id="{B86C2709-EED3-483C-9E40-748DE5E832A0}" type="slidenum">
              <a:rPr lang="en-US" smtClean="0"/>
              <a:pPr/>
              <a:t>27</a:t>
            </a:fld>
            <a:endParaRPr lang="en-U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miter lim="800000"/>
            <a:headEnd/>
            <a:tailEnd/>
          </a:ln>
        </p:spPr>
        <p:txBody>
          <a:bodyPr/>
          <a:lstStyle/>
          <a:p>
            <a:fld id="{9F7B8C78-1FEE-4EE8-8317-78037CE27C95}" type="slidenum">
              <a:rPr lang="en-US" smtClean="0"/>
              <a:pPr/>
              <a:t>28</a:t>
            </a:fld>
            <a:endParaRPr lang="en-US"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miter lim="800000"/>
            <a:headEnd/>
            <a:tailEnd/>
          </a:ln>
        </p:spPr>
        <p:txBody>
          <a:bodyPr/>
          <a:lstStyle/>
          <a:p>
            <a:fld id="{7FFC1C27-67EE-4C0E-A5A1-A73F5E60ED60}" type="slidenum">
              <a:rPr lang="en-US" smtClean="0"/>
              <a:pPr/>
              <a:t>29</a:t>
            </a:fld>
            <a:endParaRPr lang="en-U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pPr eaLnBrk="1" hangingPunct="1"/>
            <a:r>
              <a:rPr lang="en-US" dirty="0" smtClean="0"/>
              <a:t>Here, two fouling correction entries are indicated on the bottom plot via vertical red bars with associated set “1” entry labels and remarks entered for each correction. The effect of the fouling correction can be visualized both on the top plot as the difference between the edited and computed unit values, as well as on the bottom plot with the change in the unit value data correction applied. Note that in this case the correction was “zeroed” out with a second cleaning correction.  Had the correction instead been ended with an end date, only one correction entry would show and the unit data correction wouldn’t show on the plot at all after that end date.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miter lim="800000"/>
            <a:headEnd/>
            <a:tailEnd/>
          </a:ln>
        </p:spPr>
        <p:txBody>
          <a:bodyPr/>
          <a:lstStyle/>
          <a:p>
            <a:fld id="{80D5385D-5F7E-4A3C-8281-0E6D185038F5}" type="slidenum">
              <a:rPr lang="en-US" smtClean="0"/>
              <a:pPr/>
              <a:t>30</a:t>
            </a:fld>
            <a:endParaRPr lang="en-US"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3</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miter lim="800000"/>
            <a:headEnd/>
            <a:tailEnd/>
          </a:ln>
        </p:spPr>
        <p:txBody>
          <a:bodyPr/>
          <a:lstStyle/>
          <a:p>
            <a:fld id="{DB5604AD-4F17-4661-B481-56B14AEDC954}" type="slidenum">
              <a:rPr lang="en-US" smtClean="0"/>
              <a:pPr/>
              <a:t>31</a:t>
            </a:fld>
            <a:endParaRPr lang="en-US"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miter lim="800000"/>
            <a:headEnd/>
            <a:tailEnd/>
          </a:ln>
        </p:spPr>
        <p:txBody>
          <a:bodyPr/>
          <a:lstStyle/>
          <a:p>
            <a:fld id="{C830636F-63FE-46EC-BEDF-600EB17BE73E}" type="slidenum">
              <a:rPr lang="en-US" smtClean="0"/>
              <a:pPr/>
              <a:t>32</a:t>
            </a:fld>
            <a:endParaRPr lang="en-US"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miter lim="800000"/>
            <a:headEnd/>
            <a:tailEnd/>
          </a:ln>
        </p:spPr>
        <p:txBody>
          <a:bodyPr/>
          <a:lstStyle/>
          <a:p>
            <a:fld id="{1868C32B-66ED-4391-90C6-69BB53DED09F}" type="slidenum">
              <a:rPr lang="en-US" smtClean="0"/>
              <a:pPr/>
              <a:t>33</a:t>
            </a:fld>
            <a:endParaRPr lang="en-US"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miter lim="800000"/>
            <a:headEnd/>
            <a:tailEnd/>
          </a:ln>
        </p:spPr>
        <p:txBody>
          <a:bodyPr/>
          <a:lstStyle/>
          <a:p>
            <a:fld id="{F6AAF151-5870-450C-A340-BFB1E9C8D976}" type="slidenum">
              <a:rPr lang="en-US" smtClean="0"/>
              <a:pPr/>
              <a:t>34</a:t>
            </a:fld>
            <a:endParaRPr lang="en-US" smtClean="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miter lim="800000"/>
            <a:headEnd/>
            <a:tailEnd/>
          </a:ln>
        </p:spPr>
        <p:txBody>
          <a:bodyPr/>
          <a:lstStyle/>
          <a:p>
            <a:fld id="{42CAE376-CE67-4827-B6D5-96258FCC6522}" type="slidenum">
              <a:rPr lang="en-US" smtClean="0"/>
              <a:pPr/>
              <a:t>35</a:t>
            </a:fld>
            <a:endParaRPr lang="en-US" smtClean="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miter lim="800000"/>
            <a:headEnd/>
            <a:tailEnd/>
          </a:ln>
        </p:spPr>
        <p:txBody>
          <a:bodyPr/>
          <a:lstStyle/>
          <a:p>
            <a:fld id="{3AB2EC0D-671F-4297-8CAA-DFEB3A97F4DF}" type="slidenum">
              <a:rPr lang="en-US" smtClean="0"/>
              <a:pPr/>
              <a:t>36</a:t>
            </a:fld>
            <a:endParaRPr lang="en-US"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miter lim="800000"/>
            <a:headEnd/>
            <a:tailEnd/>
          </a:ln>
        </p:spPr>
        <p:txBody>
          <a:bodyPr/>
          <a:lstStyle/>
          <a:p>
            <a:fld id="{577DFE19-D484-424D-A31E-6D22FDB8DDC3}" type="slidenum">
              <a:rPr lang="en-US" smtClean="0"/>
              <a:pPr/>
              <a:t>37</a:t>
            </a:fld>
            <a:endParaRPr lang="en-US" smtClean="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miter lim="800000"/>
            <a:headEnd/>
            <a:tailEnd/>
          </a:ln>
        </p:spPr>
        <p:txBody>
          <a:bodyPr/>
          <a:lstStyle/>
          <a:p>
            <a:fld id="{4E7FE92C-078E-41C5-919E-D2B2FFA3B5E4}" type="slidenum">
              <a:rPr lang="en-US" smtClean="0"/>
              <a:pPr/>
              <a:t>38</a:t>
            </a:fld>
            <a:endParaRPr lang="en-US" smtClean="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miter lim="800000"/>
            <a:headEnd/>
            <a:tailEnd/>
          </a:ln>
        </p:spPr>
        <p:txBody>
          <a:bodyPr/>
          <a:lstStyle/>
          <a:p>
            <a:fld id="{24A9F2B2-6FDE-4CF6-BF35-F85C2376150C}" type="slidenum">
              <a:rPr lang="en-US" smtClean="0"/>
              <a:pPr/>
              <a:t>39</a:t>
            </a:fld>
            <a:endParaRPr lang="en-US" smtClean="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miter lim="800000"/>
            <a:headEnd/>
            <a:tailEnd/>
          </a:ln>
        </p:spPr>
        <p:txBody>
          <a:bodyPr/>
          <a:lstStyle/>
          <a:p>
            <a:fld id="{80AD2B23-6F7E-42B7-9CF5-841C10EA614A}" type="slidenum">
              <a:rPr lang="en-US" smtClean="0"/>
              <a:pPr/>
              <a:t>40</a:t>
            </a:fld>
            <a:endParaRPr lang="en-US"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pPr eaLnBrk="1" hangingPunct="1"/>
            <a:r>
              <a:rPr lang="en-US" smtClean="0"/>
              <a:t>General summary and comments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miter lim="800000"/>
            <a:headEnd/>
            <a:tailEnd/>
          </a:ln>
        </p:spPr>
        <p:txBody>
          <a:bodyPr/>
          <a:lstStyle/>
          <a:p>
            <a:fld id="{D191D30C-6EEE-4A2A-AFBA-CE696E3B6646}" type="slidenum">
              <a:rPr lang="en-US" smtClean="0"/>
              <a:pPr/>
              <a:t>41</a:t>
            </a:fld>
            <a:endParaRPr lang="en-US"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pPr eaLnBrk="1" hangingPunct="1"/>
            <a:r>
              <a:rPr lang="en-US" dirty="0" smtClean="0"/>
              <a:t>Entering corrections with the same values as check readings and calibration standards makes this a fairly easy comparison…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miter lim="800000"/>
            <a:headEnd/>
            <a:tailEnd/>
          </a:ln>
        </p:spPr>
        <p:txBody>
          <a:bodyPr/>
          <a:lstStyle/>
          <a:p>
            <a:fld id="{E6AC5551-77B5-4138-9AED-1CF48A2368BC}" type="slidenum">
              <a:rPr lang="en-US" smtClean="0"/>
              <a:pPr/>
              <a:t>42</a:t>
            </a:fld>
            <a:endParaRPr lang="en-US" smtClean="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miter lim="800000"/>
            <a:headEnd/>
            <a:tailEnd/>
          </a:ln>
        </p:spPr>
        <p:txBody>
          <a:bodyPr/>
          <a:lstStyle/>
          <a:p>
            <a:fld id="{F0174DA4-CE5B-4241-8CB4-91E34EB10D87}" type="slidenum">
              <a:rPr lang="en-US" smtClean="0"/>
              <a:pPr/>
              <a:t>43</a:t>
            </a:fld>
            <a:endParaRPr lang="en-US" smtClean="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miter lim="800000"/>
            <a:headEnd/>
            <a:tailEnd/>
          </a:ln>
        </p:spPr>
        <p:txBody>
          <a:bodyPr/>
          <a:lstStyle/>
          <a:p>
            <a:fld id="{26BCC03D-6984-47B7-B7E3-4A05F3607E27}" type="slidenum">
              <a:rPr lang="en-US" smtClean="0"/>
              <a:pPr/>
              <a:t>44</a:t>
            </a:fld>
            <a:endParaRPr lang="en-US" smtClean="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miter lim="800000"/>
            <a:headEnd/>
            <a:tailEnd/>
          </a:ln>
        </p:spPr>
        <p:txBody>
          <a:bodyPr/>
          <a:lstStyle/>
          <a:p>
            <a:fld id="{A9D5E544-A583-47B4-8D89-B2D44B268E71}" type="slidenum">
              <a:rPr lang="en-US" smtClean="0"/>
              <a:pPr/>
              <a:t>45</a:t>
            </a:fld>
            <a:endParaRPr lang="en-US" smtClean="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miter lim="800000"/>
            <a:headEnd/>
            <a:tailEnd/>
          </a:ln>
        </p:spPr>
        <p:txBody>
          <a:bodyPr/>
          <a:lstStyle/>
          <a:p>
            <a:fld id="{9EA9F868-622D-4002-8C77-E60E6BD5F172}" type="slidenum">
              <a:rPr lang="en-US" smtClean="0"/>
              <a:pPr/>
              <a:t>46</a:t>
            </a:fld>
            <a:endParaRPr lang="en-US" smtClean="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miter lim="800000"/>
            <a:headEnd/>
            <a:tailEnd/>
          </a:ln>
        </p:spPr>
        <p:txBody>
          <a:bodyPr/>
          <a:lstStyle/>
          <a:p>
            <a:fld id="{8A06F6C2-25C1-446A-80C5-D93F8E3B7B5F}" type="slidenum">
              <a:rPr lang="en-US" smtClean="0"/>
              <a:pPr/>
              <a:t>47</a:t>
            </a:fld>
            <a:endParaRPr lang="en-US" smtClean="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miter lim="800000"/>
            <a:headEnd/>
            <a:tailEnd/>
          </a:ln>
        </p:spPr>
        <p:txBody>
          <a:bodyPr/>
          <a:lstStyle/>
          <a:p>
            <a:fld id="{918A539D-162A-4D59-8F16-B473E3E921E1}" type="slidenum">
              <a:rPr lang="en-US" smtClean="0"/>
              <a:pPr/>
              <a:t>48</a:t>
            </a:fld>
            <a:endParaRPr lang="en-US" smtClean="0"/>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p:spPr>
        <p:txBody>
          <a:bodyPr/>
          <a:lstStyle/>
          <a:p>
            <a:pPr eaLnBrk="1" hangingPunct="1"/>
            <a:r>
              <a:rPr lang="en-US" smtClean="0"/>
              <a:t>If no reference station, you might think about plotting raw or measured values for the parameter – can sometimes be useful…</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miter lim="800000"/>
            <a:headEnd/>
            <a:tailEnd/>
          </a:ln>
        </p:spPr>
        <p:txBody>
          <a:bodyPr/>
          <a:lstStyle/>
          <a:p>
            <a:fld id="{0AB23897-5544-44CE-BEED-57A296939E22}" type="slidenum">
              <a:rPr lang="en-US" smtClean="0"/>
              <a:pPr/>
              <a:t>49</a:t>
            </a:fld>
            <a:endParaRPr lang="en-US" smtClean="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p:spPr>
        <p:txBody>
          <a:bodyPr/>
          <a:lstStyle/>
          <a:p>
            <a:pPr eaLnBrk="1" hangingPunct="1"/>
            <a:r>
              <a:rPr lang="en-US" smtClean="0"/>
              <a:t>If no reference station, you might think about plotting raw or measured values for the parameter – can sometimes be useful…</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miter lim="800000"/>
            <a:headEnd/>
            <a:tailEnd/>
          </a:ln>
        </p:spPr>
        <p:txBody>
          <a:bodyPr/>
          <a:lstStyle/>
          <a:p>
            <a:fld id="{3E35CB02-FFFE-455B-BB41-222F762D7150}" type="slidenum">
              <a:rPr lang="en-US" smtClean="0"/>
              <a:pPr/>
              <a:t>50</a:t>
            </a:fld>
            <a:endParaRPr lang="en-US" smtClean="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p:spPr>
        <p:txBody>
          <a:bodyPr/>
          <a:lstStyle/>
          <a:p>
            <a:pPr eaLnBrk="1" hangingPunct="1"/>
            <a:r>
              <a:rPr lang="en-US" dirty="0" smtClean="0"/>
              <a:t>Water-year retrievals are output into a </a:t>
            </a:r>
            <a:r>
              <a:rPr lang="en-US" dirty="0" err="1" smtClean="0"/>
              <a:t>QWMon</a:t>
            </a:r>
            <a:r>
              <a:rPr lang="en-US" dirty="0" smtClean="0"/>
              <a:t>/</a:t>
            </a:r>
            <a:r>
              <a:rPr lang="en-US" dirty="0" err="1" smtClean="0"/>
              <a:t>wateryear</a:t>
            </a:r>
            <a:r>
              <a:rPr lang="en-US" dirty="0" smtClean="0"/>
              <a:t> directory – other period retrievals are put into a </a:t>
            </a:r>
            <a:r>
              <a:rPr lang="en-US" dirty="0" err="1" smtClean="0"/>
              <a:t>QWMon</a:t>
            </a:r>
            <a:r>
              <a:rPr lang="en-US" dirty="0" smtClean="0"/>
              <a:t>/</a:t>
            </a:r>
            <a:r>
              <a:rPr lang="en-US" dirty="0" err="1" smtClean="0"/>
              <a:t>date_to_date</a:t>
            </a:r>
            <a:r>
              <a:rPr lang="en-US" dirty="0" smtClean="0"/>
              <a:t> directory. Water year handy for archival – period handy for continuous records work, especially periods crossing water year boundaries.  Choice is yours… Functionality is a little different from </a:t>
            </a:r>
            <a:r>
              <a:rPr lang="en-US" dirty="0" err="1" smtClean="0"/>
              <a:t>swreview</a:t>
            </a:r>
            <a:r>
              <a:rPr lang="en-US" dirty="0" smtClean="0"/>
              <a:t>. Partly because this one isn’t automated and partly because it’s best to look at more than just the current period with discharge records to get a better idea about shift/rating trends, etc…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default tools in Adobe Reader that are likely showing in your toolbars are a very small subset of the total number of tools available.  Right-click anywhere on the toolbar to bring up the list of available tools.  Many of the Zoom tools can be extremely useful for records work so you can easily zoom in and navigate around plots with ease.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Demo PDF XChange Viewer editing options.  </a:t>
            </a:r>
          </a:p>
          <a:p>
            <a:endParaRPr lang="en-US" smtClean="0"/>
          </a:p>
          <a:p>
            <a:r>
              <a:rPr lang="en-US" smtClean="0"/>
              <a:t>PDF XChange Viewer is another free pdf viewing option with some other features not available in Adobe Reader as well as loupe tool and pan/zoom like Adobe Reader.  Foxit is another one but lacks the loupe and other zoom tools.</a:t>
            </a:r>
          </a:p>
          <a:p>
            <a:endParaRPr lang="en-US" smtClean="0"/>
          </a:p>
          <a:p>
            <a:r>
              <a:rPr lang="en-US" smtClean="0"/>
              <a:t>Significant edits/commentary should be archived – likely best to leave significant content in RMS, station analysis, etc…, but these can be useful for simple checking tracking, etc…  Just be sure to rename files so future swreview file updates don’t overwrite edited files.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ln w="9525"/>
        </p:spPr>
        <p:txBody>
          <a:bodyPr/>
          <a:lstStyle/>
          <a:p>
            <a:pPr>
              <a:defRPr/>
            </a:pPr>
            <a:r>
              <a:rPr lang="en-US" dirty="0" smtClean="0"/>
              <a:t>Minor editing features let you add notes, text, arrows, highlight text, etc... directly on the plot and save those edits (see examples in slides)...</a:t>
            </a:r>
          </a:p>
          <a:p>
            <a:pPr>
              <a:defRPr/>
            </a:pPr>
            <a:endParaRPr lang="en-US" dirty="0" smtClean="0"/>
          </a:p>
          <a:p>
            <a:pPr>
              <a:defRPr/>
            </a:pPr>
            <a:r>
              <a:rPr lang="en-US" dirty="0" smtClean="0"/>
              <a:t>Significant edits/commentary should be archived – likely best to leave significant content in RMS, station analysis, etc…, but these can be useful for simple checking tracking, in remote check and review to share issues via email, etc…  Just be sure to rename files if you want to keep the edits so future </a:t>
            </a:r>
            <a:r>
              <a:rPr lang="en-US" dirty="0" err="1" smtClean="0"/>
              <a:t>gwreview</a:t>
            </a:r>
            <a:r>
              <a:rPr lang="en-US" dirty="0" smtClean="0"/>
              <a:t> file updates don’t overwrite edited files.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Rot="1" noChangeAspect="1" noChangeArrowheads="1" noTextEdit="1"/>
          </p:cNvSpPr>
          <p:nvPr>
            <p:ph type="sldImg"/>
          </p:nvPr>
        </p:nvSpPr>
        <p:spPr>
          <a:ln/>
        </p:spPr>
      </p:sp>
      <p:sp>
        <p:nvSpPr>
          <p:cNvPr id="194562" name="Rectangle 3"/>
          <p:cNvSpPr>
            <a:spLocks noGrp="1" noChangeArrowheads="1"/>
          </p:cNvSpPr>
          <p:nvPr>
            <p:ph type="body" idx="1"/>
          </p:nvPr>
        </p:nvSpPr>
        <p:spPr>
          <a:noFill/>
        </p:spPr>
        <p:txBody>
          <a:bodyPr/>
          <a:lstStyle/>
          <a:p>
            <a:r>
              <a:rPr lang="en-US" dirty="0" smtClean="0"/>
              <a:t>Windows 7 provides nice</a:t>
            </a:r>
            <a:r>
              <a:rPr lang="en-US" baseline="0" dirty="0" smtClean="0"/>
              <a:t> previews of output, which can make it easier to find what you’re looking for.</a:t>
            </a:r>
            <a:endParaRPr lang="en-US" dirty="0" smtClean="0"/>
          </a:p>
          <a:p>
            <a:endParaRPr lang="en-US" dirty="0" smtClean="0"/>
          </a:p>
          <a:p>
            <a:r>
              <a:rPr lang="en-US" dirty="0" smtClean="0"/>
              <a:t>PDF </a:t>
            </a:r>
            <a:r>
              <a:rPr lang="en-US" dirty="0" err="1" smtClean="0"/>
              <a:t>XChange</a:t>
            </a:r>
            <a:r>
              <a:rPr lang="en-US" dirty="0" smtClean="0"/>
              <a:t> Viewer is another free </a:t>
            </a:r>
            <a:r>
              <a:rPr lang="en-US" dirty="0" err="1" smtClean="0"/>
              <a:t>pdf</a:t>
            </a:r>
            <a:r>
              <a:rPr lang="en-US" dirty="0" smtClean="0"/>
              <a:t> viewing option with some other features not available in Adobe Reader as well as loupe tool and pan/zoom like Adobe Reader.  </a:t>
            </a:r>
            <a:r>
              <a:rPr lang="en-US" dirty="0" err="1" smtClean="0"/>
              <a:t>Foxit</a:t>
            </a:r>
            <a:r>
              <a:rPr lang="en-US" dirty="0" smtClean="0"/>
              <a:t> is another one but lacks the loupe and other zoom tools.</a:t>
            </a:r>
          </a:p>
          <a:p>
            <a:endParaRPr lang="en-US" dirty="0" smtClean="0"/>
          </a:p>
          <a:p>
            <a:r>
              <a:rPr lang="en-US" dirty="0" smtClean="0"/>
              <a:t>Significant edits/commentary should be archived – likely best to leave significant content in RMS, station analysis, etc…, but these can be useful for simple checking tracking, etc…  Just be sure to rename files so future </a:t>
            </a:r>
            <a:r>
              <a:rPr lang="en-US" dirty="0" err="1" smtClean="0"/>
              <a:t>swreview</a:t>
            </a:r>
            <a:r>
              <a:rPr lang="en-US" dirty="0" smtClean="0"/>
              <a:t> file updates don’t overwrite edited files.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Rot="1" noChangeAspect="1" noChangeArrowheads="1" noTextEdit="1"/>
          </p:cNvSpPr>
          <p:nvPr>
            <p:ph type="sldImg"/>
          </p:nvPr>
        </p:nvSpPr>
        <p:spPr>
          <a:ln/>
        </p:spPr>
      </p:sp>
      <p:sp>
        <p:nvSpPr>
          <p:cNvPr id="196610"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a:ln>
            <a:miter lim="800000"/>
            <a:headEnd/>
            <a:tailEnd/>
          </a:ln>
        </p:spPr>
        <p:txBody>
          <a:bodyPr/>
          <a:lstStyle/>
          <a:p>
            <a:fld id="{FC197C69-7E89-4E97-AF45-29D0C2EB1AE5}" type="slidenum">
              <a:rPr lang="en-US" smtClean="0"/>
              <a:pPr/>
              <a:t>56</a:t>
            </a:fld>
            <a:endParaRPr lang="en-US" smtClean="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miter lim="800000"/>
            <a:headEnd/>
            <a:tailEnd/>
          </a:ln>
        </p:spPr>
        <p:txBody>
          <a:bodyPr/>
          <a:lstStyle/>
          <a:p>
            <a:fld id="{7A4FFFAB-4393-4611-B271-C4D674F34E4C}" type="slidenum">
              <a:rPr lang="en-US" smtClean="0"/>
              <a:pPr/>
              <a:t>57</a:t>
            </a:fld>
            <a:endParaRPr lang="en-US" smtClean="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miter lim="800000"/>
            <a:headEnd/>
            <a:tailEnd/>
          </a:ln>
        </p:spPr>
        <p:txBody>
          <a:bodyPr/>
          <a:lstStyle/>
          <a:p>
            <a:fld id="{1A6570CA-169B-48A6-9580-D3C4421543FC}" type="slidenum">
              <a:rPr lang="en-US" smtClean="0"/>
              <a:pPr/>
              <a:t>58</a:t>
            </a:fld>
            <a:endParaRPr lang="en-US" smtClean="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a:miter lim="800000"/>
            <a:headEnd/>
            <a:tailEnd/>
          </a:ln>
        </p:spPr>
        <p:txBody>
          <a:bodyPr/>
          <a:lstStyle/>
          <a:p>
            <a:fld id="{2135EB11-33F6-4F0F-9834-3E0B51FAE48B}" type="slidenum">
              <a:rPr lang="en-US" smtClean="0"/>
              <a:pPr/>
              <a:t>59</a:t>
            </a:fld>
            <a:endParaRPr lang="en-US" smtClean="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31363-B844-449A-9E13-4F7DA5A7F350}" type="slidenum">
              <a:rPr lang="en-US"/>
              <a:pPr/>
              <a:t>60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3300">
                <a:solidFill>
                  <a:schemeClr val="tx1"/>
                </a:solidFill>
                <a:latin typeface="Arial" charset="0"/>
              </a:defRPr>
            </a:lvl1pPr>
            <a:lvl2pPr marL="772371" indent="-297066">
              <a:defRPr sz="3300">
                <a:solidFill>
                  <a:schemeClr val="tx1"/>
                </a:solidFill>
                <a:latin typeface="Arial" charset="0"/>
              </a:defRPr>
            </a:lvl2pPr>
            <a:lvl3pPr marL="1188263" indent="-237653">
              <a:defRPr sz="3300">
                <a:solidFill>
                  <a:schemeClr val="tx1"/>
                </a:solidFill>
                <a:latin typeface="Arial" charset="0"/>
              </a:defRPr>
            </a:lvl3pPr>
            <a:lvl4pPr marL="1663568" indent="-237653">
              <a:defRPr sz="3300">
                <a:solidFill>
                  <a:schemeClr val="tx1"/>
                </a:solidFill>
                <a:latin typeface="Arial" charset="0"/>
              </a:defRPr>
            </a:lvl4pPr>
            <a:lvl5pPr marL="2138873" indent="-237653">
              <a:defRPr sz="3300">
                <a:solidFill>
                  <a:schemeClr val="tx1"/>
                </a:solidFill>
                <a:latin typeface="Arial" charset="0"/>
              </a:defRPr>
            </a:lvl5pPr>
            <a:lvl6pPr marL="2614178" indent="-237653" eaLnBrk="0" fontAlgn="base" hangingPunct="0">
              <a:spcBef>
                <a:spcPct val="0"/>
              </a:spcBef>
              <a:spcAft>
                <a:spcPct val="0"/>
              </a:spcAft>
              <a:defRPr sz="3300">
                <a:solidFill>
                  <a:schemeClr val="tx1"/>
                </a:solidFill>
                <a:latin typeface="Arial" charset="0"/>
              </a:defRPr>
            </a:lvl6pPr>
            <a:lvl7pPr marL="3089483" indent="-237653" eaLnBrk="0" fontAlgn="base" hangingPunct="0">
              <a:spcBef>
                <a:spcPct val="0"/>
              </a:spcBef>
              <a:spcAft>
                <a:spcPct val="0"/>
              </a:spcAft>
              <a:defRPr sz="3300">
                <a:solidFill>
                  <a:schemeClr val="tx1"/>
                </a:solidFill>
                <a:latin typeface="Arial" charset="0"/>
              </a:defRPr>
            </a:lvl7pPr>
            <a:lvl8pPr marL="3564788" indent="-237653" eaLnBrk="0" fontAlgn="base" hangingPunct="0">
              <a:spcBef>
                <a:spcPct val="0"/>
              </a:spcBef>
              <a:spcAft>
                <a:spcPct val="0"/>
              </a:spcAft>
              <a:defRPr sz="3300">
                <a:solidFill>
                  <a:schemeClr val="tx1"/>
                </a:solidFill>
                <a:latin typeface="Arial" charset="0"/>
              </a:defRPr>
            </a:lvl8pPr>
            <a:lvl9pPr marL="4040094" indent="-237653" eaLnBrk="0" fontAlgn="base" hangingPunct="0">
              <a:spcBef>
                <a:spcPct val="0"/>
              </a:spcBef>
              <a:spcAft>
                <a:spcPct val="0"/>
              </a:spcAft>
              <a:defRPr sz="3300">
                <a:solidFill>
                  <a:schemeClr val="tx1"/>
                </a:solidFill>
                <a:latin typeface="Arial" charset="0"/>
              </a:defRPr>
            </a:lvl9pPr>
          </a:lstStyle>
          <a:p>
            <a:fld id="{142E9F31-77CE-44D5-B8D7-7F11D563B9E9}" type="slidenum">
              <a:rPr lang="en-US" sz="1200"/>
              <a:pPr/>
              <a:t>61</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smtClean="0"/>
              <a:t>More on output options later….</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8</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9</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smtClean="0"/>
              <a:t>Which, yes, ties us to our computers just</a:t>
            </a:r>
            <a:r>
              <a:rPr lang="en-US" baseline="0" dirty="0" smtClean="0"/>
              <a:t> that much</a:t>
            </a:r>
            <a:r>
              <a:rPr lang="en-US" dirty="0" smtClean="0"/>
              <a:t> more, but is paper really any better?  It should be</a:t>
            </a:r>
            <a:r>
              <a:rPr lang="en-US" baseline="0" dirty="0" smtClean="0"/>
              <a:t> worth it regardless…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eaLnBrk="0" hangingPunct="0">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p:spPr>
          <p:txBody>
            <a:bodyPr/>
            <a:lstStyle/>
            <a:p>
              <a:pPr eaLnBrk="0" hangingPunct="0">
                <a:defRPr/>
              </a:pPr>
              <a:endParaRPr lang="en-US"/>
            </a:p>
          </p:txBody>
        </p:sp>
      </p:grpSp>
      <p:sp>
        <p:nvSpPr>
          <p:cNvPr id="182283" name="Rectangle 11"/>
          <p:cNvSpPr>
            <a:spLocks noGrp="1" noChangeArrowheads="1"/>
          </p:cNvSpPr>
          <p:nvPr>
            <p:ph type="ctrTitle" sz="quarter"/>
          </p:nvPr>
        </p:nvSpPr>
        <p:spPr>
          <a:xfrm>
            <a:off x="685800" y="1736725"/>
            <a:ext cx="7772400" cy="1920875"/>
          </a:xfrm>
        </p:spPr>
        <p:txBody>
          <a:bodyPr/>
          <a:lstStyle>
            <a:lvl1pPr>
              <a:defRPr/>
            </a:lvl1pPr>
          </a:lstStyle>
          <a:p>
            <a:pPr lvl="0"/>
            <a:r>
              <a:rPr lang="en-US" noProof="0" smtClean="0"/>
              <a:t>Click to edit Master title style</a:t>
            </a:r>
          </a:p>
        </p:txBody>
      </p:sp>
      <p:sp>
        <p:nvSpPr>
          <p:cNvPr id="1822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F26408EE-84C4-42F0-9028-0495249FB2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51DB592-BCEA-47C1-A92C-5A942FFBD0B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79BCBF0-9747-4C1A-A296-FAF291FD768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F351D45-FCF7-41CC-A69A-313236320B6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9A5AEEE9-49E8-4CBC-8FF5-CDBD5237EE93}"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FC703D8-8CBC-4C3A-B57D-B01191E5ACA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17FBF85-8F7D-43A3-BA29-15F22E8351F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E1EB2F4-1926-43A2-BF3F-4714A3BF00B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A077964-58C9-4CB2-8717-52BAAA830623}"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7BC1AC4A-4364-4449-A46D-9A41580B3CBE}"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7D0D3103-ED56-42AC-94F8-9A79EC4FFAA2}"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29125C9-A03C-4343-A63D-6AD6E47E006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34DAF8C-4F18-486A-9C78-FE4E9489C1F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dt" sz="half" idx="2"/>
          </p:nvPr>
        </p:nvSpPr>
        <p:spPr bwMode="auto">
          <a:xfrm>
            <a:off x="457200" y="625157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81251" name="Rectangle 3"/>
          <p:cNvSpPr>
            <a:spLocks noGrp="1" noChangeArrowheads="1"/>
          </p:cNvSpPr>
          <p:nvPr>
            <p:ph type="sldNum" sz="quarter" idx="4"/>
          </p:nvPr>
        </p:nvSpPr>
        <p:spPr bwMode="auto">
          <a:xfrm>
            <a:off x="6553200" y="6248400"/>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EE46F86-ADF1-4865-B0EF-E9555EF3B769}"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8125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eaLnBrk="0" hangingPunct="0">
                  <a:defRPr/>
                </a:pPr>
                <a:endParaRPr lang="en-US"/>
              </a:p>
            </p:txBody>
          </p:sp>
          <p:sp>
            <p:nvSpPr>
              <p:cNvPr id="18125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eaLnBrk="0" hangingPunct="0">
                  <a:defRPr/>
                </a:pPr>
                <a:endParaRPr lang="en-US"/>
              </a:p>
            </p:txBody>
          </p:sp>
          <p:sp>
            <p:nvSpPr>
              <p:cNvPr id="18125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eaLnBrk="0" hangingPunct="0">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p:spPr>
            <p:txBody>
              <a:bodyPr/>
              <a:lstStyle/>
              <a:p>
                <a:pPr eaLnBrk="0" hangingPunct="0">
                  <a:defRPr/>
                </a:pPr>
                <a:endParaRPr lang="en-US"/>
              </a:p>
            </p:txBody>
          </p:sp>
          <p:sp>
            <p:nvSpPr>
              <p:cNvPr id="18125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eaLnBrk="0" hangingPunct="0">
                  <a:defRPr/>
                </a:pPr>
                <a:endParaRPr lang="en-US"/>
              </a:p>
            </p:txBody>
          </p:sp>
        </p:grpSp>
        <p:sp>
          <p:nvSpPr>
            <p:cNvPr id="18125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eaLnBrk="0" hangingPunct="0">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p:spPr>
          <p:txBody>
            <a:bodyPr/>
            <a:lstStyle/>
            <a:p>
              <a:pPr eaLnBrk="0" hangingPunct="0">
                <a:defRPr/>
              </a:pPr>
              <a:endParaRPr lang="en-US"/>
            </a:p>
          </p:txBody>
        </p:sp>
      </p:grpSp>
      <p:sp>
        <p:nvSpPr>
          <p:cNvPr id="181261" name="Rectangle 13"/>
          <p:cNvSpPr>
            <a:spLocks noGrp="1" noRot="1" noChangeArrowheads="1"/>
          </p:cNvSpPr>
          <p:nvPr>
            <p:ph type="title"/>
          </p:nvPr>
        </p:nvSpPr>
        <p:spPr bwMode="auto">
          <a:xfrm>
            <a:off x="457200" y="274638"/>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1262" name="Rectangle 14"/>
          <p:cNvSpPr>
            <a:spLocks noGrp="1" noChangeArrowheads="1"/>
          </p:cNvSpPr>
          <p:nvPr>
            <p:ph type="ftr" sz="quarter" idx="3"/>
          </p:nvPr>
        </p:nvSpPr>
        <p:spPr bwMode="auto">
          <a:xfrm>
            <a:off x="3124200" y="6248400"/>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181263" name="Rectangle 15"/>
          <p:cNvSpPr>
            <a:spLocks noGrp="1" noChangeArrowheads="1"/>
          </p:cNvSpPr>
          <p:nvPr>
            <p:ph type="body" idx="1"/>
          </p:nvPr>
        </p:nvSpPr>
        <p:spPr bwMode="auto">
          <a:xfrm>
            <a:off x="457200" y="1600200"/>
            <a:ext cx="8229600" cy="45259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20"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1.wmf"/><Relationship Id="rId5" Type="http://schemas.openxmlformats.org/officeDocument/2006/relationships/oleObject" Target="../embeddings/oleObject11.bin"/><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1.w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20.gif"/><Relationship Id="rId5" Type="http://schemas.openxmlformats.org/officeDocument/2006/relationships/image" Target="../media/image1.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notesSlide" Target="../notesSlides/notesSlide14.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1.wmf"/><Relationship Id="rId10" Type="http://schemas.openxmlformats.org/officeDocument/2006/relationships/image" Target="../media/image25.jpeg"/><Relationship Id="rId4" Type="http://schemas.openxmlformats.org/officeDocument/2006/relationships/oleObject" Target="../embeddings/oleObject14.bin"/><Relationship Id="rId9" Type="http://schemas.openxmlformats.org/officeDocument/2006/relationships/image" Target="../media/image24.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30.png"/><Relationship Id="rId5" Type="http://schemas.openxmlformats.org/officeDocument/2006/relationships/image" Target="../media/image1.w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5.jpeg"/><Relationship Id="rId5" Type="http://schemas.openxmlformats.org/officeDocument/2006/relationships/image" Target="../media/image1.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5.jpeg"/><Relationship Id="rId5" Type="http://schemas.openxmlformats.org/officeDocument/2006/relationships/image" Target="../media/image1.w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wmf"/><Relationship Id="rId5" Type="http://schemas.openxmlformats.org/officeDocument/2006/relationships/oleObject" Target="../embeddings/oleObject2.bin"/><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25.jpeg"/><Relationship Id="rId5" Type="http://schemas.openxmlformats.org/officeDocument/2006/relationships/image" Target="../media/image1.w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25.jpeg"/><Relationship Id="rId5" Type="http://schemas.openxmlformats.org/officeDocument/2006/relationships/image" Target="../media/image1.wmf"/><Relationship Id="rId4" Type="http://schemas.openxmlformats.org/officeDocument/2006/relationships/oleObject" Target="../embeddings/oleObject19.bin"/></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wmf"/><Relationship Id="rId5" Type="http://schemas.openxmlformats.org/officeDocument/2006/relationships/oleObject" Target="../embeddings/oleObject3.bin"/><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25.jpeg"/><Relationship Id="rId5" Type="http://schemas.openxmlformats.org/officeDocument/2006/relationships/image" Target="../media/image1.wmf"/><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25.jpeg"/><Relationship Id="rId5" Type="http://schemas.openxmlformats.org/officeDocument/2006/relationships/image" Target="../media/image1.wmf"/><Relationship Id="rId4"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25.jpeg"/><Relationship Id="rId5" Type="http://schemas.openxmlformats.org/officeDocument/2006/relationships/image" Target="../media/image1.wmf"/><Relationship Id="rId4" Type="http://schemas.openxmlformats.org/officeDocument/2006/relationships/oleObject" Target="../embeddings/oleObject22.bin"/></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38.xml"/><Relationship Id="rId7" Type="http://schemas.openxmlformats.org/officeDocument/2006/relationships/image" Target="../media/image47.png"/><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25.jpeg"/><Relationship Id="rId5" Type="http://schemas.openxmlformats.org/officeDocument/2006/relationships/image" Target="../media/image1.wmf"/><Relationship Id="rId4" Type="http://schemas.openxmlformats.org/officeDocument/2006/relationships/oleObject" Target="../embeddings/oleObject23.bin"/><Relationship Id="rId9"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wmf"/></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1.wmf"/><Relationship Id="rId5" Type="http://schemas.openxmlformats.org/officeDocument/2006/relationships/oleObject" Target="../embeddings/oleObject24.bin"/><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microsoft.com/office/2007/relationships/hdphoto" Target="../media/hdphoto7.wdp"/><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image" Target="../media/image52.png"/><Relationship Id="rId5" Type="http://schemas.openxmlformats.org/officeDocument/2006/relationships/image" Target="../media/image1.wmf"/><Relationship Id="rId4" Type="http://schemas.openxmlformats.org/officeDocument/2006/relationships/oleObject" Target="../embeddings/oleObject25.bin"/></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3" Type="http://schemas.openxmlformats.org/officeDocument/2006/relationships/notesSlide" Target="../notesSlides/notesSlide5.xml"/><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1.wmf"/><Relationship Id="rId10" Type="http://schemas.openxmlformats.org/officeDocument/2006/relationships/image" Target="../media/image8.png"/><Relationship Id="rId4" Type="http://schemas.openxmlformats.org/officeDocument/2006/relationships/oleObject" Target="../embeddings/oleObject5.bin"/><Relationship Id="rId9" Type="http://schemas.microsoft.com/office/2007/relationships/hdphoto" Target="../media/hdphoto2.wdp"/><Relationship Id="rId1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26.bin"/><Relationship Id="rId5" Type="http://schemas.openxmlformats.org/officeDocument/2006/relationships/image" Target="../media/image60.jpeg"/><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27.bin"/><Relationship Id="rId5" Type="http://schemas.openxmlformats.org/officeDocument/2006/relationships/image" Target="../media/image62.jpeg"/><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62.jpeg"/><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63.png"/><Relationship Id="rId5" Type="http://schemas.openxmlformats.org/officeDocument/2006/relationships/image" Target="../media/image1.wmf"/><Relationship Id="rId4" Type="http://schemas.openxmlformats.org/officeDocument/2006/relationships/oleObject" Target="../embeddings/oleObject28.bin"/></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vmlDrawing" Target="../drawings/vmlDrawing28.vml"/><Relationship Id="rId5" Type="http://schemas.openxmlformats.org/officeDocument/2006/relationships/image" Target="../media/image1.wmf"/><Relationship Id="rId4" Type="http://schemas.openxmlformats.org/officeDocument/2006/relationships/oleObject" Target="../embeddings/oleObject29.bin"/></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wmf"/><Relationship Id="rId10" Type="http://schemas.openxmlformats.org/officeDocument/2006/relationships/image" Target="../media/image2.jpeg"/><Relationship Id="rId4" Type="http://schemas.openxmlformats.org/officeDocument/2006/relationships/oleObject" Target="../embeddings/oleObject6.bin"/><Relationship Id="rId9" Type="http://schemas.microsoft.com/office/2007/relationships/hdphoto" Target="../media/hdphoto5.wdp"/></Relationships>
</file>

<file path=ppt/slides/_rels/slide60.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59.xml"/><Relationship Id="rId7" Type="http://schemas.openxmlformats.org/officeDocument/2006/relationships/oleObject" Target="../embeddings/oleObject30.bin"/><Relationship Id="rId2" Type="http://schemas.openxmlformats.org/officeDocument/2006/relationships/slideLayout" Target="../slideLayouts/slideLayout12.xml"/><Relationship Id="rId1" Type="http://schemas.openxmlformats.org/officeDocument/2006/relationships/vmlDrawing" Target="../drawings/vmlDrawing29.vml"/><Relationship Id="rId6" Type="http://schemas.openxmlformats.org/officeDocument/2006/relationships/image" Target="../media/image67.gif"/><Relationship Id="rId5" Type="http://schemas.openxmlformats.org/officeDocument/2006/relationships/hyperlink" Target="mailto:walker@usgs.gov" TargetMode="External"/><Relationship Id="rId4" Type="http://schemas.openxmlformats.org/officeDocument/2006/relationships/hyperlink" Target="mailto:Scripts@usgs.gov"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image" Target="../media/image1.wmf"/><Relationship Id="rId5" Type="http://schemas.openxmlformats.org/officeDocument/2006/relationships/oleObject" Target="../embeddings/oleObject31.bin"/><Relationship Id="rId4" Type="http://schemas.openxmlformats.org/officeDocument/2006/relationships/image" Target="../media/image68.jpe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12.png"/><Relationship Id="rId5" Type="http://schemas.openxmlformats.org/officeDocument/2006/relationships/image" Target="../media/image1.wmf"/><Relationship Id="rId4" Type="http://schemas.openxmlformats.org/officeDocument/2006/relationships/oleObject" Target="../embeddings/oleObject8.bin"/><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16.jpeg"/><Relationship Id="rId5" Type="http://schemas.openxmlformats.org/officeDocument/2006/relationships/image" Target="../media/image1.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1.wmf"/><Relationship Id="rId5" Type="http://schemas.openxmlformats.org/officeDocument/2006/relationships/oleObject" Target="../embeddings/oleObject10.bin"/><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6" name="Rectangle 15"/>
          <p:cNvSpPr>
            <a:spLocks noGrp="1" noChangeArrowheads="1"/>
          </p:cNvSpPr>
          <p:nvPr>
            <p:ph type="sldNum" sz="quarter" idx="12"/>
          </p:nvPr>
        </p:nvSpPr>
        <p:spPr>
          <a:noFill/>
          <a:ln>
            <a:miter lim="800000"/>
            <a:headEnd/>
            <a:tailEnd/>
          </a:ln>
        </p:spPr>
        <p:txBody>
          <a:bodyPr/>
          <a:lstStyle/>
          <a:p>
            <a:fld id="{34ACD0A8-4D04-427B-BAB0-74C7ED2A53F3}" type="slidenum">
              <a:rPr lang="en-US" smtClean="0"/>
              <a:pPr/>
              <a:t>1</a:t>
            </a:fld>
            <a:endParaRPr lang="en-US" smtClean="0"/>
          </a:p>
        </p:txBody>
      </p:sp>
      <p:sp>
        <p:nvSpPr>
          <p:cNvPr id="2050" name="Rectangle 2"/>
          <p:cNvSpPr>
            <a:spLocks noGrp="1" noChangeArrowheads="1"/>
          </p:cNvSpPr>
          <p:nvPr>
            <p:ph type="ctrTitle"/>
          </p:nvPr>
        </p:nvSpPr>
        <p:spPr>
          <a:xfrm>
            <a:off x="0" y="1524000"/>
            <a:ext cx="9144000" cy="3048000"/>
          </a:xfrm>
        </p:spPr>
        <p:txBody>
          <a:bodyPr/>
          <a:lstStyle/>
          <a:p>
            <a:pPr algn="r" eaLnBrk="1" hangingPunct="1">
              <a:defRPr/>
            </a:pPr>
            <a:r>
              <a:rPr lang="en-US" dirty="0">
                <a:solidFill>
                  <a:srgbClr val="FFC000"/>
                </a:solidFill>
              </a:rPr>
              <a:t>Electronic Continuous </a:t>
            </a:r>
            <a:r>
              <a:rPr lang="en-US" dirty="0" smtClean="0">
                <a:solidFill>
                  <a:srgbClr val="FFC000"/>
                </a:solidFill>
              </a:rPr>
              <a:t>WQ </a:t>
            </a:r>
            <a:r>
              <a:rPr lang="en-US" dirty="0">
                <a:solidFill>
                  <a:srgbClr val="FFC000"/>
                </a:solidFill>
              </a:rPr>
              <a:t>Records</a:t>
            </a:r>
            <a:r>
              <a:rPr lang="en-US" sz="5400" dirty="0">
                <a:solidFill>
                  <a:srgbClr val="FFC000"/>
                </a:solidFill>
              </a:rPr>
              <a:t/>
            </a:r>
            <a:br>
              <a:rPr lang="en-US" sz="5400" dirty="0">
                <a:solidFill>
                  <a:srgbClr val="FFC000"/>
                </a:solidFill>
              </a:rPr>
            </a:br>
            <a:r>
              <a:rPr lang="en-US" dirty="0" err="1">
                <a:solidFill>
                  <a:srgbClr val="FFC000"/>
                </a:solidFill>
              </a:rPr>
              <a:t>Auto_Review</a:t>
            </a:r>
            <a:r>
              <a:rPr lang="en-US" dirty="0">
                <a:solidFill>
                  <a:srgbClr val="FFC000"/>
                </a:solidFill>
              </a:rPr>
              <a:t> - </a:t>
            </a:r>
            <a:r>
              <a:rPr lang="en-US" dirty="0" err="1" smtClean="0">
                <a:solidFill>
                  <a:srgbClr val="FFC000"/>
                </a:solidFill>
              </a:rPr>
              <a:t>wqmreview</a:t>
            </a:r>
            <a:endParaRPr lang="en-US" dirty="0" smtClean="0">
              <a:solidFill>
                <a:srgbClr val="FFC000"/>
              </a:solidFill>
            </a:endParaRPr>
          </a:p>
        </p:txBody>
      </p:sp>
      <p:sp>
        <p:nvSpPr>
          <p:cNvPr id="3208" name="Text Box 4"/>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graphicFrame>
        <p:nvGraphicFramePr>
          <p:cNvPr id="3205" name="Object 133"/>
          <p:cNvGraphicFramePr>
            <a:graphicFrameLocks/>
          </p:cNvGraphicFramePr>
          <p:nvPr/>
        </p:nvGraphicFramePr>
        <p:xfrm>
          <a:off x="-7938" y="6019800"/>
          <a:ext cx="2590801" cy="720725"/>
        </p:xfrm>
        <a:graphic>
          <a:graphicData uri="http://schemas.openxmlformats.org/presentationml/2006/ole">
            <mc:AlternateContent xmlns:mc="http://schemas.openxmlformats.org/markup-compatibility/2006">
              <mc:Choice xmlns:v="urn:schemas-microsoft-com:vml" Requires="v">
                <p:oleObj spid="_x0000_s3225" name="CorelDRAW" r:id="rId4" imgW="914400" imgH="914400" progId="">
                  <p:embed/>
                </p:oleObj>
              </mc:Choice>
              <mc:Fallback>
                <p:oleObj name="CorelDRAW" r:id="rId4" imgW="914400" imgH="914400" progId="">
                  <p:embed/>
                  <p:pic>
                    <p:nvPicPr>
                      <p:cNvPr id="0" name="Picture 13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6019800"/>
                        <a:ext cx="2590801"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Rectangle 6"/>
          <p:cNvSpPr>
            <a:spLocks noGrp="1" noChangeArrowheads="1"/>
          </p:cNvSpPr>
          <p:nvPr>
            <p:ph type="subTitle" idx="1"/>
          </p:nvPr>
        </p:nvSpPr>
        <p:spPr>
          <a:xfrm>
            <a:off x="1219200" y="3810000"/>
            <a:ext cx="7924800" cy="838200"/>
          </a:xfrm>
        </p:spPr>
        <p:txBody>
          <a:bodyPr/>
          <a:lstStyle/>
          <a:p>
            <a:pPr algn="r" eaLnBrk="1" hangingPunct="1">
              <a:defRPr/>
            </a:pPr>
            <a:r>
              <a:rPr lang="en-US" dirty="0" smtClean="0"/>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10</a:t>
            </a:fld>
            <a:endParaRPr lang="en-US"/>
          </a:p>
        </p:txBody>
      </p:sp>
      <p:sp>
        <p:nvSpPr>
          <p:cNvPr id="9218" name="Rectangle 2"/>
          <p:cNvSpPr>
            <a:spLocks noGrp="1" noRot="1" noChangeArrowheads="1"/>
          </p:cNvSpPr>
          <p:nvPr>
            <p:ph type="title"/>
          </p:nvPr>
        </p:nvSpPr>
        <p:spPr>
          <a:xfrm>
            <a:off x="457200" y="381000"/>
            <a:ext cx="8229600" cy="1143000"/>
          </a:xfrm>
        </p:spPr>
        <p:txBody>
          <a:bodyPr/>
          <a:lstStyle/>
          <a:p>
            <a:r>
              <a:rPr lang="en-US" dirty="0">
                <a:solidFill>
                  <a:srgbClr val="FFC000"/>
                </a:solidFill>
              </a:rPr>
              <a:t>History of </a:t>
            </a:r>
            <a:r>
              <a:rPr lang="en-US" dirty="0" err="1" smtClean="0">
                <a:solidFill>
                  <a:srgbClr val="FFC000"/>
                </a:solidFill>
              </a:rPr>
              <a:t>Auto_Review</a:t>
            </a:r>
            <a:r>
              <a:rPr lang="en-US" dirty="0" smtClean="0">
                <a:solidFill>
                  <a:srgbClr val="FFC000"/>
                </a:solidFill>
              </a:rPr>
              <a:t> and continuous WQ monitors</a:t>
            </a:r>
            <a:endParaRPr lang="en-US" dirty="0">
              <a:solidFill>
                <a:srgbClr val="FFC000"/>
              </a:solidFill>
            </a:endParaRPr>
          </a:p>
        </p:txBody>
      </p:sp>
      <p:sp>
        <p:nvSpPr>
          <p:cNvPr id="9219" name="Rectangle 3"/>
          <p:cNvSpPr>
            <a:spLocks noGrp="1" noChangeArrowheads="1"/>
          </p:cNvSpPr>
          <p:nvPr>
            <p:ph type="body" sz="half" idx="1"/>
          </p:nvPr>
        </p:nvSpPr>
        <p:spPr>
          <a:xfrm>
            <a:off x="609600" y="1600200"/>
            <a:ext cx="8077200" cy="4419600"/>
          </a:xfrm>
        </p:spPr>
        <p:txBody>
          <a:bodyPr>
            <a:normAutofit fontScale="85000" lnSpcReduction="20000"/>
          </a:bodyPr>
          <a:lstStyle/>
          <a:p>
            <a:r>
              <a:rPr lang="en-US" dirty="0" smtClean="0">
                <a:solidFill>
                  <a:srgbClr val="FFC000"/>
                </a:solidFill>
                <a:effectLst/>
              </a:rPr>
              <a:t>Not initially supported (only continuous discharge really supported for first 6 years of existence</a:t>
            </a:r>
            <a:r>
              <a:rPr lang="en-US" dirty="0">
                <a:solidFill>
                  <a:srgbClr val="FFC000"/>
                </a:solidFill>
                <a:effectLst/>
              </a:rPr>
              <a:t>). </a:t>
            </a:r>
            <a:endParaRPr lang="en-US" dirty="0" smtClean="0">
              <a:solidFill>
                <a:srgbClr val="FFC000"/>
              </a:solidFill>
              <a:effectLst/>
            </a:endParaRPr>
          </a:p>
          <a:p>
            <a:pPr lvl="1"/>
            <a:r>
              <a:rPr lang="en-US" dirty="0" smtClean="0">
                <a:solidFill>
                  <a:srgbClr val="FFC000"/>
                </a:solidFill>
                <a:effectLst/>
              </a:rPr>
              <a:t>2</a:t>
            </a:r>
            <a:r>
              <a:rPr lang="en-US" baseline="30000" dirty="0" smtClean="0">
                <a:solidFill>
                  <a:srgbClr val="FFC000"/>
                </a:solidFill>
                <a:effectLst/>
              </a:rPr>
              <a:t>nd</a:t>
            </a:r>
            <a:r>
              <a:rPr lang="en-US" dirty="0" smtClean="0">
                <a:solidFill>
                  <a:srgbClr val="FFC000"/>
                </a:solidFill>
                <a:effectLst/>
              </a:rPr>
              <a:t> </a:t>
            </a:r>
            <a:r>
              <a:rPr lang="en-US" dirty="0">
                <a:solidFill>
                  <a:srgbClr val="FFC000"/>
                </a:solidFill>
                <a:effectLst/>
              </a:rPr>
              <a:t>newest addition to </a:t>
            </a:r>
            <a:r>
              <a:rPr lang="en-US" dirty="0" err="1">
                <a:solidFill>
                  <a:srgbClr val="FFC000"/>
                </a:solidFill>
                <a:effectLst/>
              </a:rPr>
              <a:t>auto_review</a:t>
            </a:r>
            <a:r>
              <a:rPr lang="en-US" dirty="0">
                <a:solidFill>
                  <a:srgbClr val="FFC000"/>
                </a:solidFill>
                <a:effectLst/>
              </a:rPr>
              <a:t> package (</a:t>
            </a:r>
            <a:r>
              <a:rPr lang="en-US" dirty="0" err="1">
                <a:solidFill>
                  <a:srgbClr val="FFC000"/>
                </a:solidFill>
                <a:effectLst/>
              </a:rPr>
              <a:t>gwreview</a:t>
            </a:r>
            <a:r>
              <a:rPr lang="en-US" dirty="0">
                <a:solidFill>
                  <a:srgbClr val="FFC000"/>
                </a:solidFill>
                <a:effectLst/>
              </a:rPr>
              <a:t> is newest – out soon…)</a:t>
            </a:r>
          </a:p>
          <a:p>
            <a:r>
              <a:rPr lang="en-US" dirty="0">
                <a:solidFill>
                  <a:srgbClr val="FFC000"/>
                </a:solidFill>
                <a:effectLst/>
              </a:rPr>
              <a:t>Initial script, QW_UV was created in response to the need for unit value plots from ADAPS with QWDATA field values displayed</a:t>
            </a:r>
          </a:p>
          <a:p>
            <a:r>
              <a:rPr lang="en-US" dirty="0">
                <a:solidFill>
                  <a:srgbClr val="FFC000"/>
                </a:solidFill>
                <a:effectLst/>
              </a:rPr>
              <a:t>The OWQ’s Continuous Water-Quality Committee recommended to rewrite this script to </a:t>
            </a:r>
            <a:r>
              <a:rPr lang="en-US" dirty="0" err="1">
                <a:solidFill>
                  <a:srgbClr val="FFC000"/>
                </a:solidFill>
                <a:effectLst/>
              </a:rPr>
              <a:t>Auto_Review</a:t>
            </a:r>
            <a:r>
              <a:rPr lang="en-US" dirty="0">
                <a:solidFill>
                  <a:srgbClr val="FFC000"/>
                </a:solidFill>
                <a:effectLst/>
              </a:rPr>
              <a:t> quality and add </a:t>
            </a:r>
            <a:r>
              <a:rPr lang="en-US" dirty="0" smtClean="0">
                <a:solidFill>
                  <a:srgbClr val="FFC000"/>
                </a:solidFill>
                <a:effectLst/>
              </a:rPr>
              <a:t>tabling</a:t>
            </a:r>
          </a:p>
          <a:p>
            <a:r>
              <a:rPr lang="en-US" dirty="0" err="1" smtClean="0">
                <a:solidFill>
                  <a:srgbClr val="FFC000"/>
                </a:solidFill>
                <a:effectLst/>
              </a:rPr>
              <a:t>Auto_Review</a:t>
            </a:r>
            <a:r>
              <a:rPr lang="en-US" dirty="0" smtClean="0">
                <a:solidFill>
                  <a:srgbClr val="FFC000"/>
                </a:solidFill>
                <a:effectLst/>
              </a:rPr>
              <a:t> version containing </a:t>
            </a:r>
            <a:r>
              <a:rPr lang="en-US" dirty="0" err="1" smtClean="0">
                <a:solidFill>
                  <a:srgbClr val="FFC000"/>
                </a:solidFill>
                <a:effectLst/>
              </a:rPr>
              <a:t>wqmreview</a:t>
            </a:r>
            <a:r>
              <a:rPr lang="en-US" dirty="0" smtClean="0">
                <a:solidFill>
                  <a:srgbClr val="FFC000"/>
                </a:solidFill>
                <a:effectLst/>
              </a:rPr>
              <a:t> released Dec. 2011.</a:t>
            </a:r>
            <a:endParaRPr lang="en-US" dirty="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23677" name="Picture 125" descr="http://www.dryiceinfo.com/immages/history.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5" y="28575"/>
            <a:ext cx="1178400" cy="1219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Grp="1"/>
          </p:cNvGraphicFramePr>
          <p:nvPr>
            <p:extLst>
              <p:ext uri="{D42A27DB-BD31-4B8C-83A1-F6EECF244321}">
                <p14:modId xmlns:p14="http://schemas.microsoft.com/office/powerpoint/2010/main" val="2198080309"/>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73062" name="CorelDRAW" r:id="rId5" imgW="1315070" imgH="511747" progId="">
                  <p:embed/>
                </p:oleObj>
              </mc:Choice>
              <mc:Fallback>
                <p:oleObj name="CorelDRAW" r:id="rId5" imgW="1315070" imgH="511747" progId="">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129081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1"/>
          </p:nvPr>
        </p:nvSpPr>
        <p:spPr>
          <a:noFill/>
          <a:ln>
            <a:miter lim="800000"/>
            <a:headEnd/>
            <a:tailEnd/>
          </a:ln>
        </p:spPr>
        <p:txBody>
          <a:bodyPr/>
          <a:lstStyle/>
          <a:p>
            <a:fld id="{915467E1-09B4-4BC9-A22A-485B2BF5F07D}" type="slidenum">
              <a:rPr lang="en-US" smtClean="0"/>
              <a:pPr/>
              <a:t>11</a:t>
            </a:fld>
            <a:endParaRPr lang="en-US" smtClean="0"/>
          </a:p>
        </p:txBody>
      </p:sp>
      <p:sp>
        <p:nvSpPr>
          <p:cNvPr id="35842" name="Rectangle 3"/>
          <p:cNvSpPr>
            <a:spLocks noGrp="1" noChangeArrowheads="1"/>
          </p:cNvSpPr>
          <p:nvPr>
            <p:ph type="body" sz="half" idx="1"/>
          </p:nvPr>
        </p:nvSpPr>
        <p:spPr>
          <a:xfrm>
            <a:off x="457200" y="0"/>
            <a:ext cx="8458200" cy="6629400"/>
          </a:xfrm>
        </p:spPr>
        <p:txBody>
          <a:bodyPr/>
          <a:lstStyle/>
          <a:p>
            <a:r>
              <a:rPr lang="en-US" sz="3600" dirty="0" smtClean="0">
                <a:solidFill>
                  <a:srgbClr val="FFC000"/>
                </a:solidFill>
                <a:effectLst/>
              </a:rPr>
              <a:t>Ken </a:t>
            </a:r>
            <a:r>
              <a:rPr lang="en-US" sz="3600" dirty="0" err="1" smtClean="0">
                <a:solidFill>
                  <a:srgbClr val="FFC000"/>
                </a:solidFill>
                <a:effectLst/>
              </a:rPr>
              <a:t>Hyer</a:t>
            </a:r>
            <a:r>
              <a:rPr lang="en-US" sz="3600" dirty="0" smtClean="0">
                <a:solidFill>
                  <a:srgbClr val="FFC000"/>
                </a:solidFill>
                <a:effectLst/>
              </a:rPr>
              <a:t>, VA WSC  – Chair</a:t>
            </a:r>
          </a:p>
          <a:p>
            <a:r>
              <a:rPr lang="en-US" sz="3600" dirty="0" smtClean="0">
                <a:solidFill>
                  <a:srgbClr val="FFC000"/>
                </a:solidFill>
                <a:effectLst/>
              </a:rPr>
              <a:t>Jim Caldwell, ME WSC</a:t>
            </a:r>
          </a:p>
          <a:p>
            <a:r>
              <a:rPr lang="en-US" sz="3600" dirty="0" smtClean="0">
                <a:solidFill>
                  <a:srgbClr val="FFC000"/>
                </a:solidFill>
                <a:effectLst/>
              </a:rPr>
              <a:t>Mark </a:t>
            </a:r>
            <a:r>
              <a:rPr lang="en-US" sz="3600" dirty="0" err="1" smtClean="0">
                <a:solidFill>
                  <a:srgbClr val="FFC000"/>
                </a:solidFill>
                <a:effectLst/>
              </a:rPr>
              <a:t>Gress</a:t>
            </a:r>
            <a:r>
              <a:rPr lang="en-US" sz="3600" dirty="0" smtClean="0">
                <a:solidFill>
                  <a:srgbClr val="FFC000"/>
                </a:solidFill>
                <a:effectLst/>
              </a:rPr>
              <a:t>, FL WSC</a:t>
            </a:r>
          </a:p>
          <a:p>
            <a:r>
              <a:rPr lang="en-US" sz="3600" dirty="0" smtClean="0">
                <a:solidFill>
                  <a:srgbClr val="FFC000"/>
                </a:solidFill>
                <a:effectLst/>
              </a:rPr>
              <a:t>Kevin </a:t>
            </a:r>
            <a:r>
              <a:rPr lang="en-US" sz="3600" dirty="0" err="1" smtClean="0">
                <a:solidFill>
                  <a:srgbClr val="FFC000"/>
                </a:solidFill>
                <a:effectLst/>
              </a:rPr>
              <a:t>Grimsley</a:t>
            </a:r>
            <a:r>
              <a:rPr lang="en-US" sz="3600" dirty="0" smtClean="0">
                <a:solidFill>
                  <a:srgbClr val="FFC000"/>
                </a:solidFill>
                <a:effectLst/>
              </a:rPr>
              <a:t>, FL WSC, SWUG</a:t>
            </a:r>
          </a:p>
          <a:p>
            <a:r>
              <a:rPr lang="en-US" sz="3600" dirty="0" smtClean="0">
                <a:solidFill>
                  <a:srgbClr val="FFC000"/>
                </a:solidFill>
                <a:effectLst/>
              </a:rPr>
              <a:t>Stewart Rounds, OR WSC</a:t>
            </a:r>
          </a:p>
          <a:p>
            <a:r>
              <a:rPr lang="en-US" sz="3600" dirty="0" smtClean="0">
                <a:solidFill>
                  <a:srgbClr val="FFC000"/>
                </a:solidFill>
                <a:effectLst/>
              </a:rPr>
              <a:t>Callie </a:t>
            </a:r>
            <a:r>
              <a:rPr lang="en-US" sz="3600" dirty="0" err="1" smtClean="0">
                <a:solidFill>
                  <a:srgbClr val="FFC000"/>
                </a:solidFill>
                <a:effectLst/>
              </a:rPr>
              <a:t>Oblinger</a:t>
            </a:r>
            <a:r>
              <a:rPr lang="en-US" sz="3600" dirty="0" smtClean="0">
                <a:solidFill>
                  <a:srgbClr val="FFC000"/>
                </a:solidFill>
                <a:effectLst/>
              </a:rPr>
              <a:t>, OWQ representative</a:t>
            </a:r>
          </a:p>
          <a:p>
            <a:r>
              <a:rPr lang="en-US" sz="3600" dirty="0" smtClean="0">
                <a:solidFill>
                  <a:srgbClr val="FFC000"/>
                </a:solidFill>
                <a:effectLst/>
              </a:rPr>
              <a:t>Tim Oden, TX WSC</a:t>
            </a:r>
          </a:p>
          <a:p>
            <a:r>
              <a:rPr lang="en-US" sz="3600" dirty="0" smtClean="0">
                <a:solidFill>
                  <a:srgbClr val="FFC000"/>
                </a:solidFill>
                <a:effectLst/>
              </a:rPr>
              <a:t>Pat Rasmussen, KS WSC, SWUG</a:t>
            </a:r>
          </a:p>
          <a:p>
            <a:r>
              <a:rPr lang="en-US" sz="3600" dirty="0" smtClean="0">
                <a:solidFill>
                  <a:srgbClr val="FFC000"/>
                </a:solidFill>
                <a:effectLst/>
              </a:rPr>
              <a:t>Kevin Richards, WI WSC</a:t>
            </a:r>
          </a:p>
          <a:p>
            <a:r>
              <a:rPr lang="en-US" sz="3600" dirty="0" smtClean="0">
                <a:solidFill>
                  <a:srgbClr val="FFC000"/>
                </a:solidFill>
                <a:effectLst/>
              </a:rPr>
              <a:t>Rick Wagner, WA WSC</a:t>
            </a:r>
          </a:p>
          <a:p>
            <a:endParaRPr lang="en-US" sz="3600" dirty="0" smtClean="0">
              <a:solidFill>
                <a:srgbClr val="FFC000"/>
              </a:solidFill>
              <a:effectLst/>
            </a:endParaRPr>
          </a:p>
        </p:txBody>
      </p:sp>
      <p:sp>
        <p:nvSpPr>
          <p:cNvPr id="35843" name="Text Box 4"/>
          <p:cNvSpPr txBox="1">
            <a:spLocks noChangeArrowheads="1"/>
          </p:cNvSpPr>
          <p:nvPr/>
        </p:nvSpPr>
        <p:spPr bwMode="auto">
          <a:xfrm>
            <a:off x="974725" y="6145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5" name="Slide Number Placeholder 5"/>
          <p:cNvSpPr>
            <a:spLocks noGrp="1"/>
          </p:cNvSpPr>
          <p:nvPr>
            <p:ph type="sldNum" sz="quarter" idx="11"/>
          </p:nvPr>
        </p:nvSpPr>
        <p:spPr>
          <a:noFill/>
          <a:ln>
            <a:miter lim="800000"/>
            <a:headEnd/>
            <a:tailEnd/>
          </a:ln>
        </p:spPr>
        <p:txBody>
          <a:bodyPr/>
          <a:lstStyle/>
          <a:p>
            <a:fld id="{3C76E5E3-CC54-4E90-B3AC-CC78782B6AEB}" type="slidenum">
              <a:rPr lang="en-US" smtClean="0"/>
              <a:pPr/>
              <a:t>12</a:t>
            </a:fld>
            <a:endParaRPr lang="en-US" smtClean="0"/>
          </a:p>
        </p:txBody>
      </p:sp>
      <p:sp>
        <p:nvSpPr>
          <p:cNvPr id="9218" name="Rectangle 2"/>
          <p:cNvSpPr>
            <a:spLocks noGrp="1" noRot="1" noChangeArrowheads="1"/>
          </p:cNvSpPr>
          <p:nvPr>
            <p:ph type="title"/>
          </p:nvPr>
        </p:nvSpPr>
        <p:spPr>
          <a:xfrm>
            <a:off x="457200" y="381000"/>
            <a:ext cx="8229600" cy="1143000"/>
          </a:xfrm>
        </p:spPr>
        <p:txBody>
          <a:bodyPr/>
          <a:lstStyle/>
          <a:p>
            <a:pPr>
              <a:defRPr/>
            </a:pPr>
            <a:r>
              <a:rPr lang="en-US" dirty="0" smtClean="0">
                <a:solidFill>
                  <a:srgbClr val="FFC000"/>
                </a:solidFill>
              </a:rPr>
              <a:t>Five Parameters Available</a:t>
            </a:r>
            <a:endParaRPr lang="en-US" dirty="0">
              <a:solidFill>
                <a:srgbClr val="FFC000"/>
              </a:solidFill>
            </a:endParaRPr>
          </a:p>
        </p:txBody>
      </p:sp>
      <p:sp>
        <p:nvSpPr>
          <p:cNvPr id="9219" name="Rectangle 3"/>
          <p:cNvSpPr>
            <a:spLocks noGrp="1" noChangeArrowheads="1"/>
          </p:cNvSpPr>
          <p:nvPr>
            <p:ph type="body" sz="half" idx="1"/>
          </p:nvPr>
        </p:nvSpPr>
        <p:spPr>
          <a:xfrm>
            <a:off x="609600" y="1981200"/>
            <a:ext cx="8074025" cy="3962400"/>
          </a:xfrm>
        </p:spPr>
        <p:txBody>
          <a:bodyPr/>
          <a:lstStyle/>
          <a:p>
            <a:pPr>
              <a:defRPr/>
            </a:pPr>
            <a:r>
              <a:rPr lang="en-US" sz="3600" dirty="0" smtClean="0">
                <a:solidFill>
                  <a:srgbClr val="FFC000"/>
                </a:solidFill>
                <a:effectLst/>
              </a:rPr>
              <a:t>Temperature</a:t>
            </a:r>
          </a:p>
          <a:p>
            <a:pPr>
              <a:defRPr/>
            </a:pPr>
            <a:r>
              <a:rPr lang="en-US" sz="3600" dirty="0" smtClean="0">
                <a:solidFill>
                  <a:srgbClr val="FFC000"/>
                </a:solidFill>
                <a:effectLst/>
              </a:rPr>
              <a:t>Specific Conductance</a:t>
            </a:r>
          </a:p>
          <a:p>
            <a:pPr>
              <a:defRPr/>
            </a:pPr>
            <a:r>
              <a:rPr lang="en-US" sz="3600" dirty="0" smtClean="0">
                <a:solidFill>
                  <a:srgbClr val="FFC000"/>
                </a:solidFill>
                <a:effectLst/>
              </a:rPr>
              <a:t>Dissolved Oxygen</a:t>
            </a:r>
          </a:p>
          <a:p>
            <a:pPr>
              <a:defRPr/>
            </a:pPr>
            <a:r>
              <a:rPr lang="en-US" sz="3600" dirty="0" smtClean="0">
                <a:solidFill>
                  <a:srgbClr val="FFC000"/>
                </a:solidFill>
                <a:effectLst/>
              </a:rPr>
              <a:t>pH</a:t>
            </a:r>
          </a:p>
          <a:p>
            <a:pPr>
              <a:defRPr/>
            </a:pPr>
            <a:r>
              <a:rPr lang="en-US" sz="3600" dirty="0" smtClean="0">
                <a:solidFill>
                  <a:srgbClr val="FFC000"/>
                </a:solidFill>
                <a:effectLst/>
              </a:rPr>
              <a:t>Turbidity</a:t>
            </a:r>
          </a:p>
          <a:p>
            <a:pPr>
              <a:defRPr/>
            </a:pPr>
            <a:r>
              <a:rPr lang="en-US" sz="3600" dirty="0" smtClean="0">
                <a:solidFill>
                  <a:srgbClr val="FFC000"/>
                </a:solidFill>
                <a:effectLst/>
              </a:rPr>
              <a:t>We know we need more…</a:t>
            </a:r>
          </a:p>
          <a:p>
            <a:pPr marL="0" indent="0">
              <a:buFont typeface="Wingdings" pitchFamily="2" charset="2"/>
              <a:buNone/>
              <a:defRPr/>
            </a:pPr>
            <a:endParaRPr lang="en-US" sz="3600" dirty="0" smtClean="0">
              <a:solidFill>
                <a:srgbClr val="FFC000"/>
              </a:solidFill>
              <a:effectLst/>
            </a:endParaRPr>
          </a:p>
          <a:p>
            <a:pPr>
              <a:defRPr/>
            </a:pPr>
            <a:endParaRPr lang="en-US" sz="3600" dirty="0">
              <a:solidFill>
                <a:srgbClr val="FFC000"/>
              </a:solidFill>
              <a:effectLst/>
            </a:endParaRPr>
          </a:p>
          <a:p>
            <a:pPr>
              <a:defRPr/>
            </a:pPr>
            <a:endParaRPr lang="en-US" sz="3600" dirty="0" smtClean="0">
              <a:solidFill>
                <a:srgbClr val="FFC000"/>
              </a:solidFill>
              <a:effectLst/>
            </a:endParaRPr>
          </a:p>
          <a:p>
            <a:pPr>
              <a:defRPr/>
            </a:pPr>
            <a:endParaRPr lang="en-US" sz="3600" dirty="0">
              <a:solidFill>
                <a:srgbClr val="FFC000"/>
              </a:solidFill>
              <a:effectLst/>
            </a:endParaRPr>
          </a:p>
          <a:p>
            <a:pPr>
              <a:defRPr/>
            </a:pPr>
            <a:endParaRPr lang="en-US" sz="3600" dirty="0" smtClean="0">
              <a:solidFill>
                <a:srgbClr val="FFC000"/>
              </a:solidFill>
              <a:effectLst/>
            </a:endParaRPr>
          </a:p>
          <a:p>
            <a:pPr>
              <a:defRPr/>
            </a:pPr>
            <a:endParaRPr lang="en-US" sz="3600" dirty="0" smtClean="0">
              <a:solidFill>
                <a:srgbClr val="FFC000"/>
              </a:solidFill>
              <a:effectLst/>
            </a:endParaRPr>
          </a:p>
        </p:txBody>
      </p:sp>
      <p:sp>
        <p:nvSpPr>
          <p:cNvPr id="30818" name="Text Box 4"/>
          <p:cNvSpPr txBox="1">
            <a:spLocks noChangeArrowheads="1"/>
          </p:cNvSpPr>
          <p:nvPr/>
        </p:nvSpPr>
        <p:spPr bwMode="auto">
          <a:xfrm>
            <a:off x="974725" y="6145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graphicFrame>
        <p:nvGraphicFramePr>
          <p:cNvPr id="30814" name="Object 94"/>
          <p:cNvGraphicFramePr>
            <a:graphicFrameLocks noGrp="1"/>
          </p:cNvGraphicFramePr>
          <p:nvPr>
            <p:ph sz="half" idx="2"/>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30835" name="CorelDRAW" r:id="rId4" imgW="914400" imgH="914400" progId="">
                  <p:embed/>
                </p:oleObj>
              </mc:Choice>
              <mc:Fallback>
                <p:oleObj name="CorelDRAW" r:id="rId4" imgW="914400" imgH="914400" progId="">
                  <p:embed/>
                  <p:pic>
                    <p:nvPicPr>
                      <p:cNvPr id="0" name="Picture 9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13</a:t>
            </a:fld>
            <a:endParaRPr lang="en-US"/>
          </a:p>
        </p:txBody>
      </p:sp>
      <p:sp>
        <p:nvSpPr>
          <p:cNvPr id="9218" name="Rectangle 2"/>
          <p:cNvSpPr>
            <a:spLocks noGrp="1" noRot="1" noChangeArrowheads="1"/>
          </p:cNvSpPr>
          <p:nvPr>
            <p:ph type="title"/>
          </p:nvPr>
        </p:nvSpPr>
        <p:spPr>
          <a:xfrm>
            <a:off x="457200" y="381000"/>
            <a:ext cx="8229600" cy="1143000"/>
          </a:xfrm>
        </p:spPr>
        <p:txBody>
          <a:bodyPr/>
          <a:lstStyle/>
          <a:p>
            <a:r>
              <a:rPr lang="en-US" dirty="0" smtClean="0">
                <a:solidFill>
                  <a:srgbClr val="FFC000"/>
                </a:solidFill>
              </a:rPr>
              <a:t>What can </a:t>
            </a:r>
            <a:r>
              <a:rPr lang="en-US" dirty="0" err="1" smtClean="0">
                <a:solidFill>
                  <a:srgbClr val="FFC000"/>
                </a:solidFill>
              </a:rPr>
              <a:t>wqmreview</a:t>
            </a:r>
            <a:r>
              <a:rPr lang="en-US" dirty="0" smtClean="0">
                <a:solidFill>
                  <a:srgbClr val="FFC000"/>
                </a:solidFill>
              </a:rPr>
              <a:t> do for you?</a:t>
            </a:r>
            <a:endParaRPr lang="en-US" dirty="0">
              <a:solidFill>
                <a:srgbClr val="FFC000"/>
              </a:solidFill>
            </a:endParaRPr>
          </a:p>
        </p:txBody>
      </p:sp>
      <p:sp>
        <p:nvSpPr>
          <p:cNvPr id="9219" name="Rectangle 3"/>
          <p:cNvSpPr>
            <a:spLocks noGrp="1" noChangeArrowheads="1"/>
          </p:cNvSpPr>
          <p:nvPr>
            <p:ph type="body" sz="half" idx="1"/>
          </p:nvPr>
        </p:nvSpPr>
        <p:spPr>
          <a:xfrm>
            <a:off x="2667000" y="1600200"/>
            <a:ext cx="6248400" cy="5257800"/>
          </a:xfrm>
        </p:spPr>
        <p:txBody>
          <a:bodyPr>
            <a:normAutofit fontScale="92500" lnSpcReduction="10000"/>
          </a:bodyPr>
          <a:lstStyle/>
          <a:p>
            <a:r>
              <a:rPr lang="en-US" sz="3600" dirty="0" smtClean="0">
                <a:solidFill>
                  <a:srgbClr val="FFC000"/>
                </a:solidFill>
                <a:effectLst/>
              </a:rPr>
              <a:t>Title suggests it’s a “review script” but …</a:t>
            </a:r>
          </a:p>
          <a:p>
            <a:pPr lvl="1"/>
            <a:r>
              <a:rPr lang="en-US" dirty="0" smtClean="0">
                <a:solidFill>
                  <a:srgbClr val="FFC000"/>
                </a:solidFill>
                <a:effectLst/>
              </a:rPr>
              <a:t>Useful for all Stages of record process!</a:t>
            </a:r>
          </a:p>
          <a:p>
            <a:pPr lvl="1"/>
            <a:r>
              <a:rPr lang="en-US" dirty="0" smtClean="0">
                <a:solidFill>
                  <a:srgbClr val="FFC000"/>
                </a:solidFill>
                <a:effectLst/>
              </a:rPr>
              <a:t>Obviously a “Workup” or Worker tool, too.</a:t>
            </a:r>
          </a:p>
          <a:p>
            <a:pPr lvl="1"/>
            <a:r>
              <a:rPr lang="en-US" dirty="0" smtClean="0">
                <a:solidFill>
                  <a:srgbClr val="FFC000"/>
                </a:solidFill>
                <a:effectLst/>
              </a:rPr>
              <a:t>For the Checker and Reviewer of course.</a:t>
            </a:r>
          </a:p>
          <a:p>
            <a:pPr lvl="1"/>
            <a:r>
              <a:rPr lang="en-US" dirty="0" smtClean="0">
                <a:solidFill>
                  <a:srgbClr val="FFC000"/>
                </a:solidFill>
                <a:effectLst/>
              </a:rPr>
              <a:t>Can keep electronic records of the WY for an office or the state with ease in an easily accessible local electronic archive (or can </a:t>
            </a:r>
            <a:r>
              <a:rPr lang="en-US" dirty="0" err="1" smtClean="0">
                <a:solidFill>
                  <a:srgbClr val="FFC000"/>
                </a:solidFill>
                <a:effectLst/>
              </a:rPr>
              <a:t>repull</a:t>
            </a:r>
            <a:r>
              <a:rPr lang="en-US" dirty="0" smtClean="0">
                <a:solidFill>
                  <a:srgbClr val="FFC000"/>
                </a:solidFill>
                <a:effectLst/>
              </a:rPr>
              <a:t> them at anytime using the program as long as data still reside in database…).</a:t>
            </a: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287431888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74086" name="CorelDRAW" r:id="rId4" imgW="914400" imgH="914400" progId="">
                  <p:embed/>
                </p:oleObj>
              </mc:Choice>
              <mc:Fallback>
                <p:oleObj name="CorelDRAW" r:id="rId4" imgW="914400" imgH="914400"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849" name="Picture 105" descr="http://kathrynvercillo.com/blog/wp-content/uploads/2009/04/computer-writing-error.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2667000" cy="268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82758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14</a:t>
            </a:fld>
            <a:endParaRPr lang="en-US"/>
          </a:p>
        </p:txBody>
      </p:sp>
      <p:sp>
        <p:nvSpPr>
          <p:cNvPr id="9218" name="Rectangle 2"/>
          <p:cNvSpPr>
            <a:spLocks noGrp="1" noRot="1" noChangeArrowheads="1"/>
          </p:cNvSpPr>
          <p:nvPr>
            <p:ph type="title"/>
          </p:nvPr>
        </p:nvSpPr>
        <p:spPr>
          <a:xfrm>
            <a:off x="457200" y="381000"/>
            <a:ext cx="8229600" cy="1143000"/>
          </a:xfrm>
        </p:spPr>
        <p:txBody>
          <a:bodyPr/>
          <a:lstStyle/>
          <a:p>
            <a:r>
              <a:rPr lang="en-US" dirty="0" smtClean="0">
                <a:solidFill>
                  <a:srgbClr val="FFC000"/>
                </a:solidFill>
              </a:rPr>
              <a:t>What can </a:t>
            </a:r>
            <a:r>
              <a:rPr lang="en-US" dirty="0" err="1" smtClean="0">
                <a:solidFill>
                  <a:srgbClr val="FFC000"/>
                </a:solidFill>
              </a:rPr>
              <a:t>wqmreview</a:t>
            </a:r>
            <a:r>
              <a:rPr lang="en-US" dirty="0" smtClean="0">
                <a:solidFill>
                  <a:srgbClr val="FFC000"/>
                </a:solidFill>
              </a:rPr>
              <a:t> do for you?</a:t>
            </a:r>
            <a:endParaRPr lang="en-US" dirty="0">
              <a:solidFill>
                <a:srgbClr val="FFC000"/>
              </a:solidFill>
            </a:endParaRPr>
          </a:p>
        </p:txBody>
      </p:sp>
      <p:sp>
        <p:nvSpPr>
          <p:cNvPr id="9219" name="Rectangle 3"/>
          <p:cNvSpPr>
            <a:spLocks noGrp="1" noChangeArrowheads="1"/>
          </p:cNvSpPr>
          <p:nvPr>
            <p:ph type="body" sz="half" idx="1"/>
          </p:nvPr>
        </p:nvSpPr>
        <p:spPr>
          <a:xfrm>
            <a:off x="76200" y="1371600"/>
            <a:ext cx="9067800" cy="4419600"/>
          </a:xfrm>
        </p:spPr>
        <p:txBody>
          <a:bodyPr>
            <a:normAutofit fontScale="77500" lnSpcReduction="20000"/>
          </a:bodyPr>
          <a:lstStyle/>
          <a:p>
            <a:r>
              <a:rPr lang="en-US" sz="3600" dirty="0" smtClean="0">
                <a:solidFill>
                  <a:srgbClr val="FFC000"/>
                </a:solidFill>
                <a:effectLst/>
              </a:rPr>
              <a:t>Quickly produce a base electronic record packet for your continuous WQ-monitor stations including the following output:</a:t>
            </a:r>
          </a:p>
          <a:p>
            <a:r>
              <a:rPr lang="en-US" sz="3600" dirty="0" smtClean="0">
                <a:solidFill>
                  <a:srgbClr val="FFC000"/>
                </a:solidFill>
                <a:effectLst/>
              </a:rPr>
              <a:t>Unit Value Hydrograph Plots (graphical primaries…)</a:t>
            </a:r>
          </a:p>
          <a:p>
            <a:pPr lvl="1"/>
            <a:r>
              <a:rPr lang="en-US" dirty="0" smtClean="0">
                <a:solidFill>
                  <a:srgbClr val="FFC000"/>
                </a:solidFill>
                <a:effectLst/>
              </a:rPr>
              <a:t>Computed vs. Edited UV data</a:t>
            </a:r>
          </a:p>
          <a:p>
            <a:pPr lvl="1"/>
            <a:r>
              <a:rPr lang="en-US" dirty="0">
                <a:solidFill>
                  <a:srgbClr val="FFC000"/>
                </a:solidFill>
                <a:effectLst/>
              </a:rPr>
              <a:t>Sum of UV Data Corrections from sets 1, 2, 3 on a separate axis (unit corrections, not </a:t>
            </a:r>
            <a:r>
              <a:rPr lang="en-US" dirty="0" smtClean="0">
                <a:solidFill>
                  <a:srgbClr val="FFC000"/>
                </a:solidFill>
                <a:effectLst/>
              </a:rPr>
              <a:t>%)</a:t>
            </a:r>
          </a:p>
          <a:p>
            <a:pPr lvl="1"/>
            <a:r>
              <a:rPr lang="en-US" dirty="0" smtClean="0">
                <a:solidFill>
                  <a:srgbClr val="FFC000"/>
                </a:solidFill>
                <a:effectLst/>
              </a:rPr>
              <a:t>Daily value statistics (currently limited to no more than 3 stats…)</a:t>
            </a:r>
          </a:p>
          <a:p>
            <a:pPr lvl="1"/>
            <a:r>
              <a:rPr lang="en-US" dirty="0" smtClean="0">
                <a:solidFill>
                  <a:srgbClr val="FFC000"/>
                </a:solidFill>
                <a:effectLst/>
              </a:rPr>
              <a:t>Site Visit  field meter check readings</a:t>
            </a:r>
          </a:p>
          <a:p>
            <a:pPr lvl="1"/>
            <a:r>
              <a:rPr lang="en-US" dirty="0" smtClean="0">
                <a:solidFill>
                  <a:srgbClr val="FFC000"/>
                </a:solidFill>
                <a:effectLst/>
              </a:rPr>
              <a:t>Reference data</a:t>
            </a:r>
          </a:p>
          <a:p>
            <a:pPr lvl="2"/>
            <a:r>
              <a:rPr lang="en-US" dirty="0" smtClean="0">
                <a:solidFill>
                  <a:srgbClr val="FFC000"/>
                </a:solidFill>
                <a:effectLst/>
              </a:rPr>
              <a:t>Unit or Daily values from any station and any DD</a:t>
            </a:r>
          </a:p>
          <a:p>
            <a:pPr lvl="2"/>
            <a:r>
              <a:rPr lang="en-US" dirty="0" smtClean="0">
                <a:solidFill>
                  <a:srgbClr val="FFC000"/>
                </a:solidFill>
                <a:effectLst/>
              </a:rPr>
              <a:t>Discharge/flow from base station or any other nearby station...</a:t>
            </a:r>
          </a:p>
          <a:p>
            <a:pPr marL="914400" lvl="2" indent="0">
              <a:buNone/>
            </a:pPr>
            <a:endParaRPr lang="en-US" dirty="0" smtClean="0">
              <a:solidFill>
                <a:srgbClr val="FFC000"/>
              </a:solidFill>
              <a:effectLst/>
            </a:endParaRPr>
          </a:p>
          <a:p>
            <a:pPr marL="914400" lvl="2" indent="0">
              <a:buNone/>
            </a:pPr>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4020740421"/>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75116" name="CorelDRAW" r:id="rId4" imgW="914400" imgH="914400" progId="">
                  <p:embed/>
                </p:oleObj>
              </mc:Choice>
              <mc:Fallback>
                <p:oleObj name="CorelDRAW" r:id="rId4" imgW="914400" imgH="914400"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511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9800" y="5867400"/>
            <a:ext cx="1206857" cy="93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18"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200" y="5867400"/>
            <a:ext cx="1206857" cy="93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19"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6400" y="5867400"/>
            <a:ext cx="1206857" cy="93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20"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6600" y="5867400"/>
            <a:ext cx="1206857" cy="93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27" name="Picture 23" descr="http://www.exhibitsalive.com/modules/_images/IPOBL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24200" y="2286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4495800" y="1524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pic>
        <p:nvPicPr>
          <p:cNvPr id="17510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33600" y="5692286"/>
            <a:ext cx="1508572" cy="11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08"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33800" y="5692286"/>
            <a:ext cx="1508572" cy="11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0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34000" y="5692286"/>
            <a:ext cx="1508572" cy="11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1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4200" y="5692286"/>
            <a:ext cx="1508572" cy="11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25152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15</a:t>
            </a:fld>
            <a:endParaRPr lang="en-US"/>
          </a:p>
        </p:txBody>
      </p:sp>
      <p:sp>
        <p:nvSpPr>
          <p:cNvPr id="9218" name="Rectangle 2"/>
          <p:cNvSpPr>
            <a:spLocks noGrp="1" noRot="1" noChangeArrowheads="1"/>
          </p:cNvSpPr>
          <p:nvPr>
            <p:ph type="title"/>
          </p:nvPr>
        </p:nvSpPr>
        <p:spPr>
          <a:xfrm>
            <a:off x="457200" y="304800"/>
            <a:ext cx="8229600" cy="1143000"/>
          </a:xfrm>
        </p:spPr>
        <p:txBody>
          <a:bodyPr/>
          <a:lstStyle/>
          <a:p>
            <a:r>
              <a:rPr lang="en-US" dirty="0" smtClean="0">
                <a:solidFill>
                  <a:srgbClr val="FFC000"/>
                </a:solidFill>
              </a:rPr>
              <a:t>What can </a:t>
            </a:r>
            <a:r>
              <a:rPr lang="en-US" dirty="0" err="1" smtClean="0">
                <a:solidFill>
                  <a:srgbClr val="FFC000"/>
                </a:solidFill>
              </a:rPr>
              <a:t>wqmreview</a:t>
            </a:r>
            <a:r>
              <a:rPr lang="en-US" dirty="0" smtClean="0">
                <a:solidFill>
                  <a:srgbClr val="FFC000"/>
                </a:solidFill>
              </a:rPr>
              <a:t> do for you?</a:t>
            </a:r>
            <a:endParaRPr lang="en-US" dirty="0">
              <a:solidFill>
                <a:srgbClr val="FFC000"/>
              </a:solidFill>
            </a:endParaRPr>
          </a:p>
        </p:txBody>
      </p:sp>
      <p:sp>
        <p:nvSpPr>
          <p:cNvPr id="9219" name="Rectangle 3"/>
          <p:cNvSpPr>
            <a:spLocks noGrp="1" noChangeArrowheads="1"/>
          </p:cNvSpPr>
          <p:nvPr>
            <p:ph type="body" sz="half" idx="1"/>
          </p:nvPr>
        </p:nvSpPr>
        <p:spPr>
          <a:xfrm>
            <a:off x="609600" y="1371600"/>
            <a:ext cx="8074025" cy="4267200"/>
          </a:xfrm>
        </p:spPr>
        <p:txBody>
          <a:bodyPr>
            <a:normAutofit fontScale="92500" lnSpcReduction="20000"/>
          </a:bodyPr>
          <a:lstStyle/>
          <a:p>
            <a:r>
              <a:rPr lang="en-US" sz="3600" dirty="0" smtClean="0">
                <a:solidFill>
                  <a:srgbClr val="FFC000"/>
                </a:solidFill>
                <a:effectLst/>
              </a:rPr>
              <a:t>UV hydrographs also contain:</a:t>
            </a:r>
          </a:p>
          <a:p>
            <a:pPr lvl="1"/>
            <a:r>
              <a:rPr lang="en-US" dirty="0" smtClean="0">
                <a:solidFill>
                  <a:srgbClr val="FFC000"/>
                </a:solidFill>
                <a:effectLst/>
              </a:rPr>
              <a:t>Data aging via color coded bars.</a:t>
            </a:r>
          </a:p>
          <a:p>
            <a:pPr lvl="1"/>
            <a:r>
              <a:rPr lang="en-US" dirty="0" smtClean="0">
                <a:solidFill>
                  <a:srgbClr val="FFC000"/>
                </a:solidFill>
                <a:effectLst/>
              </a:rPr>
              <a:t>Date the plots were generated and user that generated them.</a:t>
            </a:r>
          </a:p>
          <a:p>
            <a:pPr lvl="1"/>
            <a:r>
              <a:rPr lang="en-US" dirty="0" smtClean="0">
                <a:solidFill>
                  <a:srgbClr val="FFC000"/>
                </a:solidFill>
                <a:effectLst/>
              </a:rPr>
              <a:t>Optional QWDATA field measurements for that parameter.</a:t>
            </a:r>
          </a:p>
          <a:p>
            <a:pPr lvl="1"/>
            <a:r>
              <a:rPr lang="en-US" dirty="0" smtClean="0">
                <a:solidFill>
                  <a:srgbClr val="FFC000"/>
                </a:solidFill>
                <a:effectLst/>
              </a:rPr>
              <a:t>Data correction entry indicators </a:t>
            </a:r>
          </a:p>
          <a:p>
            <a:pPr lvl="2"/>
            <a:r>
              <a:rPr lang="en-US" dirty="0" smtClean="0">
                <a:solidFill>
                  <a:srgbClr val="FFC000"/>
                </a:solidFill>
                <a:effectLst/>
              </a:rPr>
              <a:t>ADAPS data correction remarks can also optionally be included.</a:t>
            </a:r>
          </a:p>
          <a:p>
            <a:pPr lvl="1">
              <a:defRPr/>
            </a:pPr>
            <a:r>
              <a:rPr lang="en-US" dirty="0" smtClean="0">
                <a:solidFill>
                  <a:srgbClr val="FFC000"/>
                </a:solidFill>
                <a:effectLst/>
              </a:rPr>
              <a:t>Full “Key or Legend” to interpret the plots</a:t>
            </a:r>
            <a:r>
              <a:rPr lang="en-US" dirty="0">
                <a:solidFill>
                  <a:srgbClr val="FFC000"/>
                </a:solidFill>
                <a:effectLst/>
              </a:rPr>
              <a:t>. </a:t>
            </a:r>
          </a:p>
          <a:p>
            <a:pPr lvl="1"/>
            <a:r>
              <a:rPr lang="en-US" dirty="0" smtClean="0">
                <a:solidFill>
                  <a:srgbClr val="FFC000"/>
                </a:solidFill>
                <a:effectLst/>
              </a:rPr>
              <a:t>Can plot monthly or one large plot of the entire period.</a:t>
            </a:r>
          </a:p>
          <a:p>
            <a:pPr lvl="1"/>
            <a:endParaRPr lang="en-US" dirty="0" smtClean="0">
              <a:solidFill>
                <a:srgbClr val="FFC000"/>
              </a:solidFill>
              <a:effectLst/>
            </a:endParaRPr>
          </a:p>
          <a:p>
            <a:pPr marL="0" indent="0">
              <a:buNone/>
            </a:pPr>
            <a:endParaRPr lang="en-US" sz="3600" dirty="0">
              <a:solidFill>
                <a:srgbClr val="FFC000"/>
              </a:solidFill>
              <a:effectLst/>
            </a:endParaRPr>
          </a:p>
          <a:p>
            <a:endParaRPr lang="en-US" sz="3600"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1838384056"/>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76135" name="CorelDRAW" r:id="rId4" imgW="914400" imgH="914400" progId="">
                  <p:embed/>
                </p:oleObj>
              </mc:Choice>
              <mc:Fallback>
                <p:oleObj name="CorelDRAW" r:id="rId4" imgW="914400" imgH="914400"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809" name="Picture 1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685800" y="5486400"/>
            <a:ext cx="787270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3" descr="http://www.exhibitsalive.com/modules/_images/IPOBL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12678662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3" name="Rectangle 15"/>
          <p:cNvSpPr>
            <a:spLocks noGrp="1" noChangeArrowheads="1"/>
          </p:cNvSpPr>
          <p:nvPr>
            <p:ph type="sldNum" sz="quarter" idx="12"/>
          </p:nvPr>
        </p:nvSpPr>
        <p:spPr>
          <a:noFill/>
          <a:ln>
            <a:miter lim="800000"/>
            <a:headEnd/>
            <a:tailEnd/>
          </a:ln>
        </p:spPr>
        <p:txBody>
          <a:bodyPr/>
          <a:lstStyle/>
          <a:p>
            <a:fld id="{F87033DF-313E-47A3-A5D4-96119DEF474D}" type="slidenum">
              <a:rPr lang="en-US" smtClean="0"/>
              <a:pPr/>
              <a:t>16</a:t>
            </a:fld>
            <a:endParaRPr lang="en-US" smtClean="0"/>
          </a:p>
        </p:txBody>
      </p:sp>
      <p:sp>
        <p:nvSpPr>
          <p:cNvPr id="191490" name="Rectangle 2"/>
          <p:cNvSpPr>
            <a:spLocks noGrp="1" noChangeArrowheads="1"/>
          </p:cNvSpPr>
          <p:nvPr>
            <p:ph type="ctrTitle"/>
          </p:nvPr>
        </p:nvSpPr>
        <p:spPr>
          <a:xfrm>
            <a:off x="685800" y="1524000"/>
            <a:ext cx="7772400" cy="3200400"/>
          </a:xfrm>
        </p:spPr>
        <p:txBody>
          <a:bodyPr/>
          <a:lstStyle/>
          <a:p>
            <a:pPr eaLnBrk="1" hangingPunct="1">
              <a:defRPr/>
            </a:pPr>
            <a:r>
              <a:rPr lang="en-US" sz="4800" dirty="0" err="1" smtClean="0">
                <a:solidFill>
                  <a:srgbClr val="FFC000"/>
                </a:solidFill>
              </a:rPr>
              <a:t>WQMReview</a:t>
            </a:r>
            <a:r>
              <a:rPr lang="en-US" sz="4800" dirty="0" smtClean="0">
                <a:solidFill>
                  <a:srgbClr val="FFC000"/>
                </a:solidFill>
              </a:rPr>
              <a:t> Output:</a:t>
            </a:r>
            <a:br>
              <a:rPr lang="en-US" sz="4800" dirty="0" smtClean="0">
                <a:solidFill>
                  <a:srgbClr val="FFC000"/>
                </a:solidFill>
              </a:rPr>
            </a:br>
            <a:r>
              <a:rPr lang="en-US" sz="4800" dirty="0" smtClean="0">
                <a:solidFill>
                  <a:srgbClr val="FFC000"/>
                </a:solidFill>
              </a:rPr>
              <a:t>Plots</a:t>
            </a:r>
          </a:p>
        </p:txBody>
      </p:sp>
      <p:sp>
        <p:nvSpPr>
          <p:cNvPr id="8315"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graphicFrame>
        <p:nvGraphicFramePr>
          <p:cNvPr id="8312" name="Object 120"/>
          <p:cNvGraphicFramePr>
            <a:graphicFrameLocks/>
          </p:cNvGraphicFramePr>
          <p:nvPr/>
        </p:nvGraphicFramePr>
        <p:xfrm>
          <a:off x="-7938" y="6019800"/>
          <a:ext cx="2590801" cy="720725"/>
        </p:xfrm>
        <a:graphic>
          <a:graphicData uri="http://schemas.openxmlformats.org/presentationml/2006/ole">
            <mc:AlternateContent xmlns:mc="http://schemas.openxmlformats.org/markup-compatibility/2006">
              <mc:Choice xmlns:v="urn:schemas-microsoft-com:vml" Requires="v">
                <p:oleObj spid="_x0000_s8334" name="CorelDRAW" r:id="rId4" imgW="914400" imgH="914400" progId="">
                  <p:embed/>
                </p:oleObj>
              </mc:Choice>
              <mc:Fallback>
                <p:oleObj name="CorelDRAW" r:id="rId4" imgW="914400" imgH="914400" progId="">
                  <p:embed/>
                  <p:pic>
                    <p:nvPicPr>
                      <p:cNvPr id="0" name="Picture 1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6019800"/>
                        <a:ext cx="2590801"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23" descr="http://www.exhibitsalive.com/modules/_images/IPOBL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13" name="Rectangle 15"/>
          <p:cNvSpPr>
            <a:spLocks noGrp="1" noChangeArrowheads="1"/>
          </p:cNvSpPr>
          <p:nvPr>
            <p:ph type="sldNum" sz="quarter" idx="12"/>
          </p:nvPr>
        </p:nvSpPr>
        <p:spPr>
          <a:noFill/>
          <a:ln>
            <a:miter lim="800000"/>
            <a:headEnd/>
            <a:tailEnd/>
          </a:ln>
        </p:spPr>
        <p:txBody>
          <a:bodyPr/>
          <a:lstStyle/>
          <a:p>
            <a:fld id="{37F242D9-2BBC-4B51-8482-CA85341C1F34}" type="slidenum">
              <a:rPr lang="en-US" smtClean="0"/>
              <a:pPr/>
              <a:t>17</a:t>
            </a:fld>
            <a:endParaRPr lang="en-US" smtClean="0"/>
          </a:p>
        </p:txBody>
      </p:sp>
      <p:sp>
        <p:nvSpPr>
          <p:cNvPr id="191490" name="Rectangle 2"/>
          <p:cNvSpPr>
            <a:spLocks noGrp="1" noChangeArrowheads="1"/>
          </p:cNvSpPr>
          <p:nvPr>
            <p:ph type="ctrTitle"/>
          </p:nvPr>
        </p:nvSpPr>
        <p:spPr>
          <a:xfrm>
            <a:off x="685800" y="1524000"/>
            <a:ext cx="7772400" cy="3200400"/>
          </a:xfrm>
        </p:spPr>
        <p:txBody>
          <a:bodyPr/>
          <a:lstStyle/>
          <a:p>
            <a:pPr eaLnBrk="1" hangingPunct="1">
              <a:defRPr/>
            </a:pPr>
            <a:r>
              <a:rPr lang="en-US" sz="4800" dirty="0" smtClean="0">
                <a:solidFill>
                  <a:srgbClr val="FFC000"/>
                </a:solidFill>
              </a:rPr>
              <a:t>Water Temperature</a:t>
            </a:r>
          </a:p>
        </p:txBody>
      </p:sp>
      <p:sp>
        <p:nvSpPr>
          <p:cNvPr id="40015"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graphicFrame>
        <p:nvGraphicFramePr>
          <p:cNvPr id="40012" name="Object 76"/>
          <p:cNvGraphicFramePr>
            <a:graphicFrameLocks/>
          </p:cNvGraphicFramePr>
          <p:nvPr/>
        </p:nvGraphicFramePr>
        <p:xfrm>
          <a:off x="-7938" y="6019800"/>
          <a:ext cx="2590801" cy="720725"/>
        </p:xfrm>
        <a:graphic>
          <a:graphicData uri="http://schemas.openxmlformats.org/presentationml/2006/ole">
            <mc:AlternateContent xmlns:mc="http://schemas.openxmlformats.org/markup-compatibility/2006">
              <mc:Choice xmlns:v="urn:schemas-microsoft-com:vml" Requires="v">
                <p:oleObj spid="_x0000_s40033" name="CorelDRAW" r:id="rId4" imgW="914400" imgH="914400" progId="">
                  <p:embed/>
                </p:oleObj>
              </mc:Choice>
              <mc:Fallback>
                <p:oleObj name="CorelDRAW" r:id="rId4" imgW="914400" imgH="914400" progId="">
                  <p:embed/>
                  <p:pic>
                    <p:nvPicPr>
                      <p:cNvPr id="0" name="Picture 7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6019800"/>
                        <a:ext cx="2590801"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23" descr="http://www.exhibitsalive.com/modules/_images/IPOBL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5"/>
          <p:cNvSpPr>
            <a:spLocks noGrp="1" noChangeArrowheads="1"/>
          </p:cNvSpPr>
          <p:nvPr>
            <p:ph type="sldNum" sz="quarter" idx="12"/>
          </p:nvPr>
        </p:nvSpPr>
        <p:spPr>
          <a:noFill/>
          <a:ln>
            <a:miter lim="800000"/>
            <a:headEnd/>
            <a:tailEnd/>
          </a:ln>
        </p:spPr>
        <p:txBody>
          <a:bodyPr/>
          <a:lstStyle/>
          <a:p>
            <a:fld id="{3BDCE9CC-2520-44DE-9B5D-FDCCFC173EF2}" type="slidenum">
              <a:rPr lang="en-US" smtClean="0"/>
              <a:pPr/>
              <a:t>18</a:t>
            </a:fld>
            <a:endParaRPr lang="en-US" smtClean="0"/>
          </a:p>
        </p:txBody>
      </p:sp>
      <p:sp>
        <p:nvSpPr>
          <p:cNvPr id="65538"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67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199"/>
            <a:ext cx="8683882" cy="670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5"/>
          <p:cNvSpPr>
            <a:spLocks noGrp="1" noChangeArrowheads="1"/>
          </p:cNvSpPr>
          <p:nvPr>
            <p:ph type="sldNum" sz="quarter" idx="12"/>
          </p:nvPr>
        </p:nvSpPr>
        <p:spPr>
          <a:noFill/>
          <a:ln>
            <a:miter lim="800000"/>
            <a:headEnd/>
            <a:tailEnd/>
          </a:ln>
        </p:spPr>
        <p:txBody>
          <a:bodyPr/>
          <a:lstStyle/>
          <a:p>
            <a:fld id="{4EA616BE-77F4-4B28-B9AE-D5D6CF28BF45}" type="slidenum">
              <a:rPr lang="en-US" smtClean="0"/>
              <a:pPr/>
              <a:t>19</a:t>
            </a:fld>
            <a:endParaRPr lang="en-US" smtClean="0"/>
          </a:p>
        </p:txBody>
      </p:sp>
      <p:sp>
        <p:nvSpPr>
          <p:cNvPr id="67586"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68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686800" cy="670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2</a:t>
            </a:fld>
            <a:endParaRPr lang="en-US"/>
          </a:p>
        </p:txBody>
      </p:sp>
      <p:sp>
        <p:nvSpPr>
          <p:cNvPr id="9218" name="Rectangle 2"/>
          <p:cNvSpPr>
            <a:spLocks noGrp="1" noRot="1" noChangeArrowheads="1"/>
          </p:cNvSpPr>
          <p:nvPr>
            <p:ph type="title"/>
          </p:nvPr>
        </p:nvSpPr>
        <p:spPr>
          <a:xfrm>
            <a:off x="457200" y="0"/>
            <a:ext cx="8229600" cy="10668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914400"/>
            <a:ext cx="9067800" cy="5181601"/>
          </a:xfrm>
        </p:spPr>
        <p:txBody>
          <a:bodyPr>
            <a:normAutofit lnSpcReduction="10000"/>
          </a:bodyPr>
          <a:lstStyle/>
          <a:p>
            <a:r>
              <a:rPr lang="en-US" sz="3600" dirty="0" smtClean="0">
                <a:solidFill>
                  <a:srgbClr val="FFC000"/>
                </a:solidFill>
                <a:effectLst/>
              </a:rPr>
              <a:t>A consolidation of programs that automates the production of time-series record packages.</a:t>
            </a:r>
          </a:p>
          <a:p>
            <a:pPr lvl="1"/>
            <a:r>
              <a:rPr lang="en-US" dirty="0" smtClean="0">
                <a:solidFill>
                  <a:srgbClr val="FFC000"/>
                </a:solidFill>
                <a:effectLst/>
              </a:rPr>
              <a:t>Started as a small collection of tkg2 utility scripts (</a:t>
            </a:r>
            <a:r>
              <a:rPr lang="en-US" dirty="0" err="1" smtClean="0">
                <a:solidFill>
                  <a:srgbClr val="FFC000"/>
                </a:solidFill>
                <a:effectLst/>
              </a:rPr>
              <a:t>vshiftplot</a:t>
            </a:r>
            <a:r>
              <a:rPr lang="en-US" dirty="0" smtClean="0">
                <a:solidFill>
                  <a:srgbClr val="FFC000"/>
                </a:solidFill>
                <a:effectLst/>
              </a:rPr>
              <a:t>, </a:t>
            </a:r>
            <a:r>
              <a:rPr lang="en-US" dirty="0" err="1" smtClean="0">
                <a:solidFill>
                  <a:srgbClr val="FFC000"/>
                </a:solidFill>
                <a:effectLst/>
              </a:rPr>
              <a:t>uv_hydro</a:t>
            </a:r>
            <a:r>
              <a:rPr lang="en-US" dirty="0" smtClean="0">
                <a:solidFill>
                  <a:srgbClr val="FFC000"/>
                </a:solidFill>
                <a:effectLst/>
              </a:rPr>
              <a:t>), which were combined and enhanced into </a:t>
            </a:r>
            <a:r>
              <a:rPr lang="en-US" dirty="0" err="1" smtClean="0">
                <a:solidFill>
                  <a:srgbClr val="FFC000"/>
                </a:solidFill>
                <a:effectLst/>
              </a:rPr>
              <a:t>swreview</a:t>
            </a:r>
            <a:r>
              <a:rPr lang="en-US" dirty="0" smtClean="0">
                <a:solidFill>
                  <a:srgbClr val="FFC000"/>
                </a:solidFill>
                <a:effectLst/>
              </a:rPr>
              <a:t>, and then other programs for other record types were added into an overall </a:t>
            </a:r>
            <a:r>
              <a:rPr lang="en-US" dirty="0" err="1" smtClean="0">
                <a:solidFill>
                  <a:srgbClr val="FFC000"/>
                </a:solidFill>
                <a:effectLst/>
              </a:rPr>
              <a:t>Auto_Review</a:t>
            </a:r>
            <a:r>
              <a:rPr lang="en-US" dirty="0" smtClean="0">
                <a:solidFill>
                  <a:srgbClr val="FFC000"/>
                </a:solidFill>
                <a:effectLst/>
              </a:rPr>
              <a:t> software package containing </a:t>
            </a:r>
            <a:r>
              <a:rPr lang="en-US" dirty="0" err="1" smtClean="0">
                <a:solidFill>
                  <a:srgbClr val="FFC000"/>
                </a:solidFill>
                <a:effectLst/>
              </a:rPr>
              <a:t>swreview</a:t>
            </a:r>
            <a:r>
              <a:rPr lang="en-US" dirty="0" smtClean="0">
                <a:solidFill>
                  <a:srgbClr val="FFC000"/>
                </a:solidFill>
                <a:effectLst/>
              </a:rPr>
              <a:t>, </a:t>
            </a:r>
            <a:r>
              <a:rPr lang="en-US" dirty="0" err="1" smtClean="0">
                <a:solidFill>
                  <a:srgbClr val="FFC000"/>
                </a:solidFill>
                <a:effectLst/>
              </a:rPr>
              <a:t>wqmreview</a:t>
            </a:r>
            <a:r>
              <a:rPr lang="en-US" dirty="0" smtClean="0">
                <a:solidFill>
                  <a:srgbClr val="FFC000"/>
                </a:solidFill>
                <a:effectLst/>
              </a:rPr>
              <a:t>, and </a:t>
            </a:r>
            <a:r>
              <a:rPr lang="en-US" dirty="0" err="1" smtClean="0">
                <a:solidFill>
                  <a:srgbClr val="FFC000"/>
                </a:solidFill>
                <a:effectLst/>
              </a:rPr>
              <a:t>gwreview</a:t>
            </a:r>
            <a:r>
              <a:rPr lang="en-US" dirty="0" smtClean="0">
                <a:solidFill>
                  <a:srgbClr val="FFC000"/>
                </a:solidFill>
                <a:effectLst/>
              </a:rPr>
              <a:t> (currently).</a:t>
            </a:r>
          </a:p>
          <a:p>
            <a:pPr lvl="1"/>
            <a:r>
              <a:rPr lang="en-US" dirty="0" smtClean="0">
                <a:solidFill>
                  <a:srgbClr val="FFC000"/>
                </a:solidFill>
                <a:effectLst/>
              </a:rPr>
              <a:t>Originally collaboration between Wade Walker (CO), Joe Nielsen (OSW), Brian Loving (KS), Ed Fischer (IA/OWI) – with much of output based on other programs (</a:t>
            </a:r>
            <a:r>
              <a:rPr lang="en-US" dirty="0" err="1" smtClean="0">
                <a:solidFill>
                  <a:srgbClr val="FFC000"/>
                </a:solidFill>
                <a:effectLst/>
              </a:rPr>
              <a:t>Baseplot</a:t>
            </a:r>
            <a:r>
              <a:rPr lang="en-US" dirty="0" smtClean="0">
                <a:solidFill>
                  <a:srgbClr val="FFC000"/>
                </a:solidFill>
                <a:effectLst/>
              </a:rPr>
              <a:t>-Lamar Sanders, </a:t>
            </a:r>
            <a:r>
              <a:rPr lang="en-US" dirty="0" err="1" smtClean="0">
                <a:solidFill>
                  <a:srgbClr val="FFC000"/>
                </a:solidFill>
                <a:effectLst/>
              </a:rPr>
              <a:t>Shifplot</a:t>
            </a:r>
            <a:r>
              <a:rPr lang="en-US" dirty="0" err="1">
                <a:solidFill>
                  <a:srgbClr val="FFC000"/>
                </a:solidFill>
                <a:effectLst/>
              </a:rPr>
              <a:t>-</a:t>
            </a:r>
            <a:r>
              <a:rPr lang="en-US" dirty="0" err="1" smtClean="0">
                <a:solidFill>
                  <a:srgbClr val="FFC000"/>
                </a:solidFill>
                <a:effectLst/>
              </a:rPr>
              <a:t>Wil</a:t>
            </a:r>
            <a:r>
              <a:rPr lang="en-US" dirty="0" smtClean="0">
                <a:solidFill>
                  <a:srgbClr val="FFC000"/>
                </a:solidFill>
                <a:effectLst/>
              </a:rPr>
              <a:t> Sadler, and others).</a:t>
            </a:r>
          </a:p>
          <a:p>
            <a:pPr marL="457200" lvl="1" indent="0">
              <a:buNone/>
            </a:pPr>
            <a:endParaRPr lang="en-US" dirty="0" smtClean="0">
              <a:solidFill>
                <a:srgbClr val="FFC000"/>
              </a:solidFill>
              <a:effectLst/>
            </a:endParaRP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8" name="Picture 18" descr="http://joyerickson.files.wordpress.com/2011/03/question-ma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76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joyerickson.files.wordpress.com/2011/03/question-ma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76200"/>
            <a:ext cx="91440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Grp="1"/>
          </p:cNvGraphicFramePr>
          <p:nvPr>
            <p:extLst>
              <p:ext uri="{D42A27DB-BD31-4B8C-83A1-F6EECF244321}">
                <p14:modId xmlns:p14="http://schemas.microsoft.com/office/powerpoint/2010/main" val="526831344"/>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64870" name="CorelDRAW" r:id="rId5" imgW="1315070" imgH="511747" progId="">
                  <p:embed/>
                </p:oleObj>
              </mc:Choice>
              <mc:Fallback>
                <p:oleObj name="CorelDRAW" r:id="rId5" imgW="1315070" imgH="511747" progId="">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7200010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5"/>
          <p:cNvSpPr>
            <a:spLocks noGrp="1" noChangeArrowheads="1"/>
          </p:cNvSpPr>
          <p:nvPr>
            <p:ph type="sldNum" sz="quarter" idx="12"/>
          </p:nvPr>
        </p:nvSpPr>
        <p:spPr>
          <a:noFill/>
          <a:ln>
            <a:miter lim="800000"/>
            <a:headEnd/>
            <a:tailEnd/>
          </a:ln>
        </p:spPr>
        <p:txBody>
          <a:bodyPr/>
          <a:lstStyle/>
          <a:p>
            <a:fld id="{710E484F-0193-4756-A378-38C6C9952133}" type="slidenum">
              <a:rPr lang="en-US" smtClean="0"/>
              <a:pPr/>
              <a:t>20</a:t>
            </a:fld>
            <a:endParaRPr lang="en-US" smtClean="0"/>
          </a:p>
        </p:txBody>
      </p:sp>
      <p:sp>
        <p:nvSpPr>
          <p:cNvPr id="169986"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69987" name="Picture 9"/>
          <p:cNvPicPr>
            <a:picLocks noChangeAspect="1" noChangeArrowheads="1"/>
          </p:cNvPicPr>
          <p:nvPr/>
        </p:nvPicPr>
        <p:blipFill>
          <a:blip r:embed="rId3"/>
          <a:srcRect/>
          <a:stretch>
            <a:fillRect/>
          </a:stretch>
        </p:blipFill>
        <p:spPr bwMode="auto">
          <a:xfrm>
            <a:off x="98425" y="142875"/>
            <a:ext cx="8893175" cy="6534150"/>
          </a:xfrm>
          <a:prstGeom prst="rect">
            <a:avLst/>
          </a:prstGeom>
          <a:noFill/>
          <a:ln w="9525">
            <a:noFill/>
            <a:miter lim="800000"/>
            <a:headEnd/>
            <a:tailEnd/>
          </a:ln>
        </p:spPr>
      </p:pic>
      <p:sp>
        <p:nvSpPr>
          <p:cNvPr id="169988" name="TextBox 4"/>
          <p:cNvSpPr txBox="1">
            <a:spLocks noChangeArrowheads="1"/>
          </p:cNvSpPr>
          <p:nvPr/>
        </p:nvSpPr>
        <p:spPr bwMode="auto">
          <a:xfrm>
            <a:off x="3581400" y="4876800"/>
            <a:ext cx="3352800" cy="646113"/>
          </a:xfrm>
          <a:prstGeom prst="rect">
            <a:avLst/>
          </a:prstGeom>
          <a:solidFill>
            <a:schemeClr val="tx1"/>
          </a:solidFill>
          <a:ln w="9525">
            <a:solidFill>
              <a:schemeClr val="bg2"/>
            </a:solidFill>
            <a:miter lim="800000"/>
            <a:headEnd/>
            <a:tailEnd/>
          </a:ln>
        </p:spPr>
        <p:txBody>
          <a:bodyPr>
            <a:spAutoFit/>
          </a:bodyPr>
          <a:lstStyle/>
          <a:p>
            <a:pPr eaLnBrk="0" hangingPunct="0"/>
            <a:r>
              <a:rPr lang="en-US" sz="1200">
                <a:solidFill>
                  <a:schemeClr val="bg2"/>
                </a:solidFill>
              </a:rPr>
              <a:t>Set 1(fouling) and set 2(drift) corrections were entered at this time, both with remarks of “No correction needed”.</a:t>
            </a:r>
          </a:p>
        </p:txBody>
      </p:sp>
      <p:cxnSp>
        <p:nvCxnSpPr>
          <p:cNvPr id="169989" name="Straight Arrow Connector 6"/>
          <p:cNvCxnSpPr>
            <a:cxnSpLocks noChangeShapeType="1"/>
          </p:cNvCxnSpPr>
          <p:nvPr/>
        </p:nvCxnSpPr>
        <p:spPr bwMode="auto">
          <a:xfrm flipV="1">
            <a:off x="4267200" y="4343400"/>
            <a:ext cx="1524000" cy="609600"/>
          </a:xfrm>
          <a:prstGeom prst="straightConnector1">
            <a:avLst/>
          </a:prstGeom>
          <a:noFill/>
          <a:ln w="15875" algn="ctr">
            <a:solidFill>
              <a:srgbClr val="FF0000"/>
            </a:solidFill>
            <a:round/>
            <a:headEnd/>
            <a:tailEnd type="arrow" w="med" len="med"/>
          </a:ln>
        </p:spPr>
      </p:cxnSp>
      <p:cxnSp>
        <p:nvCxnSpPr>
          <p:cNvPr id="169990" name="Straight Arrow Connector 10"/>
          <p:cNvCxnSpPr>
            <a:cxnSpLocks noChangeShapeType="1"/>
          </p:cNvCxnSpPr>
          <p:nvPr/>
        </p:nvCxnSpPr>
        <p:spPr bwMode="auto">
          <a:xfrm rot="5400000" flipH="1" flipV="1">
            <a:off x="5372100" y="4457700"/>
            <a:ext cx="533400" cy="457200"/>
          </a:xfrm>
          <a:prstGeom prst="straightConnector1">
            <a:avLst/>
          </a:prstGeom>
          <a:noFill/>
          <a:ln w="19050" algn="ctr">
            <a:solidFill>
              <a:srgbClr val="FF0000"/>
            </a:solidFill>
            <a:round/>
            <a:headEnd/>
            <a:tailEnd type="arrow" w="med" len="med"/>
          </a:ln>
        </p:spPr>
      </p:cxnSp>
      <p:sp>
        <p:nvSpPr>
          <p:cNvPr id="169991" name="TextBox 20"/>
          <p:cNvSpPr txBox="1">
            <a:spLocks noChangeArrowheads="1"/>
          </p:cNvSpPr>
          <p:nvPr/>
        </p:nvSpPr>
        <p:spPr bwMode="auto">
          <a:xfrm>
            <a:off x="1219200" y="2743200"/>
            <a:ext cx="2895600" cy="830263"/>
          </a:xfrm>
          <a:prstGeom prst="rect">
            <a:avLst/>
          </a:prstGeom>
          <a:solidFill>
            <a:schemeClr val="tx1"/>
          </a:solidFill>
          <a:ln w="9525">
            <a:solidFill>
              <a:schemeClr val="bg2"/>
            </a:solidFill>
            <a:miter lim="800000"/>
            <a:headEnd/>
            <a:tailEnd/>
          </a:ln>
        </p:spPr>
        <p:txBody>
          <a:bodyPr>
            <a:spAutoFit/>
          </a:bodyPr>
          <a:lstStyle/>
          <a:p>
            <a:pPr eaLnBrk="0" hangingPunct="0"/>
            <a:r>
              <a:rPr lang="en-US" sz="1200">
                <a:solidFill>
                  <a:schemeClr val="bg2"/>
                </a:solidFill>
              </a:rPr>
              <a:t>Unit-value data correction applied during this period is 0.00. If a correction is “ended” or no UV data are present, no UV data correction will be shown.</a:t>
            </a:r>
          </a:p>
        </p:txBody>
      </p:sp>
      <p:cxnSp>
        <p:nvCxnSpPr>
          <p:cNvPr id="169992" name="Straight Arrow Connector 22"/>
          <p:cNvCxnSpPr>
            <a:cxnSpLocks noChangeShapeType="1"/>
          </p:cNvCxnSpPr>
          <p:nvPr/>
        </p:nvCxnSpPr>
        <p:spPr bwMode="auto">
          <a:xfrm>
            <a:off x="4114800" y="2895600"/>
            <a:ext cx="4572000" cy="1143000"/>
          </a:xfrm>
          <a:prstGeom prst="straightConnector1">
            <a:avLst/>
          </a:prstGeom>
          <a:noFill/>
          <a:ln w="19050" algn="ctr">
            <a:solidFill>
              <a:srgbClr val="FF0000"/>
            </a:solidFill>
            <a:round/>
            <a:headEnd/>
            <a:tailEnd type="arrow" w="med" len="med"/>
          </a:ln>
        </p:spPr>
      </p:cxnSp>
      <p:sp>
        <p:nvSpPr>
          <p:cNvPr id="169993" name="Left Brace 23"/>
          <p:cNvSpPr>
            <a:spLocks/>
          </p:cNvSpPr>
          <p:nvPr/>
        </p:nvSpPr>
        <p:spPr bwMode="auto">
          <a:xfrm rot="5400000">
            <a:off x="3810000" y="-76200"/>
            <a:ext cx="533400" cy="7848600"/>
          </a:xfrm>
          <a:prstGeom prst="leftBrace">
            <a:avLst>
              <a:gd name="adj1" fmla="val 45028"/>
              <a:gd name="adj2" fmla="val 67625"/>
            </a:avLst>
          </a:prstGeom>
          <a:noFill/>
          <a:ln w="12700" algn="ctr">
            <a:solidFill>
              <a:schemeClr val="bg2"/>
            </a:solidFill>
            <a:round/>
            <a:headEnd/>
            <a:tailEnd/>
          </a:ln>
        </p:spPr>
        <p:txBody>
          <a:bodyPr wrap="none"/>
          <a:lstStyle/>
          <a:p>
            <a:pPr eaLnBrk="0" hangingPunct="0"/>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5"/>
          <p:cNvSpPr>
            <a:spLocks noGrp="1" noChangeArrowheads="1"/>
          </p:cNvSpPr>
          <p:nvPr>
            <p:ph type="sldNum" sz="quarter" idx="12"/>
          </p:nvPr>
        </p:nvSpPr>
        <p:spPr>
          <a:noFill/>
          <a:ln>
            <a:miter lim="800000"/>
            <a:headEnd/>
            <a:tailEnd/>
          </a:ln>
        </p:spPr>
        <p:txBody>
          <a:bodyPr/>
          <a:lstStyle/>
          <a:p>
            <a:fld id="{2E9E23E7-464E-42EB-9A6B-86A7FD4BE949}" type="slidenum">
              <a:rPr lang="en-US" smtClean="0"/>
              <a:pPr/>
              <a:t>21</a:t>
            </a:fld>
            <a:endParaRPr lang="en-US" smtClean="0"/>
          </a:p>
        </p:txBody>
      </p:sp>
      <p:sp>
        <p:nvSpPr>
          <p:cNvPr id="71682"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64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2014"/>
            <a:ext cx="8689301" cy="670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5"/>
          <p:cNvSpPr>
            <a:spLocks noGrp="1" noChangeArrowheads="1"/>
          </p:cNvSpPr>
          <p:nvPr>
            <p:ph type="sldNum" sz="quarter" idx="12"/>
          </p:nvPr>
        </p:nvSpPr>
        <p:spPr>
          <a:noFill/>
          <a:ln>
            <a:miter lim="800000"/>
            <a:headEnd/>
            <a:tailEnd/>
          </a:ln>
        </p:spPr>
        <p:txBody>
          <a:bodyPr/>
          <a:lstStyle/>
          <a:p>
            <a:fld id="{A9E6B6BD-74F3-433B-9323-B9F92538491B}" type="slidenum">
              <a:rPr lang="en-US" smtClean="0"/>
              <a:pPr/>
              <a:t>22</a:t>
            </a:fld>
            <a:endParaRPr lang="en-US" smtClean="0"/>
          </a:p>
        </p:txBody>
      </p:sp>
      <p:sp>
        <p:nvSpPr>
          <p:cNvPr id="73730"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73731" name="Picture 12"/>
          <p:cNvPicPr>
            <a:picLocks noChangeAspect="1" noChangeArrowheads="1"/>
          </p:cNvPicPr>
          <p:nvPr/>
        </p:nvPicPr>
        <p:blipFill>
          <a:blip r:embed="rId3"/>
          <a:srcRect/>
          <a:stretch>
            <a:fillRect/>
          </a:stretch>
        </p:blipFill>
        <p:spPr bwMode="auto">
          <a:xfrm>
            <a:off x="76200" y="180975"/>
            <a:ext cx="8915400" cy="6494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9" name="Rectangle 15"/>
          <p:cNvSpPr>
            <a:spLocks noGrp="1" noChangeArrowheads="1"/>
          </p:cNvSpPr>
          <p:nvPr>
            <p:ph type="sldNum" sz="quarter" idx="12"/>
          </p:nvPr>
        </p:nvSpPr>
        <p:spPr>
          <a:noFill/>
          <a:ln>
            <a:miter lim="800000"/>
            <a:headEnd/>
            <a:tailEnd/>
          </a:ln>
        </p:spPr>
        <p:txBody>
          <a:bodyPr/>
          <a:lstStyle/>
          <a:p>
            <a:fld id="{1E3FA0B5-4100-49DA-8829-13699599C203}" type="slidenum">
              <a:rPr lang="en-US" smtClean="0"/>
              <a:pPr/>
              <a:t>23</a:t>
            </a:fld>
            <a:endParaRPr lang="en-US" smtClean="0"/>
          </a:p>
        </p:txBody>
      </p:sp>
      <p:sp>
        <p:nvSpPr>
          <p:cNvPr id="191490" name="Rectangle 2"/>
          <p:cNvSpPr>
            <a:spLocks noGrp="1" noChangeArrowheads="1"/>
          </p:cNvSpPr>
          <p:nvPr>
            <p:ph type="ctrTitle"/>
          </p:nvPr>
        </p:nvSpPr>
        <p:spPr>
          <a:xfrm>
            <a:off x="685800" y="1524000"/>
            <a:ext cx="7772400" cy="3200400"/>
          </a:xfrm>
        </p:spPr>
        <p:txBody>
          <a:bodyPr/>
          <a:lstStyle/>
          <a:p>
            <a:pPr eaLnBrk="1" hangingPunct="1"/>
            <a:r>
              <a:rPr lang="en-US" sz="4800" smtClean="0">
                <a:solidFill>
                  <a:srgbClr val="FFC000"/>
                </a:solidFill>
              </a:rPr>
              <a:t>GHT and Discharge on the bottom Plots:</a:t>
            </a:r>
            <a:br>
              <a:rPr lang="en-US" sz="4800" smtClean="0">
                <a:solidFill>
                  <a:srgbClr val="FFC000"/>
                </a:solidFill>
              </a:rPr>
            </a:br>
            <a:r>
              <a:rPr lang="en-US" sz="4800" smtClean="0">
                <a:solidFill>
                  <a:srgbClr val="FFC000"/>
                </a:solidFill>
              </a:rPr>
              <a:t> </a:t>
            </a:r>
            <a:br>
              <a:rPr lang="en-US" sz="4800" smtClean="0">
                <a:solidFill>
                  <a:srgbClr val="FFC000"/>
                </a:solidFill>
              </a:rPr>
            </a:br>
            <a:r>
              <a:rPr lang="en-US" sz="4800" smtClean="0">
                <a:solidFill>
                  <a:srgbClr val="FFC000"/>
                </a:solidFill>
              </a:rPr>
              <a:t>Log Vs Linear</a:t>
            </a:r>
          </a:p>
        </p:txBody>
      </p:sp>
      <p:sp>
        <p:nvSpPr>
          <p:cNvPr id="15481"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graphicFrame>
        <p:nvGraphicFramePr>
          <p:cNvPr id="15478" name="Object 118"/>
          <p:cNvGraphicFramePr>
            <a:graphicFrameLocks/>
          </p:cNvGraphicFramePr>
          <p:nvPr/>
        </p:nvGraphicFramePr>
        <p:xfrm>
          <a:off x="-7938" y="6019800"/>
          <a:ext cx="2590801" cy="720725"/>
        </p:xfrm>
        <a:graphic>
          <a:graphicData uri="http://schemas.openxmlformats.org/presentationml/2006/ole">
            <mc:AlternateContent xmlns:mc="http://schemas.openxmlformats.org/markup-compatibility/2006">
              <mc:Choice xmlns:v="urn:schemas-microsoft-com:vml" Requires="v">
                <p:oleObj spid="_x0000_s15499" name="CorelDRAW" r:id="rId4" imgW="914400" imgH="914400" progId="">
                  <p:embed/>
                </p:oleObj>
              </mc:Choice>
              <mc:Fallback>
                <p:oleObj name="CorelDRAW" r:id="rId4" imgW="914400" imgH="914400" progId="">
                  <p:embed/>
                  <p:pic>
                    <p:nvPicPr>
                      <p:cNvPr id="0" name="Picture 1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6019800"/>
                        <a:ext cx="2590801"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23" descr="http://www.exhibitsalive.com/modules/_images/IPOBL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5"/>
          <p:cNvSpPr>
            <a:spLocks noGrp="1" noChangeArrowheads="1"/>
          </p:cNvSpPr>
          <p:nvPr>
            <p:ph type="sldNum" sz="quarter" idx="12"/>
          </p:nvPr>
        </p:nvSpPr>
        <p:spPr>
          <a:noFill/>
          <a:ln>
            <a:miter lim="800000"/>
            <a:headEnd/>
            <a:tailEnd/>
          </a:ln>
        </p:spPr>
        <p:txBody>
          <a:bodyPr/>
          <a:lstStyle/>
          <a:p>
            <a:fld id="{14DA603E-9B76-4CEB-94AC-D58ADF505A43}" type="slidenum">
              <a:rPr lang="en-US" smtClean="0"/>
              <a:pPr/>
              <a:t>24</a:t>
            </a:fld>
            <a:endParaRPr lang="en-US" smtClean="0"/>
          </a:p>
        </p:txBody>
      </p:sp>
      <p:sp>
        <p:nvSpPr>
          <p:cNvPr id="78850"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78851" name="Picture 2" descr="\\Igsbamesus004\swr\02298202\QWMon\2011-04-01_to_2011-04-30\SC\02298202.sc.uv_hydro.2011.04.jpg"/>
          <p:cNvPicPr>
            <a:picLocks noChangeAspect="1" noChangeArrowheads="1"/>
          </p:cNvPicPr>
          <p:nvPr/>
        </p:nvPicPr>
        <p:blipFill>
          <a:blip r:embed="rId3"/>
          <a:srcRect/>
          <a:stretch>
            <a:fillRect/>
          </a:stretch>
        </p:blipFill>
        <p:spPr bwMode="auto">
          <a:xfrm>
            <a:off x="152400" y="152400"/>
            <a:ext cx="8534400" cy="6308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5"/>
          <p:cNvSpPr>
            <a:spLocks noGrp="1" noChangeArrowheads="1"/>
          </p:cNvSpPr>
          <p:nvPr>
            <p:ph type="sldNum" sz="quarter" idx="12"/>
          </p:nvPr>
        </p:nvSpPr>
        <p:spPr>
          <a:noFill/>
          <a:ln>
            <a:miter lim="800000"/>
            <a:headEnd/>
            <a:tailEnd/>
          </a:ln>
        </p:spPr>
        <p:txBody>
          <a:bodyPr/>
          <a:lstStyle/>
          <a:p>
            <a:fld id="{E87E69BF-70FB-42EE-82B7-219C578F6AAE}" type="slidenum">
              <a:rPr lang="en-US" smtClean="0"/>
              <a:pPr/>
              <a:t>25</a:t>
            </a:fld>
            <a:endParaRPr lang="en-US" smtClean="0"/>
          </a:p>
        </p:txBody>
      </p:sp>
      <p:sp>
        <p:nvSpPr>
          <p:cNvPr id="80898"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80899" name="Picture 2" descr="\\Igsbamesus004\swr\02300021\QWMon\2010-10-01_to_2010-11-30\SC\02300021.sc.uv_hydro.2010.10.jpg"/>
          <p:cNvPicPr>
            <a:picLocks noChangeAspect="1" noChangeArrowheads="1"/>
          </p:cNvPicPr>
          <p:nvPr/>
        </p:nvPicPr>
        <p:blipFill>
          <a:blip r:embed="rId3"/>
          <a:srcRect/>
          <a:stretch>
            <a:fillRect/>
          </a:stretch>
        </p:blipFill>
        <p:spPr bwMode="auto">
          <a:xfrm>
            <a:off x="152400" y="152400"/>
            <a:ext cx="8658225" cy="632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defRPr/>
            </a:pPr>
            <a:r>
              <a:rPr lang="en-US" dirty="0" smtClean="0">
                <a:solidFill>
                  <a:srgbClr val="FFC000"/>
                </a:solidFill>
              </a:rPr>
              <a:t>GHT and Discharge Plot:</a:t>
            </a:r>
            <a:endParaRPr lang="en-US" dirty="0">
              <a:solidFill>
                <a:srgbClr val="FFC000"/>
              </a:solidFill>
            </a:endParaRPr>
          </a:p>
        </p:txBody>
      </p:sp>
      <p:sp>
        <p:nvSpPr>
          <p:cNvPr id="3" name="Content Placeholder 2"/>
          <p:cNvSpPr>
            <a:spLocks noGrp="1"/>
          </p:cNvSpPr>
          <p:nvPr>
            <p:ph idx="1"/>
          </p:nvPr>
        </p:nvSpPr>
        <p:spPr>
          <a:xfrm>
            <a:off x="0" y="1143000"/>
            <a:ext cx="8229600" cy="5715000"/>
          </a:xfrm>
        </p:spPr>
        <p:txBody>
          <a:bodyPr>
            <a:normAutofit lnSpcReduction="10000"/>
          </a:bodyPr>
          <a:lstStyle/>
          <a:p>
            <a:pPr>
              <a:defRPr/>
            </a:pPr>
            <a:r>
              <a:rPr lang="en-US" dirty="0" smtClean="0">
                <a:solidFill>
                  <a:srgbClr val="FFC000"/>
                </a:solidFill>
              </a:rPr>
              <a:t>Secret Trick…</a:t>
            </a:r>
          </a:p>
          <a:p>
            <a:pPr lvl="1">
              <a:defRPr/>
            </a:pPr>
            <a:r>
              <a:rPr lang="en-US" dirty="0" smtClean="0">
                <a:solidFill>
                  <a:srgbClr val="FFC000"/>
                </a:solidFill>
              </a:rPr>
              <a:t>Can actually add any parameter to the bottom plot</a:t>
            </a:r>
          </a:p>
          <a:p>
            <a:pPr lvl="1">
              <a:defRPr/>
            </a:pPr>
            <a:r>
              <a:rPr lang="en-US" dirty="0" smtClean="0">
                <a:solidFill>
                  <a:srgbClr val="FFC000"/>
                </a:solidFill>
              </a:rPr>
              <a:t>Useful if users </a:t>
            </a:r>
            <a:br>
              <a:rPr lang="en-US" dirty="0" smtClean="0">
                <a:solidFill>
                  <a:srgbClr val="FFC000"/>
                </a:solidFill>
              </a:rPr>
            </a:br>
            <a:r>
              <a:rPr lang="en-US" dirty="0" smtClean="0">
                <a:solidFill>
                  <a:srgbClr val="FFC000"/>
                </a:solidFill>
              </a:rPr>
              <a:t>don’t have a </a:t>
            </a:r>
            <a:br>
              <a:rPr lang="en-US" dirty="0" smtClean="0">
                <a:solidFill>
                  <a:srgbClr val="FFC000"/>
                </a:solidFill>
              </a:rPr>
            </a:br>
            <a:r>
              <a:rPr lang="en-US" dirty="0" smtClean="0">
                <a:solidFill>
                  <a:srgbClr val="FFC000"/>
                </a:solidFill>
              </a:rPr>
              <a:t>discharge/gage </a:t>
            </a:r>
            <a:br>
              <a:rPr lang="en-US" dirty="0" smtClean="0">
                <a:solidFill>
                  <a:srgbClr val="FFC000"/>
                </a:solidFill>
              </a:rPr>
            </a:br>
            <a:r>
              <a:rPr lang="en-US" dirty="0" smtClean="0">
                <a:solidFill>
                  <a:srgbClr val="FFC000"/>
                </a:solidFill>
              </a:rPr>
              <a:t>height reference or </a:t>
            </a:r>
            <a:r>
              <a:rPr lang="en-US" dirty="0">
                <a:solidFill>
                  <a:srgbClr val="FFC000"/>
                </a:solidFill>
              </a:rPr>
              <a:t/>
            </a:r>
            <a:br>
              <a:rPr lang="en-US" dirty="0">
                <a:solidFill>
                  <a:srgbClr val="FFC000"/>
                </a:solidFill>
              </a:rPr>
            </a:br>
            <a:r>
              <a:rPr lang="en-US" dirty="0" smtClean="0">
                <a:solidFill>
                  <a:srgbClr val="FFC000"/>
                </a:solidFill>
              </a:rPr>
              <a:t>an additional </a:t>
            </a:r>
            <a:br>
              <a:rPr lang="en-US" dirty="0" smtClean="0">
                <a:solidFill>
                  <a:srgbClr val="FFC000"/>
                </a:solidFill>
              </a:rPr>
            </a:br>
            <a:r>
              <a:rPr lang="en-US" dirty="0" smtClean="0">
                <a:solidFill>
                  <a:srgbClr val="FFC000"/>
                </a:solidFill>
              </a:rPr>
              <a:t>reference besides </a:t>
            </a:r>
            <a:br>
              <a:rPr lang="en-US" dirty="0" smtClean="0">
                <a:solidFill>
                  <a:srgbClr val="FFC000"/>
                </a:solidFill>
              </a:rPr>
            </a:br>
            <a:r>
              <a:rPr lang="en-US" dirty="0" smtClean="0">
                <a:solidFill>
                  <a:srgbClr val="FFC000"/>
                </a:solidFill>
              </a:rPr>
              <a:t>discharge/gage </a:t>
            </a:r>
            <a:br>
              <a:rPr lang="en-US" dirty="0" smtClean="0">
                <a:solidFill>
                  <a:srgbClr val="FFC000"/>
                </a:solidFill>
              </a:rPr>
            </a:br>
            <a:r>
              <a:rPr lang="en-US" dirty="0" smtClean="0">
                <a:solidFill>
                  <a:srgbClr val="FFC000"/>
                </a:solidFill>
              </a:rPr>
              <a:t>height is desired. </a:t>
            </a:r>
            <a:br>
              <a:rPr lang="en-US" dirty="0" smtClean="0">
                <a:solidFill>
                  <a:srgbClr val="FFC000"/>
                </a:solidFill>
              </a:rPr>
            </a:br>
            <a:r>
              <a:rPr lang="en-US" dirty="0" smtClean="0">
                <a:solidFill>
                  <a:srgbClr val="FFC000"/>
                </a:solidFill>
              </a:rPr>
              <a:t>Script allows for it, </a:t>
            </a:r>
            <a:br>
              <a:rPr lang="en-US" dirty="0" smtClean="0">
                <a:solidFill>
                  <a:srgbClr val="FFC000"/>
                </a:solidFill>
              </a:rPr>
            </a:br>
            <a:r>
              <a:rPr lang="en-US" dirty="0" smtClean="0">
                <a:solidFill>
                  <a:srgbClr val="FFC000"/>
                </a:solidFill>
              </a:rPr>
              <a:t>but doesn’t point it</a:t>
            </a:r>
            <a:br>
              <a:rPr lang="en-US" dirty="0" smtClean="0">
                <a:solidFill>
                  <a:srgbClr val="FFC000"/>
                </a:solidFill>
              </a:rPr>
            </a:br>
            <a:r>
              <a:rPr lang="en-US" dirty="0" smtClean="0">
                <a:solidFill>
                  <a:srgbClr val="FFC000"/>
                </a:solidFill>
              </a:rPr>
              <a:t>out…</a:t>
            </a:r>
          </a:p>
        </p:txBody>
      </p:sp>
      <p:sp>
        <p:nvSpPr>
          <p:cNvPr id="82947" name="Slide Number Placeholder 3"/>
          <p:cNvSpPr>
            <a:spLocks noGrp="1"/>
          </p:cNvSpPr>
          <p:nvPr>
            <p:ph type="sldNum" sz="quarter" idx="11"/>
          </p:nvPr>
        </p:nvSpPr>
        <p:spPr>
          <a:noFill/>
          <a:ln>
            <a:miter lim="800000"/>
            <a:headEnd/>
            <a:tailEnd/>
          </a:ln>
        </p:spPr>
        <p:txBody>
          <a:bodyPr/>
          <a:lstStyle/>
          <a:p>
            <a:fld id="{92F3505E-EFBC-4253-B6D1-333370D69FB6}" type="slidenum">
              <a:rPr lang="en-US" smtClean="0"/>
              <a:pPr/>
              <a:t>26</a:t>
            </a:fld>
            <a:endParaRPr lang="en-US" smtClean="0"/>
          </a:p>
        </p:txBody>
      </p:sp>
      <p:pic>
        <p:nvPicPr>
          <p:cNvPr id="82948" name="Picture 1"/>
          <p:cNvPicPr>
            <a:picLocks noChangeAspect="1" noChangeArrowheads="1"/>
          </p:cNvPicPr>
          <p:nvPr/>
        </p:nvPicPr>
        <p:blipFill>
          <a:blip r:embed="rId2"/>
          <a:srcRect/>
          <a:stretch>
            <a:fillRect/>
          </a:stretch>
        </p:blipFill>
        <p:spPr bwMode="auto">
          <a:xfrm>
            <a:off x="3571875" y="2536825"/>
            <a:ext cx="5572125" cy="4321175"/>
          </a:xfrm>
          <a:prstGeom prst="rect">
            <a:avLst/>
          </a:prstGeom>
          <a:noFill/>
          <a:ln w="9525">
            <a:noFill/>
            <a:miter lim="800000"/>
            <a:headEnd/>
            <a:tailEnd/>
          </a:ln>
        </p:spPr>
      </p:pic>
      <p:sp>
        <p:nvSpPr>
          <p:cNvPr id="82949" name="Oval 5"/>
          <p:cNvSpPr>
            <a:spLocks noChangeArrowheads="1"/>
          </p:cNvSpPr>
          <p:nvPr/>
        </p:nvSpPr>
        <p:spPr bwMode="auto">
          <a:xfrm>
            <a:off x="3581400" y="5105400"/>
            <a:ext cx="304800" cy="1371600"/>
          </a:xfrm>
          <a:prstGeom prst="ellipse">
            <a:avLst/>
          </a:prstGeom>
          <a:noFill/>
          <a:ln w="25400" algn="ctr">
            <a:solidFill>
              <a:srgbClr val="FF0000"/>
            </a:solidFill>
            <a:round/>
            <a:headEnd/>
            <a:tailEnd/>
          </a:ln>
        </p:spPr>
        <p:txBody>
          <a:bodyPr wrap="none"/>
          <a:lstStyle/>
          <a:p>
            <a:pPr eaLnBrk="0" hangingPunct="0"/>
            <a:endParaRPr lang="en-US"/>
          </a:p>
        </p:txBody>
      </p:sp>
      <p:sp>
        <p:nvSpPr>
          <p:cNvPr id="82950" name="Oval 6"/>
          <p:cNvSpPr>
            <a:spLocks noChangeArrowheads="1"/>
          </p:cNvSpPr>
          <p:nvPr/>
        </p:nvSpPr>
        <p:spPr bwMode="auto">
          <a:xfrm>
            <a:off x="6629400" y="6477000"/>
            <a:ext cx="1371600" cy="228600"/>
          </a:xfrm>
          <a:prstGeom prst="ellipse">
            <a:avLst/>
          </a:prstGeom>
          <a:noFill/>
          <a:ln w="25400" algn="ctr">
            <a:solidFill>
              <a:srgbClr val="FF0000"/>
            </a:solidFill>
            <a:round/>
            <a:headEnd/>
            <a:tailEnd/>
          </a:ln>
        </p:spPr>
        <p:txBody>
          <a:bodyPr wrap="none"/>
          <a:lstStyle/>
          <a:p>
            <a:pPr eaLnBrk="0" hangingPunct="0"/>
            <a:endParaRPr lang="en-US"/>
          </a:p>
        </p:txBody>
      </p:sp>
      <p:pic>
        <p:nvPicPr>
          <p:cNvPr id="8" name="Picture 23" descr="http://www.exhibitsalive.com/modules/_images/IPOBL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95" name="Rectangle 15"/>
          <p:cNvSpPr>
            <a:spLocks noGrp="1" noChangeArrowheads="1"/>
          </p:cNvSpPr>
          <p:nvPr>
            <p:ph type="sldNum" sz="quarter" idx="12"/>
          </p:nvPr>
        </p:nvSpPr>
        <p:spPr>
          <a:noFill/>
          <a:ln>
            <a:miter lim="800000"/>
            <a:headEnd/>
            <a:tailEnd/>
          </a:ln>
        </p:spPr>
        <p:txBody>
          <a:bodyPr/>
          <a:lstStyle/>
          <a:p>
            <a:fld id="{DC61DBFA-F167-4363-9229-DA47BC038F22}" type="slidenum">
              <a:rPr lang="en-US" smtClean="0"/>
              <a:pPr/>
              <a:t>27</a:t>
            </a:fld>
            <a:endParaRPr lang="en-US" smtClean="0"/>
          </a:p>
        </p:txBody>
      </p:sp>
      <p:sp>
        <p:nvSpPr>
          <p:cNvPr id="191490" name="Rectangle 2"/>
          <p:cNvSpPr>
            <a:spLocks noGrp="1" noChangeArrowheads="1"/>
          </p:cNvSpPr>
          <p:nvPr>
            <p:ph type="ctrTitle"/>
          </p:nvPr>
        </p:nvSpPr>
        <p:spPr>
          <a:xfrm>
            <a:off x="685800" y="1524000"/>
            <a:ext cx="7772400" cy="3200400"/>
          </a:xfrm>
        </p:spPr>
        <p:txBody>
          <a:bodyPr/>
          <a:lstStyle/>
          <a:p>
            <a:pPr eaLnBrk="1" hangingPunct="1">
              <a:defRPr/>
            </a:pPr>
            <a:r>
              <a:rPr lang="en-US" sz="4800" dirty="0" smtClean="0">
                <a:solidFill>
                  <a:srgbClr val="FFC000"/>
                </a:solidFill>
              </a:rPr>
              <a:t>Specific Conductance</a:t>
            </a:r>
          </a:p>
        </p:txBody>
      </p:sp>
      <p:sp>
        <p:nvSpPr>
          <p:cNvPr id="48197"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graphicFrame>
        <p:nvGraphicFramePr>
          <p:cNvPr id="48194" name="Object 66"/>
          <p:cNvGraphicFramePr>
            <a:graphicFrameLocks/>
          </p:cNvGraphicFramePr>
          <p:nvPr/>
        </p:nvGraphicFramePr>
        <p:xfrm>
          <a:off x="-7938" y="6019800"/>
          <a:ext cx="2590801" cy="720725"/>
        </p:xfrm>
        <a:graphic>
          <a:graphicData uri="http://schemas.openxmlformats.org/presentationml/2006/ole">
            <mc:AlternateContent xmlns:mc="http://schemas.openxmlformats.org/markup-compatibility/2006">
              <mc:Choice xmlns:v="urn:schemas-microsoft-com:vml" Requires="v">
                <p:oleObj spid="_x0000_s48215" name="CorelDRAW" r:id="rId4" imgW="914400" imgH="914400" progId="">
                  <p:embed/>
                </p:oleObj>
              </mc:Choice>
              <mc:Fallback>
                <p:oleObj name="CorelDRAW" r:id="rId4" imgW="914400" imgH="914400" progId="">
                  <p:embed/>
                  <p:pic>
                    <p:nvPicPr>
                      <p:cNvPr id="0" name="Picture 6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6019800"/>
                        <a:ext cx="2590801"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23" descr="http://www.exhibitsalive.com/modules/_images/IPOBL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5"/>
          <p:cNvSpPr>
            <a:spLocks noGrp="1" noChangeArrowheads="1"/>
          </p:cNvSpPr>
          <p:nvPr>
            <p:ph type="sldNum" sz="quarter" idx="12"/>
          </p:nvPr>
        </p:nvSpPr>
        <p:spPr>
          <a:noFill/>
          <a:ln>
            <a:miter lim="800000"/>
            <a:headEnd/>
            <a:tailEnd/>
          </a:ln>
        </p:spPr>
        <p:txBody>
          <a:bodyPr/>
          <a:lstStyle/>
          <a:p>
            <a:fld id="{448B7C30-E223-4B20-A358-5B0BFE5E07A0}" type="slidenum">
              <a:rPr lang="en-US" smtClean="0"/>
              <a:pPr/>
              <a:t>28</a:t>
            </a:fld>
            <a:endParaRPr lang="en-US" smtClean="0"/>
          </a:p>
        </p:txBody>
      </p:sp>
      <p:sp>
        <p:nvSpPr>
          <p:cNvPr id="87042"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87043" name="Picture 3" descr="\\Igsbamesus004\swr\02300044\QWMon\2009-03-01_to_2009-04-30\SC\02300044.sc.uv_hydro.2009.03.jpg"/>
          <p:cNvPicPr>
            <a:picLocks noChangeAspect="1" noChangeArrowheads="1"/>
          </p:cNvPicPr>
          <p:nvPr/>
        </p:nvPicPr>
        <p:blipFill>
          <a:blip r:embed="rId3"/>
          <a:srcRect/>
          <a:stretch>
            <a:fillRect/>
          </a:stretch>
        </p:blipFill>
        <p:spPr bwMode="auto">
          <a:xfrm>
            <a:off x="152400" y="152400"/>
            <a:ext cx="8763000" cy="655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5"/>
          <p:cNvSpPr>
            <a:spLocks noGrp="1" noChangeArrowheads="1"/>
          </p:cNvSpPr>
          <p:nvPr>
            <p:ph type="sldNum" sz="quarter" idx="12"/>
          </p:nvPr>
        </p:nvSpPr>
        <p:spPr>
          <a:noFill/>
          <a:ln>
            <a:miter lim="800000"/>
            <a:headEnd/>
            <a:tailEnd/>
          </a:ln>
        </p:spPr>
        <p:txBody>
          <a:bodyPr/>
          <a:lstStyle/>
          <a:p>
            <a:fld id="{F58FF511-8514-4310-8EC6-112B2A2E1781}" type="slidenum">
              <a:rPr lang="en-US" smtClean="0"/>
              <a:pPr/>
              <a:t>29</a:t>
            </a:fld>
            <a:endParaRPr lang="en-US" smtClean="0"/>
          </a:p>
        </p:txBody>
      </p:sp>
      <p:sp>
        <p:nvSpPr>
          <p:cNvPr id="89090"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89091" name="Picture 2"/>
          <p:cNvPicPr>
            <a:picLocks noChangeAspect="1" noChangeArrowheads="1"/>
          </p:cNvPicPr>
          <p:nvPr/>
        </p:nvPicPr>
        <p:blipFill>
          <a:blip r:embed="rId3"/>
          <a:srcRect/>
          <a:stretch>
            <a:fillRect/>
          </a:stretch>
        </p:blipFill>
        <p:spPr bwMode="auto">
          <a:xfrm>
            <a:off x="152400" y="533400"/>
            <a:ext cx="8839200" cy="6142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3</a:t>
            </a:fld>
            <a:endParaRPr lang="en-US"/>
          </a:p>
        </p:txBody>
      </p:sp>
      <p:sp>
        <p:nvSpPr>
          <p:cNvPr id="9218" name="Rectangle 2"/>
          <p:cNvSpPr>
            <a:spLocks noGrp="1" noRot="1" noChangeArrowheads="1"/>
          </p:cNvSpPr>
          <p:nvPr>
            <p:ph type="title"/>
          </p:nvPr>
        </p:nvSpPr>
        <p:spPr>
          <a:xfrm>
            <a:off x="457200" y="0"/>
            <a:ext cx="8229600" cy="10668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914400"/>
            <a:ext cx="9067800" cy="5181601"/>
          </a:xfrm>
        </p:spPr>
        <p:txBody>
          <a:bodyPr>
            <a:normAutofit fontScale="92500" lnSpcReduction="10000"/>
          </a:bodyPr>
          <a:lstStyle/>
          <a:p>
            <a:r>
              <a:rPr lang="en-US" sz="3600" dirty="0" smtClean="0">
                <a:solidFill>
                  <a:srgbClr val="FFC000"/>
                </a:solidFill>
                <a:effectLst/>
              </a:rPr>
              <a:t>Assists with record checking and reviewing (and working…).</a:t>
            </a:r>
          </a:p>
          <a:p>
            <a:r>
              <a:rPr lang="en-US" sz="3600" dirty="0" smtClean="0">
                <a:solidFill>
                  <a:srgbClr val="FFC000"/>
                </a:solidFill>
                <a:effectLst/>
              </a:rPr>
              <a:t>Provides a local electronic archive for multiple record types.</a:t>
            </a:r>
          </a:p>
          <a:p>
            <a:r>
              <a:rPr lang="en-US" sz="3600" dirty="0" smtClean="0">
                <a:solidFill>
                  <a:srgbClr val="FFC000"/>
                </a:solidFill>
                <a:effectLst/>
              </a:rPr>
              <a:t>Released as an </a:t>
            </a:r>
            <a:r>
              <a:rPr lang="en-US" sz="3600" dirty="0" err="1" smtClean="0">
                <a:solidFill>
                  <a:srgbClr val="FFC000"/>
                </a:solidFill>
                <a:effectLst/>
              </a:rPr>
              <a:t>OSW_Script</a:t>
            </a:r>
            <a:r>
              <a:rPr lang="en-US" sz="3600" dirty="0" smtClean="0">
                <a:solidFill>
                  <a:srgbClr val="FFC000"/>
                </a:solidFill>
                <a:effectLst/>
              </a:rPr>
              <a:t> with funding for support and enhancements provided by whoever is willing (OSW, OWQ, OGW, WSC’s, coders volunteering for science, etc…).</a:t>
            </a:r>
          </a:p>
          <a:p>
            <a:r>
              <a:rPr lang="en-US" sz="3600" dirty="0" smtClean="0">
                <a:solidFill>
                  <a:srgbClr val="FFC000"/>
                </a:solidFill>
                <a:effectLst/>
              </a:rPr>
              <a:t>Of original collaborators, Wade Walker is left as current primary developer/maintainer.</a:t>
            </a:r>
            <a:endParaRPr lang="en-US" dirty="0" smtClean="0">
              <a:solidFill>
                <a:srgbClr val="FFC000"/>
              </a:solidFill>
              <a:effectLst/>
            </a:endParaRPr>
          </a:p>
          <a:p>
            <a:pPr marL="457200" lvl="1" indent="0">
              <a:buNone/>
            </a:pPr>
            <a:endParaRPr lang="en-US" dirty="0" smtClean="0">
              <a:solidFill>
                <a:srgbClr val="FFC000"/>
              </a:solidFill>
              <a:effectLst/>
            </a:endParaRP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8" name="Picture 18" descr="http://joyerickson.files.wordpress.com/2011/03/question-ma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76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joyerickson.files.wordpress.com/2011/03/question-ma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76200"/>
            <a:ext cx="91440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Grp="1"/>
          </p:cNvGraphicFramePr>
          <p:nvPr>
            <p:extLst>
              <p:ext uri="{D42A27DB-BD31-4B8C-83A1-F6EECF244321}">
                <p14:modId xmlns:p14="http://schemas.microsoft.com/office/powerpoint/2010/main" val="380989386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65894" name="CorelDRAW" r:id="rId5" imgW="1315070" imgH="511747" progId="">
                  <p:embed/>
                </p:oleObj>
              </mc:Choice>
              <mc:Fallback>
                <p:oleObj name="CorelDRAW" r:id="rId5" imgW="1315070" imgH="511747" progId="">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057785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08" name="Slide Number Placeholder 5"/>
          <p:cNvSpPr>
            <a:spLocks noGrp="1"/>
          </p:cNvSpPr>
          <p:nvPr>
            <p:ph type="sldNum" sz="quarter" idx="11"/>
          </p:nvPr>
        </p:nvSpPr>
        <p:spPr>
          <a:noFill/>
          <a:ln>
            <a:miter lim="800000"/>
            <a:headEnd/>
            <a:tailEnd/>
          </a:ln>
        </p:spPr>
        <p:txBody>
          <a:bodyPr/>
          <a:lstStyle/>
          <a:p>
            <a:fld id="{CE45A265-80CB-4DE8-B241-1819F45F6633}" type="slidenum">
              <a:rPr lang="en-US" smtClean="0"/>
              <a:pPr/>
              <a:t>30</a:t>
            </a:fld>
            <a:endParaRPr lang="en-US" smtClean="0"/>
          </a:p>
        </p:txBody>
      </p:sp>
      <p:sp>
        <p:nvSpPr>
          <p:cNvPr id="9218" name="Rectangle 2"/>
          <p:cNvSpPr>
            <a:spLocks noGrp="1" noRot="1" noChangeArrowheads="1"/>
          </p:cNvSpPr>
          <p:nvPr>
            <p:ph type="title"/>
          </p:nvPr>
        </p:nvSpPr>
        <p:spPr>
          <a:xfrm>
            <a:off x="457200" y="838200"/>
            <a:ext cx="8229600" cy="1219200"/>
          </a:xfrm>
        </p:spPr>
        <p:txBody>
          <a:bodyPr/>
          <a:lstStyle/>
          <a:p>
            <a:pPr>
              <a:defRPr/>
            </a:pPr>
            <a:r>
              <a:rPr lang="en-US" dirty="0" smtClean="0">
                <a:solidFill>
                  <a:srgbClr val="FFC000"/>
                </a:solidFill>
              </a:rPr>
              <a:t>Dissolved Oxygen</a:t>
            </a:r>
            <a:endParaRPr lang="en-US" dirty="0">
              <a:solidFill>
                <a:srgbClr val="FFC000"/>
              </a:solidFill>
            </a:endParaRPr>
          </a:p>
        </p:txBody>
      </p:sp>
      <p:sp>
        <p:nvSpPr>
          <p:cNvPr id="53310" name="Rectangle 3"/>
          <p:cNvSpPr>
            <a:spLocks noGrp="1" noChangeArrowheads="1"/>
          </p:cNvSpPr>
          <p:nvPr>
            <p:ph type="body" sz="half" idx="1"/>
          </p:nvPr>
        </p:nvSpPr>
        <p:spPr>
          <a:xfrm>
            <a:off x="152400" y="1855787"/>
            <a:ext cx="8915400" cy="4316413"/>
          </a:xfrm>
        </p:spPr>
        <p:txBody>
          <a:bodyPr/>
          <a:lstStyle/>
          <a:p>
            <a:r>
              <a:rPr lang="en-US" sz="3600" dirty="0" smtClean="0">
                <a:solidFill>
                  <a:srgbClr val="FFC000"/>
                </a:solidFill>
                <a:effectLst/>
              </a:rPr>
              <a:t>Automatically plots inverted water temperature on the right Y-Axis</a:t>
            </a:r>
          </a:p>
          <a:p>
            <a:pPr lvl="1"/>
            <a:r>
              <a:rPr lang="en-US" dirty="0" smtClean="0">
                <a:solidFill>
                  <a:srgbClr val="FFC000"/>
                </a:solidFill>
                <a:effectLst/>
              </a:rPr>
              <a:t>Usually available and often a good relationship</a:t>
            </a:r>
          </a:p>
          <a:p>
            <a:r>
              <a:rPr lang="en-US" sz="3600" dirty="0" smtClean="0">
                <a:solidFill>
                  <a:srgbClr val="FFC000"/>
                </a:solidFill>
                <a:effectLst/>
              </a:rPr>
              <a:t>Still can add a reference site to the top plot, but must be another DO parameter</a:t>
            </a:r>
          </a:p>
          <a:p>
            <a:pPr lvl="1"/>
            <a:r>
              <a:rPr lang="en-US" dirty="0" smtClean="0">
                <a:solidFill>
                  <a:srgbClr val="FFC000"/>
                </a:solidFill>
                <a:effectLst/>
              </a:rPr>
              <a:t>Creates 3 data sets with 2 axis </a:t>
            </a:r>
          </a:p>
          <a:p>
            <a:pPr lvl="1">
              <a:buFont typeface="Wingdings" pitchFamily="2" charset="2"/>
              <a:buNone/>
            </a:pPr>
            <a:endParaRPr lang="en-US" dirty="0" smtClean="0">
              <a:solidFill>
                <a:srgbClr val="FFC000"/>
              </a:solidFill>
              <a:effectLst/>
            </a:endParaRPr>
          </a:p>
          <a:p>
            <a:pPr lvl="1">
              <a:buFont typeface="Wingdings" pitchFamily="2" charset="2"/>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53311" name="Text Box 4"/>
          <p:cNvSpPr txBox="1">
            <a:spLocks noChangeArrowheads="1"/>
          </p:cNvSpPr>
          <p:nvPr/>
        </p:nvSpPr>
        <p:spPr bwMode="auto">
          <a:xfrm>
            <a:off x="974725" y="6145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graphicFrame>
        <p:nvGraphicFramePr>
          <p:cNvPr id="53307" name="Object 59"/>
          <p:cNvGraphicFramePr>
            <a:graphicFrameLocks noGrp="1"/>
          </p:cNvGraphicFramePr>
          <p:nvPr>
            <p:ph sz="half" idx="2"/>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53329" name="CorelDRAW" r:id="rId4" imgW="914400" imgH="914400" progId="">
                  <p:embed/>
                </p:oleObj>
              </mc:Choice>
              <mc:Fallback>
                <p:oleObj name="CorelDRAW" r:id="rId4" imgW="914400" imgH="914400" progId="">
                  <p:embed/>
                  <p:pic>
                    <p:nvPicPr>
                      <p:cNvPr id="0" name="Picture 59"/>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23" descr="http://www.exhibitsalive.com/modules/_images/IPOBL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5"/>
          <p:cNvSpPr>
            <a:spLocks noGrp="1" noChangeArrowheads="1"/>
          </p:cNvSpPr>
          <p:nvPr>
            <p:ph type="sldNum" sz="quarter" idx="12"/>
          </p:nvPr>
        </p:nvSpPr>
        <p:spPr>
          <a:noFill/>
          <a:ln>
            <a:miter lim="800000"/>
            <a:headEnd/>
            <a:tailEnd/>
          </a:ln>
        </p:spPr>
        <p:txBody>
          <a:bodyPr/>
          <a:lstStyle/>
          <a:p>
            <a:fld id="{AB8AA65A-6E42-48A1-B9E5-53431935D7CA}" type="slidenum">
              <a:rPr lang="en-US" smtClean="0"/>
              <a:pPr/>
              <a:t>31</a:t>
            </a:fld>
            <a:endParaRPr lang="en-US" smtClean="0"/>
          </a:p>
        </p:txBody>
      </p:sp>
      <p:sp>
        <p:nvSpPr>
          <p:cNvPr id="97282"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65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38784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5"/>
          <p:cNvSpPr>
            <a:spLocks noGrp="1" noChangeArrowheads="1"/>
          </p:cNvSpPr>
          <p:nvPr>
            <p:ph type="sldNum" sz="quarter" idx="12"/>
          </p:nvPr>
        </p:nvSpPr>
        <p:spPr>
          <a:noFill/>
          <a:ln>
            <a:miter lim="800000"/>
            <a:headEnd/>
            <a:tailEnd/>
          </a:ln>
        </p:spPr>
        <p:txBody>
          <a:bodyPr/>
          <a:lstStyle/>
          <a:p>
            <a:fld id="{77A62C1F-5BD9-4E9A-8EA8-C77B17FF218D}" type="slidenum">
              <a:rPr lang="en-US" smtClean="0"/>
              <a:pPr/>
              <a:t>32</a:t>
            </a:fld>
            <a:endParaRPr lang="en-US" smtClean="0"/>
          </a:p>
        </p:txBody>
      </p:sp>
      <p:sp>
        <p:nvSpPr>
          <p:cNvPr id="99330"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64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1"/>
            <a:ext cx="8458199"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58" name="Rectangle 15"/>
          <p:cNvSpPr>
            <a:spLocks noGrp="1" noChangeArrowheads="1"/>
          </p:cNvSpPr>
          <p:nvPr>
            <p:ph type="sldNum" sz="quarter" idx="12"/>
          </p:nvPr>
        </p:nvSpPr>
        <p:spPr>
          <a:noFill/>
          <a:ln>
            <a:miter lim="800000"/>
            <a:headEnd/>
            <a:tailEnd/>
          </a:ln>
        </p:spPr>
        <p:txBody>
          <a:bodyPr/>
          <a:lstStyle/>
          <a:p>
            <a:fld id="{8BC2BF4E-F6E5-43D6-B026-4200495B11C0}" type="slidenum">
              <a:rPr lang="en-US" smtClean="0"/>
              <a:pPr/>
              <a:t>33</a:t>
            </a:fld>
            <a:endParaRPr lang="en-US" smtClean="0"/>
          </a:p>
        </p:txBody>
      </p:sp>
      <p:sp>
        <p:nvSpPr>
          <p:cNvPr id="191490" name="Rectangle 2"/>
          <p:cNvSpPr>
            <a:spLocks noGrp="1" noChangeArrowheads="1"/>
          </p:cNvSpPr>
          <p:nvPr>
            <p:ph type="ctrTitle"/>
          </p:nvPr>
        </p:nvSpPr>
        <p:spPr>
          <a:xfrm>
            <a:off x="685800" y="1524000"/>
            <a:ext cx="7772400" cy="3200400"/>
          </a:xfrm>
        </p:spPr>
        <p:txBody>
          <a:bodyPr/>
          <a:lstStyle/>
          <a:p>
            <a:pPr eaLnBrk="1" hangingPunct="1">
              <a:defRPr/>
            </a:pPr>
            <a:r>
              <a:rPr lang="en-US" sz="4800" dirty="0" smtClean="0">
                <a:solidFill>
                  <a:srgbClr val="FFC000"/>
                </a:solidFill>
              </a:rPr>
              <a:t>pH</a:t>
            </a:r>
          </a:p>
        </p:txBody>
      </p:sp>
      <p:sp>
        <p:nvSpPr>
          <p:cNvPr id="42060"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graphicFrame>
        <p:nvGraphicFramePr>
          <p:cNvPr id="42057" name="Object 73"/>
          <p:cNvGraphicFramePr>
            <a:graphicFrameLocks/>
          </p:cNvGraphicFramePr>
          <p:nvPr/>
        </p:nvGraphicFramePr>
        <p:xfrm>
          <a:off x="-7938" y="6019800"/>
          <a:ext cx="2590801" cy="720725"/>
        </p:xfrm>
        <a:graphic>
          <a:graphicData uri="http://schemas.openxmlformats.org/presentationml/2006/ole">
            <mc:AlternateContent xmlns:mc="http://schemas.openxmlformats.org/markup-compatibility/2006">
              <mc:Choice xmlns:v="urn:schemas-microsoft-com:vml" Requires="v">
                <p:oleObj spid="_x0000_s42078" name="CorelDRAW" r:id="rId4" imgW="914400" imgH="914400" progId="">
                  <p:embed/>
                </p:oleObj>
              </mc:Choice>
              <mc:Fallback>
                <p:oleObj name="CorelDRAW" r:id="rId4" imgW="914400" imgH="914400" progId="">
                  <p:embed/>
                  <p:pic>
                    <p:nvPicPr>
                      <p:cNvPr id="0" name="Picture 7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6019800"/>
                        <a:ext cx="2590801"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23" descr="http://www.exhibitsalive.com/modules/_images/IPOBL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5"/>
          <p:cNvSpPr>
            <a:spLocks noGrp="1" noChangeArrowheads="1"/>
          </p:cNvSpPr>
          <p:nvPr>
            <p:ph type="sldNum" sz="quarter" idx="12"/>
          </p:nvPr>
        </p:nvSpPr>
        <p:spPr>
          <a:noFill/>
          <a:ln>
            <a:miter lim="800000"/>
            <a:headEnd/>
            <a:tailEnd/>
          </a:ln>
        </p:spPr>
        <p:txBody>
          <a:bodyPr/>
          <a:lstStyle/>
          <a:p>
            <a:fld id="{E8742B19-39E6-43CB-BC7D-D41F89E69DA5}" type="slidenum">
              <a:rPr lang="en-US" smtClean="0"/>
              <a:pPr/>
              <a:t>34</a:t>
            </a:fld>
            <a:endParaRPr lang="en-US" smtClean="0"/>
          </a:p>
        </p:txBody>
      </p:sp>
      <p:sp>
        <p:nvSpPr>
          <p:cNvPr id="113666"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13667" name="Picture 1"/>
          <p:cNvPicPr>
            <a:picLocks noChangeAspect="1" noChangeArrowheads="1"/>
          </p:cNvPicPr>
          <p:nvPr/>
        </p:nvPicPr>
        <p:blipFill>
          <a:blip r:embed="rId3"/>
          <a:srcRect/>
          <a:stretch>
            <a:fillRect/>
          </a:stretch>
        </p:blipFill>
        <p:spPr bwMode="auto">
          <a:xfrm>
            <a:off x="228600" y="58738"/>
            <a:ext cx="8693150" cy="670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5"/>
          <p:cNvSpPr>
            <a:spLocks noGrp="1" noChangeArrowheads="1"/>
          </p:cNvSpPr>
          <p:nvPr>
            <p:ph type="sldNum" sz="quarter" idx="12"/>
          </p:nvPr>
        </p:nvSpPr>
        <p:spPr>
          <a:noFill/>
          <a:ln>
            <a:miter lim="800000"/>
            <a:headEnd/>
            <a:tailEnd/>
          </a:ln>
        </p:spPr>
        <p:txBody>
          <a:bodyPr/>
          <a:lstStyle/>
          <a:p>
            <a:fld id="{F3B5D9D8-6172-40BC-BF57-520D45AB9B1C}" type="slidenum">
              <a:rPr lang="en-US" smtClean="0"/>
              <a:pPr/>
              <a:t>35</a:t>
            </a:fld>
            <a:endParaRPr lang="en-US" smtClean="0"/>
          </a:p>
        </p:txBody>
      </p:sp>
      <p:sp>
        <p:nvSpPr>
          <p:cNvPr id="115714"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15715" name="Picture 1"/>
          <p:cNvPicPr>
            <a:picLocks noChangeAspect="1" noChangeArrowheads="1"/>
          </p:cNvPicPr>
          <p:nvPr/>
        </p:nvPicPr>
        <p:blipFill>
          <a:blip r:embed="rId3"/>
          <a:srcRect/>
          <a:stretch>
            <a:fillRect/>
          </a:stretch>
        </p:blipFill>
        <p:spPr bwMode="auto">
          <a:xfrm>
            <a:off x="228600" y="58738"/>
            <a:ext cx="8686800" cy="6707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89" name="Rectangle 15"/>
          <p:cNvSpPr>
            <a:spLocks noGrp="1" noChangeArrowheads="1"/>
          </p:cNvSpPr>
          <p:nvPr>
            <p:ph type="sldNum" sz="quarter" idx="12"/>
          </p:nvPr>
        </p:nvSpPr>
        <p:spPr>
          <a:noFill/>
          <a:ln>
            <a:miter lim="800000"/>
            <a:headEnd/>
            <a:tailEnd/>
          </a:ln>
        </p:spPr>
        <p:txBody>
          <a:bodyPr/>
          <a:lstStyle/>
          <a:p>
            <a:fld id="{34AFF12A-3013-4D1A-8396-705FB5AF27B6}" type="slidenum">
              <a:rPr lang="en-US" smtClean="0"/>
              <a:pPr/>
              <a:t>36</a:t>
            </a:fld>
            <a:endParaRPr lang="en-US" smtClean="0"/>
          </a:p>
        </p:txBody>
      </p:sp>
      <p:sp>
        <p:nvSpPr>
          <p:cNvPr id="191490" name="Rectangle 2"/>
          <p:cNvSpPr>
            <a:spLocks noGrp="1" noChangeArrowheads="1"/>
          </p:cNvSpPr>
          <p:nvPr>
            <p:ph type="ctrTitle"/>
          </p:nvPr>
        </p:nvSpPr>
        <p:spPr>
          <a:xfrm>
            <a:off x="685800" y="1524000"/>
            <a:ext cx="7772400" cy="3200400"/>
          </a:xfrm>
        </p:spPr>
        <p:txBody>
          <a:bodyPr/>
          <a:lstStyle/>
          <a:p>
            <a:pPr eaLnBrk="1" hangingPunct="1">
              <a:defRPr/>
            </a:pPr>
            <a:r>
              <a:rPr lang="en-US" sz="4800" dirty="0">
                <a:solidFill>
                  <a:srgbClr val="FFC000"/>
                </a:solidFill>
              </a:rPr>
              <a:t>T</a:t>
            </a:r>
            <a:r>
              <a:rPr lang="en-US" sz="4800" dirty="0" smtClean="0">
                <a:solidFill>
                  <a:srgbClr val="FFC000"/>
                </a:solidFill>
              </a:rPr>
              <a:t>urbidity</a:t>
            </a:r>
          </a:p>
        </p:txBody>
      </p:sp>
      <p:sp>
        <p:nvSpPr>
          <p:cNvPr id="38991"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graphicFrame>
        <p:nvGraphicFramePr>
          <p:cNvPr id="38988" name="Object 76"/>
          <p:cNvGraphicFramePr>
            <a:graphicFrameLocks/>
          </p:cNvGraphicFramePr>
          <p:nvPr/>
        </p:nvGraphicFramePr>
        <p:xfrm>
          <a:off x="-7938" y="6019800"/>
          <a:ext cx="2590801" cy="720725"/>
        </p:xfrm>
        <a:graphic>
          <a:graphicData uri="http://schemas.openxmlformats.org/presentationml/2006/ole">
            <mc:AlternateContent xmlns:mc="http://schemas.openxmlformats.org/markup-compatibility/2006">
              <mc:Choice xmlns:v="urn:schemas-microsoft-com:vml" Requires="v">
                <p:oleObj spid="_x0000_s39009" name="CorelDRAW" r:id="rId4" imgW="914400" imgH="914400" progId="">
                  <p:embed/>
                </p:oleObj>
              </mc:Choice>
              <mc:Fallback>
                <p:oleObj name="CorelDRAW" r:id="rId4" imgW="914400" imgH="914400" progId="">
                  <p:embed/>
                  <p:pic>
                    <p:nvPicPr>
                      <p:cNvPr id="0" name="Picture 7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6019800"/>
                        <a:ext cx="2590801"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23" descr="http://www.exhibitsalive.com/modules/_images/IPOBL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5"/>
          <p:cNvSpPr>
            <a:spLocks noGrp="1" noChangeArrowheads="1"/>
          </p:cNvSpPr>
          <p:nvPr>
            <p:ph type="sldNum" sz="quarter" idx="12"/>
          </p:nvPr>
        </p:nvSpPr>
        <p:spPr>
          <a:noFill/>
          <a:ln>
            <a:miter lim="800000"/>
            <a:headEnd/>
            <a:tailEnd/>
          </a:ln>
        </p:spPr>
        <p:txBody>
          <a:bodyPr/>
          <a:lstStyle/>
          <a:p>
            <a:fld id="{663B1DC4-AA40-480C-AF1B-EC746049DCE7}" type="slidenum">
              <a:rPr lang="en-US" smtClean="0"/>
              <a:pPr/>
              <a:t>37</a:t>
            </a:fld>
            <a:endParaRPr lang="en-US" smtClean="0"/>
          </a:p>
        </p:txBody>
      </p:sp>
      <p:sp>
        <p:nvSpPr>
          <p:cNvPr id="120834"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20835" name="Picture 1"/>
          <p:cNvPicPr>
            <a:picLocks noChangeAspect="1" noChangeArrowheads="1"/>
          </p:cNvPicPr>
          <p:nvPr/>
        </p:nvPicPr>
        <p:blipFill>
          <a:blip r:embed="rId3"/>
          <a:srcRect/>
          <a:stretch>
            <a:fillRect/>
          </a:stretch>
        </p:blipFill>
        <p:spPr bwMode="auto">
          <a:xfrm>
            <a:off x="228600" y="93663"/>
            <a:ext cx="8610600" cy="6648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5"/>
          <p:cNvSpPr>
            <a:spLocks noGrp="1" noChangeArrowheads="1"/>
          </p:cNvSpPr>
          <p:nvPr>
            <p:ph type="sldNum" sz="quarter" idx="12"/>
          </p:nvPr>
        </p:nvSpPr>
        <p:spPr>
          <a:noFill/>
          <a:ln>
            <a:miter lim="800000"/>
            <a:headEnd/>
            <a:tailEnd/>
          </a:ln>
        </p:spPr>
        <p:txBody>
          <a:bodyPr/>
          <a:lstStyle/>
          <a:p>
            <a:fld id="{A4E6994C-A3D3-4F6B-BC60-591B77DFD86D}" type="slidenum">
              <a:rPr lang="en-US" smtClean="0"/>
              <a:pPr/>
              <a:t>38</a:t>
            </a:fld>
            <a:endParaRPr lang="en-US" smtClean="0"/>
          </a:p>
        </p:txBody>
      </p:sp>
      <p:sp>
        <p:nvSpPr>
          <p:cNvPr id="122882"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22883" name="Picture 1"/>
          <p:cNvPicPr>
            <a:picLocks noChangeAspect="1" noChangeArrowheads="1"/>
          </p:cNvPicPr>
          <p:nvPr/>
        </p:nvPicPr>
        <p:blipFill>
          <a:blip r:embed="rId3"/>
          <a:srcRect/>
          <a:stretch>
            <a:fillRect/>
          </a:stretch>
        </p:blipFill>
        <p:spPr bwMode="auto">
          <a:xfrm>
            <a:off x="228600" y="34925"/>
            <a:ext cx="8686800" cy="6707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p:nvPr>
        </p:nvSpPr>
        <p:spPr>
          <a:xfrm>
            <a:off x="457200" y="1295400"/>
            <a:ext cx="8229600" cy="4830763"/>
          </a:xfrm>
        </p:spPr>
        <p:txBody>
          <a:bodyPr>
            <a:normAutofit fontScale="70000" lnSpcReduction="20000"/>
          </a:bodyPr>
          <a:lstStyle/>
          <a:p>
            <a:r>
              <a:rPr lang="en-US" dirty="0">
                <a:solidFill>
                  <a:srgbClr val="FFC000"/>
                </a:solidFill>
                <a:effectLst/>
              </a:rPr>
              <a:t>Standard ADAPS Tables</a:t>
            </a:r>
          </a:p>
          <a:p>
            <a:r>
              <a:rPr lang="en-US" dirty="0">
                <a:solidFill>
                  <a:srgbClr val="FFC000"/>
                </a:solidFill>
                <a:effectLst/>
              </a:rPr>
              <a:t>See ADAPS documentation for full descriptions of tables – assume most users are familiar with most of these…</a:t>
            </a:r>
          </a:p>
          <a:p>
            <a:pPr lvl="1"/>
            <a:r>
              <a:rPr lang="en-US" dirty="0">
                <a:solidFill>
                  <a:srgbClr val="FFC000"/>
                </a:solidFill>
                <a:effectLst/>
              </a:rPr>
              <a:t>ADAPS DV table(s) (includes all </a:t>
            </a:r>
            <a:r>
              <a:rPr lang="en-US" dirty="0" smtClean="0">
                <a:solidFill>
                  <a:srgbClr val="FFC000"/>
                </a:solidFill>
                <a:effectLst/>
              </a:rPr>
              <a:t/>
            </a:r>
            <a:br>
              <a:rPr lang="en-US" dirty="0" smtClean="0">
                <a:solidFill>
                  <a:srgbClr val="FFC000"/>
                </a:solidFill>
                <a:effectLst/>
              </a:rPr>
            </a:br>
            <a:r>
              <a:rPr lang="en-US" dirty="0" smtClean="0">
                <a:solidFill>
                  <a:srgbClr val="FFC000"/>
                </a:solidFill>
                <a:effectLst/>
              </a:rPr>
              <a:t>statistics </a:t>
            </a:r>
            <a:r>
              <a:rPr lang="en-US" dirty="0">
                <a:solidFill>
                  <a:srgbClr val="FFC000"/>
                </a:solidFill>
                <a:effectLst/>
              </a:rPr>
              <a:t>setup to </a:t>
            </a:r>
            <a:r>
              <a:rPr lang="en-US" dirty="0" smtClean="0">
                <a:solidFill>
                  <a:srgbClr val="FFC000"/>
                </a:solidFill>
                <a:effectLst/>
              </a:rPr>
              <a:t>be</a:t>
            </a:r>
            <a:r>
              <a:rPr lang="en-US" dirty="0">
                <a:solidFill>
                  <a:srgbClr val="FFC000"/>
                </a:solidFill>
                <a:effectLst/>
              </a:rPr>
              <a:t> </a:t>
            </a:r>
            <a:r>
              <a:rPr lang="en-US" dirty="0" smtClean="0">
                <a:solidFill>
                  <a:srgbClr val="FFC000"/>
                </a:solidFill>
                <a:effectLst/>
              </a:rPr>
              <a:t>stored </a:t>
            </a:r>
            <a:r>
              <a:rPr lang="en-US" dirty="0">
                <a:solidFill>
                  <a:srgbClr val="FFC000"/>
                </a:solidFill>
                <a:effectLst/>
              </a:rPr>
              <a:t>in the </a:t>
            </a:r>
            <a:r>
              <a:rPr lang="en-US" dirty="0" smtClean="0">
                <a:solidFill>
                  <a:srgbClr val="FFC000"/>
                </a:solidFill>
                <a:effectLst/>
              </a:rPr>
              <a:t/>
            </a:r>
            <a:br>
              <a:rPr lang="en-US" dirty="0" smtClean="0">
                <a:solidFill>
                  <a:srgbClr val="FFC000"/>
                </a:solidFill>
                <a:effectLst/>
              </a:rPr>
            </a:br>
            <a:r>
              <a:rPr lang="en-US" dirty="0" smtClean="0">
                <a:solidFill>
                  <a:srgbClr val="FFC000"/>
                </a:solidFill>
                <a:effectLst/>
              </a:rPr>
              <a:t>database </a:t>
            </a:r>
            <a:r>
              <a:rPr lang="en-US" dirty="0">
                <a:solidFill>
                  <a:srgbClr val="FFC000"/>
                </a:solidFill>
                <a:effectLst/>
              </a:rPr>
              <a:t>– dvtable.pdf file</a:t>
            </a:r>
            <a:r>
              <a:rPr lang="en-US" dirty="0" smtClean="0">
                <a:solidFill>
                  <a:srgbClr val="FFC000"/>
                </a:solidFill>
                <a:effectLst/>
              </a:rPr>
              <a:t>)</a:t>
            </a:r>
          </a:p>
          <a:p>
            <a:pPr lvl="1"/>
            <a:r>
              <a:rPr lang="en-US" dirty="0" smtClean="0">
                <a:solidFill>
                  <a:srgbClr val="FFC000"/>
                </a:solidFill>
                <a:effectLst/>
              </a:rPr>
              <a:t>ADAPS Station Analysis </a:t>
            </a:r>
            <a:br>
              <a:rPr lang="en-US" dirty="0" smtClean="0">
                <a:solidFill>
                  <a:srgbClr val="FFC000"/>
                </a:solidFill>
                <a:effectLst/>
              </a:rPr>
            </a:br>
            <a:r>
              <a:rPr lang="en-US" dirty="0" smtClean="0">
                <a:solidFill>
                  <a:srgbClr val="FFC000"/>
                </a:solidFill>
                <a:effectLst/>
              </a:rPr>
              <a:t>(adapsSA.pdf file)</a:t>
            </a:r>
            <a:endParaRPr lang="en-US" dirty="0">
              <a:solidFill>
                <a:srgbClr val="FFC000"/>
              </a:solidFill>
              <a:effectLst/>
            </a:endParaRPr>
          </a:p>
          <a:p>
            <a:pPr lvl="1"/>
            <a:r>
              <a:rPr lang="en-US" dirty="0">
                <a:solidFill>
                  <a:srgbClr val="FFC000"/>
                </a:solidFill>
                <a:effectLst/>
              </a:rPr>
              <a:t>ADAPS Primary report </a:t>
            </a:r>
            <a:r>
              <a:rPr lang="en-US" dirty="0" smtClean="0">
                <a:solidFill>
                  <a:srgbClr val="FFC000"/>
                </a:solidFill>
                <a:effectLst/>
              </a:rPr>
              <a:t/>
            </a:r>
            <a:br>
              <a:rPr lang="en-US" dirty="0" smtClean="0">
                <a:solidFill>
                  <a:srgbClr val="FFC000"/>
                </a:solidFill>
                <a:effectLst/>
              </a:rPr>
            </a:br>
            <a:r>
              <a:rPr lang="en-US" dirty="0" smtClean="0">
                <a:solidFill>
                  <a:srgbClr val="FFC000"/>
                </a:solidFill>
                <a:effectLst/>
              </a:rPr>
              <a:t>(</a:t>
            </a:r>
            <a:r>
              <a:rPr lang="en-US" dirty="0">
                <a:solidFill>
                  <a:srgbClr val="FFC000"/>
                </a:solidFill>
                <a:effectLst/>
              </a:rPr>
              <a:t>primary.pdf file)</a:t>
            </a:r>
          </a:p>
          <a:p>
            <a:pPr lvl="1"/>
            <a:r>
              <a:rPr lang="en-US" dirty="0">
                <a:solidFill>
                  <a:srgbClr val="FFC000"/>
                </a:solidFill>
                <a:effectLst/>
              </a:rPr>
              <a:t>ADAPS End of year summary </a:t>
            </a:r>
            <a:r>
              <a:rPr lang="en-US" dirty="0" smtClean="0">
                <a:solidFill>
                  <a:srgbClr val="FFC000"/>
                </a:solidFill>
                <a:effectLst/>
              </a:rPr>
              <a:t/>
            </a:r>
            <a:br>
              <a:rPr lang="en-US" dirty="0" smtClean="0">
                <a:solidFill>
                  <a:srgbClr val="FFC000"/>
                </a:solidFill>
                <a:effectLst/>
              </a:rPr>
            </a:br>
            <a:r>
              <a:rPr lang="en-US" dirty="0" smtClean="0">
                <a:solidFill>
                  <a:srgbClr val="FFC000"/>
                </a:solidFill>
                <a:effectLst/>
              </a:rPr>
              <a:t>(</a:t>
            </a:r>
            <a:r>
              <a:rPr lang="en-US" dirty="0">
                <a:solidFill>
                  <a:srgbClr val="FFC000"/>
                </a:solidFill>
                <a:effectLst/>
              </a:rPr>
              <a:t>eoysum.pdf file)</a:t>
            </a:r>
          </a:p>
          <a:p>
            <a:pPr lvl="1"/>
            <a:r>
              <a:rPr lang="en-US" dirty="0">
                <a:solidFill>
                  <a:srgbClr val="FFC000"/>
                </a:solidFill>
                <a:effectLst/>
              </a:rPr>
              <a:t>ADAPS UV inventory tables for </a:t>
            </a:r>
            <a:r>
              <a:rPr lang="en-US" dirty="0" smtClean="0">
                <a:solidFill>
                  <a:srgbClr val="FFC000"/>
                </a:solidFill>
                <a:effectLst/>
              </a:rPr>
              <a:t>edited</a:t>
            </a:r>
            <a:br>
              <a:rPr lang="en-US" dirty="0" smtClean="0">
                <a:solidFill>
                  <a:srgbClr val="FFC000"/>
                </a:solidFill>
                <a:effectLst/>
              </a:rPr>
            </a:br>
            <a:r>
              <a:rPr lang="en-US" dirty="0" smtClean="0">
                <a:solidFill>
                  <a:srgbClr val="FFC000"/>
                </a:solidFill>
                <a:effectLst/>
              </a:rPr>
              <a:t>and computed </a:t>
            </a:r>
            <a:r>
              <a:rPr lang="en-US" dirty="0">
                <a:solidFill>
                  <a:srgbClr val="FFC000"/>
                </a:solidFill>
                <a:effectLst/>
              </a:rPr>
              <a:t>data </a:t>
            </a:r>
            <a:br>
              <a:rPr lang="en-US" dirty="0">
                <a:solidFill>
                  <a:srgbClr val="FFC000"/>
                </a:solidFill>
                <a:effectLst/>
              </a:rPr>
            </a:br>
            <a:r>
              <a:rPr lang="en-US" dirty="0" smtClean="0">
                <a:solidFill>
                  <a:srgbClr val="FFC000"/>
                </a:solidFill>
                <a:effectLst/>
              </a:rPr>
              <a:t>(inventory.pdf </a:t>
            </a:r>
            <a:r>
              <a:rPr lang="en-US" dirty="0">
                <a:solidFill>
                  <a:srgbClr val="FFC000"/>
                </a:solidFill>
                <a:effectLst/>
              </a:rPr>
              <a:t>file –  </a:t>
            </a:r>
            <a:r>
              <a:rPr lang="en-US" dirty="0" smtClean="0">
                <a:solidFill>
                  <a:srgbClr val="FFC000"/>
                </a:solidFill>
                <a:effectLst/>
              </a:rPr>
              <a:t>2 </a:t>
            </a:r>
            <a:r>
              <a:rPr lang="en-US" dirty="0">
                <a:solidFill>
                  <a:srgbClr val="FFC000"/>
                </a:solidFill>
                <a:effectLst/>
              </a:rPr>
              <a:t>pages</a:t>
            </a:r>
            <a:r>
              <a:rPr lang="en-US" dirty="0" smtClean="0">
                <a:solidFill>
                  <a:srgbClr val="FFC000"/>
                </a:solidFill>
                <a:effectLst/>
              </a:rPr>
              <a:t>)</a:t>
            </a:r>
          </a:p>
          <a:p>
            <a:pPr lvl="1"/>
            <a:r>
              <a:rPr lang="en-US" dirty="0" smtClean="0">
                <a:solidFill>
                  <a:srgbClr val="FFC000"/>
                </a:solidFill>
                <a:effectLst/>
              </a:rPr>
              <a:t>QWDATA publication table </a:t>
            </a:r>
            <a:br>
              <a:rPr lang="en-US" dirty="0" smtClean="0">
                <a:solidFill>
                  <a:srgbClr val="FFC000"/>
                </a:solidFill>
                <a:effectLst/>
              </a:rPr>
            </a:br>
            <a:r>
              <a:rPr lang="en-US" dirty="0" smtClean="0">
                <a:solidFill>
                  <a:srgbClr val="FFC000"/>
                </a:solidFill>
                <a:effectLst/>
              </a:rPr>
              <a:t>(tableQWDATA.pdf file</a:t>
            </a:r>
            <a:endParaRPr lang="en-US" dirty="0">
              <a:solidFill>
                <a:srgbClr val="FFC000"/>
              </a:solidFill>
              <a:effectLst/>
            </a:endParaRPr>
          </a:p>
        </p:txBody>
      </p:sp>
      <p:sp>
        <p:nvSpPr>
          <p:cNvPr id="163844" name="Rectangle 15"/>
          <p:cNvSpPr>
            <a:spLocks noGrp="1" noChangeArrowheads="1"/>
          </p:cNvSpPr>
          <p:nvPr>
            <p:ph type="sldNum" sz="quarter" idx="11"/>
          </p:nvPr>
        </p:nvSpPr>
        <p:spPr>
          <a:noFill/>
          <a:ln>
            <a:miter lim="800000"/>
            <a:headEnd/>
            <a:tailEnd/>
          </a:ln>
        </p:spPr>
        <p:txBody>
          <a:bodyPr/>
          <a:lstStyle/>
          <a:p>
            <a:fld id="{26A04952-B35B-4118-983E-B3476F7C2DE5}" type="slidenum">
              <a:rPr lang="en-US" smtClean="0"/>
              <a:pPr/>
              <a:t>39</a:t>
            </a:fld>
            <a:endParaRPr lang="en-US" smtClean="0"/>
          </a:p>
        </p:txBody>
      </p:sp>
      <p:sp>
        <p:nvSpPr>
          <p:cNvPr id="191490" name="Rectangle 2"/>
          <p:cNvSpPr>
            <a:spLocks noGrp="1" noChangeArrowheads="1"/>
          </p:cNvSpPr>
          <p:nvPr>
            <p:ph type="ctrTitle" idx="4294967295"/>
          </p:nvPr>
        </p:nvSpPr>
        <p:spPr>
          <a:xfrm>
            <a:off x="0" y="457200"/>
            <a:ext cx="9144000" cy="914400"/>
          </a:xfrm>
        </p:spPr>
        <p:txBody>
          <a:bodyPr/>
          <a:lstStyle/>
          <a:p>
            <a:pPr eaLnBrk="1" hangingPunct="1">
              <a:defRPr/>
            </a:pPr>
            <a:r>
              <a:rPr lang="en-US" sz="4800" dirty="0" err="1" smtClean="0">
                <a:solidFill>
                  <a:srgbClr val="FFC000"/>
                </a:solidFill>
              </a:rPr>
              <a:t>Wqmreview</a:t>
            </a:r>
            <a:r>
              <a:rPr lang="en-US" sz="4800" dirty="0" smtClean="0">
                <a:solidFill>
                  <a:srgbClr val="FFC000"/>
                </a:solidFill>
              </a:rPr>
              <a:t> tables</a:t>
            </a:r>
          </a:p>
        </p:txBody>
      </p:sp>
      <p:sp>
        <p:nvSpPr>
          <p:cNvPr id="163846"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graphicFrame>
        <p:nvGraphicFramePr>
          <p:cNvPr id="163842" name="Object 71"/>
          <p:cNvGraphicFramePr>
            <a:graphicFrameLocks/>
          </p:cNvGraphicFramePr>
          <p:nvPr/>
        </p:nvGraphicFramePr>
        <p:xfrm>
          <a:off x="-7938" y="6019800"/>
          <a:ext cx="2590801" cy="720725"/>
        </p:xfrm>
        <a:graphic>
          <a:graphicData uri="http://schemas.openxmlformats.org/presentationml/2006/ole">
            <mc:AlternateContent xmlns:mc="http://schemas.openxmlformats.org/markup-compatibility/2006">
              <mc:Choice xmlns:v="urn:schemas-microsoft-com:vml" Requires="v">
                <p:oleObj spid="_x0000_s163867" name="CorelDRAW" r:id="rId4" imgW="914400" imgH="914400" progId="">
                  <p:embed/>
                </p:oleObj>
              </mc:Choice>
              <mc:Fallback>
                <p:oleObj name="CorelDRAW" r:id="rId4" imgW="914400" imgH="914400" progId="">
                  <p:embed/>
                  <p:pic>
                    <p:nvPicPr>
                      <p:cNvPr id="0" name="Object 7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6019800"/>
                        <a:ext cx="2590801"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23" descr="http://www.exhibitsalive.com/modules/_images/IPOBL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pic>
        <p:nvPicPr>
          <p:cNvPr id="16386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2209800"/>
            <a:ext cx="4415577"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1" name="Picture 21"/>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5486400" y="5130117"/>
            <a:ext cx="2881313" cy="172788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4</a:t>
            </a:fld>
            <a:endParaRPr lang="en-US"/>
          </a:p>
        </p:txBody>
      </p:sp>
      <p:sp>
        <p:nvSpPr>
          <p:cNvPr id="9218" name="Rectangle 2"/>
          <p:cNvSpPr>
            <a:spLocks noGrp="1" noRot="1" noChangeArrowheads="1"/>
          </p:cNvSpPr>
          <p:nvPr>
            <p:ph type="title"/>
          </p:nvPr>
        </p:nvSpPr>
        <p:spPr>
          <a:xfrm>
            <a:off x="457200" y="152400"/>
            <a:ext cx="8229600" cy="8382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1066800"/>
            <a:ext cx="8991600" cy="1828800"/>
          </a:xfrm>
        </p:spPr>
        <p:txBody>
          <a:bodyPr>
            <a:normAutofit/>
          </a:bodyPr>
          <a:lstStyle/>
          <a:p>
            <a:r>
              <a:rPr lang="en-US" sz="3700" dirty="0" smtClean="0">
                <a:solidFill>
                  <a:srgbClr val="FFC000"/>
                </a:solidFill>
                <a:effectLst/>
              </a:rPr>
              <a:t>Tkg2 generated graphical plots combining data from ADAPS, SITEVISIT, GWSI, and QWDATA.</a:t>
            </a:r>
          </a:p>
          <a:p>
            <a:endParaRPr lang="en-US" dirty="0" smtClean="0">
              <a:solidFill>
                <a:srgbClr val="FFC000"/>
              </a:solidFill>
              <a:effectLst/>
            </a:endParaRPr>
          </a:p>
          <a:p>
            <a:pPr marL="457200" lvl="1" indent="0">
              <a:buNone/>
            </a:pPr>
            <a:endParaRPr lang="en-US" dirty="0" smtClean="0">
              <a:solidFill>
                <a:srgbClr val="FFC000"/>
              </a:solidFill>
              <a:effectLst/>
            </a:endParaRP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1658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5" y="2819400"/>
            <a:ext cx="35642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2819400"/>
            <a:ext cx="4948916" cy="313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400" y="3834046"/>
            <a:ext cx="4010026" cy="302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descr="http://joyerickson.files.wordpress.com/2011/03/question-mar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76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http://joyerickson.files.wordpress.com/2011/03/question-mar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1000" y="76200"/>
            <a:ext cx="91440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Grp="1"/>
          </p:cNvGraphicFramePr>
          <p:nvPr>
            <p:extLst>
              <p:ext uri="{D42A27DB-BD31-4B8C-83A1-F6EECF244321}">
                <p14:modId xmlns:p14="http://schemas.microsoft.com/office/powerpoint/2010/main" val="914156236"/>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66918" name="CorelDRAW" r:id="rId8" imgW="1315070" imgH="511747" progId="">
                  <p:embed/>
                </p:oleObj>
              </mc:Choice>
              <mc:Fallback>
                <p:oleObj name="CorelDRAW" r:id="rId8" imgW="1315070" imgH="511747" progId="">
                  <p:embed/>
                  <p:pic>
                    <p:nvPicPr>
                      <p:cNvPr id="0" name=""/>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8551756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5"/>
          <p:cNvSpPr>
            <a:spLocks noGrp="1" noChangeArrowheads="1"/>
          </p:cNvSpPr>
          <p:nvPr>
            <p:ph type="sldNum" sz="quarter" idx="12"/>
          </p:nvPr>
        </p:nvSpPr>
        <p:spPr>
          <a:noFill/>
          <a:ln>
            <a:miter lim="800000"/>
            <a:headEnd/>
            <a:tailEnd/>
          </a:ln>
        </p:spPr>
        <p:txBody>
          <a:bodyPr/>
          <a:lstStyle/>
          <a:p>
            <a:fld id="{CEC5F8DE-73D6-4C44-8BB3-787349ABDAC3}" type="slidenum">
              <a:rPr lang="en-US" smtClean="0"/>
              <a:pPr/>
              <a:t>40</a:t>
            </a:fld>
            <a:endParaRPr lang="en-US" smtClean="0"/>
          </a:p>
        </p:txBody>
      </p:sp>
      <p:sp>
        <p:nvSpPr>
          <p:cNvPr id="106498"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6" name="Picture 23" descr="http://www.exhibitsalive.com/modules/_images/IPOBL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8" name="Rectangle 2"/>
          <p:cNvSpPr>
            <a:spLocks noGrp="1" noChangeArrowheads="1"/>
          </p:cNvSpPr>
          <p:nvPr>
            <p:ph type="ctrTitle" idx="4294967295"/>
          </p:nvPr>
        </p:nvSpPr>
        <p:spPr>
          <a:xfrm>
            <a:off x="0" y="457200"/>
            <a:ext cx="9144000" cy="914400"/>
          </a:xfrm>
        </p:spPr>
        <p:txBody>
          <a:bodyPr/>
          <a:lstStyle/>
          <a:p>
            <a:pPr eaLnBrk="1" hangingPunct="1">
              <a:defRPr/>
            </a:pPr>
            <a:r>
              <a:rPr lang="en-US" sz="4800" dirty="0" err="1" smtClean="0">
                <a:solidFill>
                  <a:srgbClr val="FFC000"/>
                </a:solidFill>
              </a:rPr>
              <a:t>Wqmreview</a:t>
            </a:r>
            <a:r>
              <a:rPr lang="en-US" sz="4800" dirty="0" smtClean="0">
                <a:solidFill>
                  <a:srgbClr val="FFC000"/>
                </a:solidFill>
              </a:rPr>
              <a:t> tables</a:t>
            </a:r>
          </a:p>
        </p:txBody>
      </p:sp>
      <p:sp>
        <p:nvSpPr>
          <p:cNvPr id="10" name="Rectangle 3"/>
          <p:cNvSpPr txBox="1">
            <a:spLocks noChangeArrowheads="1"/>
          </p:cNvSpPr>
          <p:nvPr/>
        </p:nvSpPr>
        <p:spPr bwMode="auto">
          <a:xfrm>
            <a:off x="76200" y="1371600"/>
            <a:ext cx="9067800" cy="914400"/>
          </a:xfrm>
          <a:prstGeom prst="rect">
            <a:avLst/>
          </a:prstGeom>
          <a:noFill/>
          <a:ln>
            <a:noFill/>
          </a:ln>
          <a:effectLs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Clr>
                <a:schemeClr val="hlink"/>
              </a:buClr>
              <a:buSzPct val="7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lvl="2">
              <a:buClr>
                <a:srgbClr val="FFC000"/>
              </a:buClr>
            </a:pPr>
            <a:r>
              <a:rPr lang="en-US" dirty="0" smtClean="0">
                <a:solidFill>
                  <a:srgbClr val="FFC000"/>
                </a:solidFill>
                <a:effectLst/>
              </a:rPr>
              <a:t>Site Visit Reports - Continuous WQ-monitor Summary</a:t>
            </a:r>
          </a:p>
          <a:p>
            <a:pPr lvl="3">
              <a:buClr>
                <a:schemeClr val="accent1"/>
              </a:buClr>
            </a:pPr>
            <a:r>
              <a:rPr lang="en-US" dirty="0" smtClean="0">
                <a:solidFill>
                  <a:srgbClr val="FFC000"/>
                </a:solidFill>
                <a:effectLst/>
              </a:rPr>
              <a:t>General overview of all monitor activities</a:t>
            </a:r>
          </a:p>
          <a:p>
            <a:pPr marL="914400" lvl="2" indent="0">
              <a:buFont typeface="Wingdings" pitchFamily="2" charset="2"/>
              <a:buNone/>
            </a:pPr>
            <a:endParaRPr lang="en-US" dirty="0" smtClean="0">
              <a:solidFill>
                <a:srgbClr val="FFC000"/>
              </a:solidFill>
              <a:effectLst/>
            </a:endParaRPr>
          </a:p>
          <a:p>
            <a:pPr lvl="1"/>
            <a:endParaRPr lang="en-US" dirty="0" smtClean="0">
              <a:solidFill>
                <a:srgbClr val="FFC000"/>
              </a:solidFill>
              <a:effectLst/>
            </a:endParaRPr>
          </a:p>
        </p:txBody>
      </p:sp>
      <p:pic>
        <p:nvPicPr>
          <p:cNvPr id="177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62200"/>
            <a:ext cx="8763000" cy="436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5"/>
          <p:cNvSpPr>
            <a:spLocks noGrp="1" noChangeArrowheads="1"/>
          </p:cNvSpPr>
          <p:nvPr>
            <p:ph type="sldNum" sz="quarter" idx="12"/>
          </p:nvPr>
        </p:nvSpPr>
        <p:spPr>
          <a:noFill/>
          <a:ln>
            <a:miter lim="800000"/>
            <a:headEnd/>
            <a:tailEnd/>
          </a:ln>
        </p:spPr>
        <p:txBody>
          <a:bodyPr/>
          <a:lstStyle/>
          <a:p>
            <a:fld id="{10F7B1C7-AF00-4D6A-B1C7-50D607942254}" type="slidenum">
              <a:rPr lang="en-US" smtClean="0"/>
              <a:pPr/>
              <a:t>41</a:t>
            </a:fld>
            <a:endParaRPr lang="en-US" smtClean="0"/>
          </a:p>
        </p:txBody>
      </p:sp>
      <p:sp>
        <p:nvSpPr>
          <p:cNvPr id="108546"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08547" name="Picture 1"/>
          <p:cNvPicPr>
            <a:picLocks noChangeAspect="1" noChangeArrowheads="1"/>
          </p:cNvPicPr>
          <p:nvPr/>
        </p:nvPicPr>
        <p:blipFill>
          <a:blip r:embed="rId3"/>
          <a:srcRect/>
          <a:stretch>
            <a:fillRect/>
          </a:stretch>
        </p:blipFill>
        <p:spPr bwMode="auto">
          <a:xfrm>
            <a:off x="15875" y="2133600"/>
            <a:ext cx="9128125" cy="4024313"/>
          </a:xfrm>
          <a:prstGeom prst="rect">
            <a:avLst/>
          </a:prstGeom>
          <a:noFill/>
          <a:ln w="9525">
            <a:noFill/>
            <a:miter lim="800000"/>
            <a:headEnd/>
            <a:tailEnd/>
          </a:ln>
        </p:spPr>
      </p:pic>
      <p:sp>
        <p:nvSpPr>
          <p:cNvPr id="5" name="Oval 4"/>
          <p:cNvSpPr/>
          <p:nvPr/>
        </p:nvSpPr>
        <p:spPr bwMode="auto">
          <a:xfrm>
            <a:off x="1752600" y="3962400"/>
            <a:ext cx="1066800" cy="533400"/>
          </a:xfrm>
          <a:prstGeom prst="ellipse">
            <a:avLst/>
          </a:prstGeom>
          <a:noFill/>
          <a:ln w="50800" cap="flat" cmpd="sng" algn="ctr">
            <a:solidFill>
              <a:schemeClr val="accent1">
                <a:lumMod val="75000"/>
              </a:schemeClr>
            </a:solidFill>
            <a:prstDash val="solid"/>
            <a:round/>
            <a:headEnd type="none" w="med" len="med"/>
            <a:tailEnd type="none" w="med" len="med"/>
          </a:ln>
          <a:effectLst/>
          <a:extLst/>
        </p:spPr>
        <p:txBody>
          <a:bodyPr wrap="none"/>
          <a:lstStyle/>
          <a:p>
            <a:pPr eaLnBrk="0" hangingPunct="0">
              <a:defRPr/>
            </a:pPr>
            <a:endParaRPr lang="en-US"/>
          </a:p>
        </p:txBody>
      </p:sp>
      <p:sp>
        <p:nvSpPr>
          <p:cNvPr id="26" name="Curved Down Arrow 25"/>
          <p:cNvSpPr/>
          <p:nvPr/>
        </p:nvSpPr>
        <p:spPr bwMode="auto">
          <a:xfrm>
            <a:off x="2514600" y="2895600"/>
            <a:ext cx="4618038" cy="1073150"/>
          </a:xfrm>
          <a:prstGeom prst="curvedDownArrow">
            <a:avLst>
              <a:gd name="adj1" fmla="val 3169"/>
              <a:gd name="adj2" fmla="val 13136"/>
              <a:gd name="adj3" fmla="val 11197"/>
            </a:avLst>
          </a:prstGeom>
          <a:solidFill>
            <a:schemeClr val="accent1">
              <a:lumMod val="75000"/>
            </a:schemeClr>
          </a:solidFill>
          <a:ln w="25400" cap="flat" cmpd="sng" algn="ctr">
            <a:solidFill>
              <a:schemeClr val="accent1">
                <a:lumMod val="75000"/>
              </a:schemeClr>
            </a:solidFill>
            <a:prstDash val="solid"/>
            <a:round/>
            <a:headEnd type="none" w="med" len="med"/>
            <a:tailEnd type="none" w="med" len="med"/>
          </a:ln>
          <a:effectLst/>
          <a:extLst/>
        </p:spPr>
        <p:txBody>
          <a:bodyPr wrap="none"/>
          <a:lstStyle/>
          <a:p>
            <a:pPr eaLnBrk="0" hangingPunct="0">
              <a:defRPr/>
            </a:pPr>
            <a:endParaRPr lang="en-US"/>
          </a:p>
        </p:txBody>
      </p:sp>
      <p:sp>
        <p:nvSpPr>
          <p:cNvPr id="29" name="Rectangular Callout 28"/>
          <p:cNvSpPr/>
          <p:nvPr/>
        </p:nvSpPr>
        <p:spPr bwMode="auto">
          <a:xfrm>
            <a:off x="3048000" y="1676400"/>
            <a:ext cx="2590800" cy="685800"/>
          </a:xfrm>
          <a:prstGeom prst="wedgeRectCallout">
            <a:avLst>
              <a:gd name="adj1" fmla="val 9207"/>
              <a:gd name="adj2" fmla="val 124866"/>
            </a:avLst>
          </a:prstGeom>
          <a:solidFill>
            <a:schemeClr val="tx1"/>
          </a:solidFill>
          <a:ln w="25400" cap="flat" cmpd="sng" algn="ctr">
            <a:solidFill>
              <a:schemeClr val="accent1">
                <a:lumMod val="75000"/>
              </a:schemeClr>
            </a:solidFill>
            <a:prstDash val="solid"/>
            <a:round/>
            <a:headEnd type="none" w="med" len="med"/>
            <a:tailEnd type="none" w="med" len="med"/>
          </a:ln>
          <a:effectLst/>
          <a:extLst/>
        </p:spPr>
        <p:txBody>
          <a:bodyPr/>
          <a:lstStyle/>
          <a:p>
            <a:pPr eaLnBrk="0" hangingPunct="0">
              <a:defRPr/>
            </a:pPr>
            <a:r>
              <a:rPr lang="en-US" sz="1200" dirty="0">
                <a:solidFill>
                  <a:schemeClr val="bg2"/>
                </a:solidFill>
              </a:rPr>
              <a:t>Can compare  before/after clean readings to applied fouling corrections </a:t>
            </a:r>
          </a:p>
        </p:txBody>
      </p:sp>
      <p:sp>
        <p:nvSpPr>
          <p:cNvPr id="108552" name="Oval 29"/>
          <p:cNvSpPr>
            <a:spLocks noChangeArrowheads="1"/>
          </p:cNvSpPr>
          <p:nvPr/>
        </p:nvSpPr>
        <p:spPr bwMode="auto">
          <a:xfrm>
            <a:off x="3505200" y="3962400"/>
            <a:ext cx="1066800" cy="609600"/>
          </a:xfrm>
          <a:prstGeom prst="ellipse">
            <a:avLst/>
          </a:prstGeom>
          <a:noFill/>
          <a:ln w="50800" algn="ctr">
            <a:solidFill>
              <a:srgbClr val="FF0000"/>
            </a:solidFill>
            <a:round/>
            <a:headEnd/>
            <a:tailEnd/>
          </a:ln>
        </p:spPr>
        <p:txBody>
          <a:bodyPr wrap="none"/>
          <a:lstStyle/>
          <a:p>
            <a:pPr eaLnBrk="0" hangingPunct="0"/>
            <a:endParaRPr lang="en-US"/>
          </a:p>
        </p:txBody>
      </p:sp>
      <p:sp>
        <p:nvSpPr>
          <p:cNvPr id="108553" name="Curved Right Arrow 32"/>
          <p:cNvSpPr>
            <a:spLocks noChangeArrowheads="1"/>
          </p:cNvSpPr>
          <p:nvPr/>
        </p:nvSpPr>
        <p:spPr bwMode="auto">
          <a:xfrm rot="-5640205">
            <a:off x="5236369" y="3409156"/>
            <a:ext cx="628650" cy="2681288"/>
          </a:xfrm>
          <a:prstGeom prst="curvedRightArrow">
            <a:avLst>
              <a:gd name="adj1" fmla="val 6279"/>
              <a:gd name="adj2" fmla="val 20378"/>
              <a:gd name="adj3" fmla="val 18528"/>
            </a:avLst>
          </a:prstGeom>
          <a:solidFill>
            <a:srgbClr val="FF0000"/>
          </a:solidFill>
          <a:ln w="25400" algn="ctr">
            <a:solidFill>
              <a:srgbClr val="FF0000"/>
            </a:solidFill>
            <a:round/>
            <a:headEnd/>
            <a:tailEnd/>
          </a:ln>
        </p:spPr>
        <p:txBody>
          <a:bodyPr wrap="none"/>
          <a:lstStyle/>
          <a:p>
            <a:pPr eaLnBrk="0" hangingPunct="0"/>
            <a:endParaRPr lang="en-US"/>
          </a:p>
        </p:txBody>
      </p:sp>
      <p:sp>
        <p:nvSpPr>
          <p:cNvPr id="108554" name="Rectangular Callout 34"/>
          <p:cNvSpPr>
            <a:spLocks noChangeArrowheads="1"/>
          </p:cNvSpPr>
          <p:nvPr/>
        </p:nvSpPr>
        <p:spPr bwMode="auto">
          <a:xfrm>
            <a:off x="3962400" y="6019800"/>
            <a:ext cx="1828800" cy="685800"/>
          </a:xfrm>
          <a:prstGeom prst="wedgeRectCallout">
            <a:avLst>
              <a:gd name="adj1" fmla="val 23921"/>
              <a:gd name="adj2" fmla="val -184875"/>
            </a:avLst>
          </a:prstGeom>
          <a:solidFill>
            <a:schemeClr val="tx1"/>
          </a:solidFill>
          <a:ln w="25400" algn="ctr">
            <a:solidFill>
              <a:srgbClr val="FF0000"/>
            </a:solidFill>
            <a:round/>
            <a:headEnd/>
            <a:tailEnd/>
          </a:ln>
        </p:spPr>
        <p:txBody>
          <a:bodyPr/>
          <a:lstStyle/>
          <a:p>
            <a:pPr eaLnBrk="0" hangingPunct="0"/>
            <a:r>
              <a:rPr lang="en-US" sz="1200">
                <a:solidFill>
                  <a:schemeClr val="bg2"/>
                </a:solidFill>
              </a:rPr>
              <a:t>can compare calibration check readings to applied drift corrections</a:t>
            </a:r>
          </a:p>
        </p:txBody>
      </p:sp>
      <p:pic>
        <p:nvPicPr>
          <p:cNvPr id="12" name="Picture 23" descr="http://www.exhibitsalive.com/modules/_images/IPOBL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14" name="Rectangle 3"/>
          <p:cNvSpPr txBox="1">
            <a:spLocks noChangeArrowheads="1"/>
          </p:cNvSpPr>
          <p:nvPr/>
        </p:nvSpPr>
        <p:spPr bwMode="auto">
          <a:xfrm>
            <a:off x="152400" y="685800"/>
            <a:ext cx="8763000" cy="1143000"/>
          </a:xfrm>
          <a:prstGeom prst="rect">
            <a:avLst/>
          </a:prstGeom>
          <a:noFill/>
          <a:ln>
            <a:noFill/>
          </a:ln>
          <a:effectLst/>
          <a:extLst/>
        </p:spPr>
        <p:txBody>
          <a:bodyPr vert="horz" wrap="square" lIns="91440" tIns="45720" rIns="91440" bIns="45720" numCol="1" anchor="t" anchorCtr="0" compatLnSpc="1">
            <a:prstTxWarp prst="textNoShape">
              <a:avLst/>
            </a:prstTxWarp>
            <a:normAutofit fontScale="92500" lnSpcReduction="10000"/>
          </a:bodyPr>
          <a:lstStyle>
            <a:lvl1pPr marL="0" indent="0" algn="ctr" rtl="0" eaLnBrk="0" fontAlgn="base" hangingPunct="0">
              <a:spcBef>
                <a:spcPct val="20000"/>
              </a:spcBef>
              <a:spcAft>
                <a:spcPct val="0"/>
              </a:spcAft>
              <a:buClr>
                <a:schemeClr val="hlink"/>
              </a:buClr>
              <a:buSzPct val="7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l"/>
            <a:endParaRPr lang="en-US" sz="3600" dirty="0" smtClean="0">
              <a:solidFill>
                <a:srgbClr val="FFC000"/>
              </a:solidFill>
              <a:effectLst/>
            </a:endParaRPr>
          </a:p>
          <a:p>
            <a:pPr marL="571500" indent="-571500" algn="l">
              <a:buSzPct val="100000"/>
              <a:buFont typeface="Wingdings" pitchFamily="2" charset="2"/>
              <a:buChar char="§"/>
            </a:pPr>
            <a:r>
              <a:rPr lang="en-US" sz="3600" dirty="0" smtClean="0">
                <a:solidFill>
                  <a:srgbClr val="FFC000"/>
                </a:solidFill>
                <a:effectLst/>
              </a:rPr>
              <a:t>Site Visit Sensor summary table</a:t>
            </a:r>
          </a:p>
          <a:p>
            <a:pPr algn="l"/>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a:p>
            <a:pPr lvl="1">
              <a:buFont typeface="Wingdings" pitchFamily="2" charset="2"/>
              <a:buNone/>
            </a:pPr>
            <a:endParaRPr lang="en-US" dirty="0" smtClean="0">
              <a:solidFill>
                <a:srgbClr val="FFC000"/>
              </a:solidFill>
              <a:effectLst/>
            </a:endParaRPr>
          </a:p>
        </p:txBody>
      </p:sp>
      <p:sp>
        <p:nvSpPr>
          <p:cNvPr id="15" name="Rectangle 2"/>
          <p:cNvSpPr>
            <a:spLocks noGrp="1" noChangeArrowheads="1"/>
          </p:cNvSpPr>
          <p:nvPr>
            <p:ph type="ctrTitle" idx="4294967295"/>
          </p:nvPr>
        </p:nvSpPr>
        <p:spPr>
          <a:xfrm>
            <a:off x="0" y="457200"/>
            <a:ext cx="9144000" cy="914400"/>
          </a:xfrm>
        </p:spPr>
        <p:txBody>
          <a:bodyPr/>
          <a:lstStyle/>
          <a:p>
            <a:pPr eaLnBrk="1" hangingPunct="1">
              <a:defRPr/>
            </a:pPr>
            <a:r>
              <a:rPr lang="en-US" sz="4800" dirty="0" err="1" smtClean="0">
                <a:solidFill>
                  <a:srgbClr val="FFC000"/>
                </a:solidFill>
              </a:rPr>
              <a:t>Wqmreview</a:t>
            </a:r>
            <a:r>
              <a:rPr lang="en-US" sz="4800" dirty="0" smtClean="0">
                <a:solidFill>
                  <a:srgbClr val="FFC000"/>
                </a:solidFill>
              </a:rPr>
              <a:t> tables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871710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80" name="Rectangle 15"/>
          <p:cNvSpPr>
            <a:spLocks noGrp="1" noChangeArrowheads="1"/>
          </p:cNvSpPr>
          <p:nvPr>
            <p:ph type="sldNum" sz="quarter" idx="12"/>
          </p:nvPr>
        </p:nvSpPr>
        <p:spPr>
          <a:noFill/>
          <a:ln>
            <a:miter lim="800000"/>
            <a:headEnd/>
            <a:tailEnd/>
          </a:ln>
        </p:spPr>
        <p:txBody>
          <a:bodyPr/>
          <a:lstStyle/>
          <a:p>
            <a:fld id="{6AEC21A2-E574-4DC7-BA9D-EB78346F57E6}" type="slidenum">
              <a:rPr lang="en-US" smtClean="0"/>
              <a:pPr/>
              <a:t>42</a:t>
            </a:fld>
            <a:endParaRPr lang="en-US" smtClean="0"/>
          </a:p>
        </p:txBody>
      </p:sp>
      <p:sp>
        <p:nvSpPr>
          <p:cNvPr id="191490" name="Rectangle 2"/>
          <p:cNvSpPr>
            <a:spLocks noGrp="1" noChangeArrowheads="1"/>
          </p:cNvSpPr>
          <p:nvPr>
            <p:ph type="ctrTitle"/>
          </p:nvPr>
        </p:nvSpPr>
        <p:spPr>
          <a:xfrm>
            <a:off x="685800" y="609600"/>
            <a:ext cx="7772400" cy="914400"/>
          </a:xfrm>
        </p:spPr>
        <p:txBody>
          <a:bodyPr/>
          <a:lstStyle/>
          <a:p>
            <a:pPr eaLnBrk="1" hangingPunct="1">
              <a:defRPr/>
            </a:pPr>
            <a:r>
              <a:rPr lang="en-US" sz="4800" dirty="0" err="1" smtClean="0">
                <a:solidFill>
                  <a:srgbClr val="FFC000"/>
                </a:solidFill>
              </a:rPr>
              <a:t>Wqmreview</a:t>
            </a:r>
            <a:r>
              <a:rPr lang="en-US" sz="4800" dirty="0" smtClean="0">
                <a:solidFill>
                  <a:srgbClr val="FFC000"/>
                </a:solidFill>
              </a:rPr>
              <a:t> tables</a:t>
            </a:r>
          </a:p>
        </p:txBody>
      </p:sp>
      <p:sp>
        <p:nvSpPr>
          <p:cNvPr id="43082"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graphicFrame>
        <p:nvGraphicFramePr>
          <p:cNvPr id="43079" name="Object 71"/>
          <p:cNvGraphicFramePr>
            <a:graphicFrameLocks/>
          </p:cNvGraphicFramePr>
          <p:nvPr/>
        </p:nvGraphicFramePr>
        <p:xfrm>
          <a:off x="-7938" y="6019800"/>
          <a:ext cx="2590801" cy="720725"/>
        </p:xfrm>
        <a:graphic>
          <a:graphicData uri="http://schemas.openxmlformats.org/presentationml/2006/ole">
            <mc:AlternateContent xmlns:mc="http://schemas.openxmlformats.org/markup-compatibility/2006">
              <mc:Choice xmlns:v="urn:schemas-microsoft-com:vml" Requires="v">
                <p:oleObj spid="_x0000_s43102" name="CorelDRAW" r:id="rId5" imgW="914400" imgH="914400" progId="">
                  <p:embed/>
                </p:oleObj>
              </mc:Choice>
              <mc:Fallback>
                <p:oleObj name="CorelDRAW" r:id="rId5" imgW="914400" imgH="914400" progId="">
                  <p:embed/>
                  <p:pic>
                    <p:nvPicPr>
                      <p:cNvPr id="0" name="Picture 7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8" y="6019800"/>
                        <a:ext cx="2590801"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84" name="Oval 6"/>
          <p:cNvSpPr>
            <a:spLocks noChangeArrowheads="1"/>
          </p:cNvSpPr>
          <p:nvPr/>
        </p:nvSpPr>
        <p:spPr bwMode="auto">
          <a:xfrm>
            <a:off x="3657600" y="2057400"/>
            <a:ext cx="3048000" cy="1219200"/>
          </a:xfrm>
          <a:prstGeom prst="ellipse">
            <a:avLst/>
          </a:prstGeom>
          <a:noFill/>
          <a:ln w="25400" algn="ctr">
            <a:solidFill>
              <a:srgbClr val="FF0000"/>
            </a:solidFill>
            <a:round/>
            <a:headEnd/>
            <a:tailEnd/>
          </a:ln>
        </p:spPr>
        <p:txBody>
          <a:bodyPr wrap="none"/>
          <a:lstStyle/>
          <a:p>
            <a:pPr eaLnBrk="0" hangingPunct="0"/>
            <a:endParaRPr lang="en-US"/>
          </a:p>
        </p:txBody>
      </p:sp>
      <p:pic>
        <p:nvPicPr>
          <p:cNvPr id="8" name="Picture 23" descr="http://www.exhibitsalive.com/modules/_images/IPOBL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3" name="Slide Number Placeholder 5"/>
          <p:cNvSpPr>
            <a:spLocks noGrp="1"/>
          </p:cNvSpPr>
          <p:nvPr>
            <p:ph type="sldNum" sz="quarter" idx="11"/>
          </p:nvPr>
        </p:nvSpPr>
        <p:spPr>
          <a:noFill/>
          <a:ln>
            <a:miter lim="800000"/>
            <a:headEnd/>
            <a:tailEnd/>
          </a:ln>
        </p:spPr>
        <p:txBody>
          <a:bodyPr/>
          <a:lstStyle/>
          <a:p>
            <a:fld id="{4328B45D-5300-4FFB-99E5-542EC8B06D68}" type="slidenum">
              <a:rPr lang="en-US" smtClean="0"/>
              <a:pPr/>
              <a:t>43</a:t>
            </a:fld>
            <a:endParaRPr lang="en-US" smtClean="0"/>
          </a:p>
        </p:txBody>
      </p:sp>
      <p:sp>
        <p:nvSpPr>
          <p:cNvPr id="9218" name="Rectangle 2"/>
          <p:cNvSpPr>
            <a:spLocks noGrp="1" noRot="1" noChangeArrowheads="1"/>
          </p:cNvSpPr>
          <p:nvPr>
            <p:ph type="title"/>
          </p:nvPr>
        </p:nvSpPr>
        <p:spPr>
          <a:xfrm>
            <a:off x="457200" y="381000"/>
            <a:ext cx="8229600" cy="1143000"/>
          </a:xfrm>
        </p:spPr>
        <p:txBody>
          <a:bodyPr/>
          <a:lstStyle/>
          <a:p>
            <a:pPr>
              <a:defRPr/>
            </a:pPr>
            <a:r>
              <a:rPr lang="en-US" dirty="0" smtClean="0">
                <a:solidFill>
                  <a:srgbClr val="FFC000"/>
                </a:solidFill>
              </a:rPr>
              <a:t>How to run the script</a:t>
            </a:r>
            <a:endParaRPr lang="en-US" dirty="0">
              <a:solidFill>
                <a:srgbClr val="FFC000"/>
              </a:solidFill>
            </a:endParaRPr>
          </a:p>
        </p:txBody>
      </p:sp>
      <p:sp>
        <p:nvSpPr>
          <p:cNvPr id="9219" name="Rectangle 3"/>
          <p:cNvSpPr>
            <a:spLocks noGrp="1" noChangeArrowheads="1"/>
          </p:cNvSpPr>
          <p:nvPr>
            <p:ph type="body" sz="half" idx="1"/>
          </p:nvPr>
        </p:nvSpPr>
        <p:spPr>
          <a:xfrm>
            <a:off x="609600" y="1600200"/>
            <a:ext cx="8074025" cy="4191000"/>
          </a:xfrm>
        </p:spPr>
        <p:txBody>
          <a:bodyPr/>
          <a:lstStyle/>
          <a:p>
            <a:r>
              <a:rPr lang="en-US" sz="3600" dirty="0" smtClean="0">
                <a:solidFill>
                  <a:srgbClr val="FFC000"/>
                </a:solidFill>
                <a:effectLst/>
              </a:rPr>
              <a:t>From NWIS prompt type:</a:t>
            </a:r>
          </a:p>
          <a:p>
            <a:pPr>
              <a:buFont typeface="Wingdings" pitchFamily="2" charset="2"/>
              <a:buNone/>
            </a:pPr>
            <a:r>
              <a:rPr lang="en-US" sz="3600" dirty="0" smtClean="0">
                <a:solidFill>
                  <a:srgbClr val="FFC000"/>
                </a:solidFill>
                <a:effectLst/>
              </a:rPr>
              <a:t>                “</a:t>
            </a:r>
            <a:r>
              <a:rPr lang="en-US" sz="3600" dirty="0" err="1" smtClean="0">
                <a:solidFill>
                  <a:srgbClr val="FFC000"/>
                </a:solidFill>
                <a:effectLst/>
              </a:rPr>
              <a:t>wqmreview</a:t>
            </a:r>
            <a:r>
              <a:rPr lang="en-US" sz="3600" dirty="0" smtClean="0">
                <a:solidFill>
                  <a:srgbClr val="FFC000"/>
                </a:solidFill>
                <a:effectLst/>
              </a:rPr>
              <a:t>”</a:t>
            </a:r>
          </a:p>
          <a:p>
            <a:r>
              <a:rPr lang="en-US" sz="3600" dirty="0" smtClean="0">
                <a:solidFill>
                  <a:srgbClr val="FFC000"/>
                </a:solidFill>
                <a:effectLst/>
              </a:rPr>
              <a:t>Follow the on screen prompts and fill out working from top to bottom</a:t>
            </a:r>
          </a:p>
          <a:p>
            <a:r>
              <a:rPr lang="en-US" sz="3600" dirty="0" smtClean="0">
                <a:solidFill>
                  <a:srgbClr val="FFC000"/>
                </a:solidFill>
                <a:effectLst/>
              </a:rPr>
              <a:t>Save Your Settings</a:t>
            </a:r>
          </a:p>
          <a:p>
            <a:pPr lvl="1"/>
            <a:r>
              <a:rPr lang="en-US" dirty="0" smtClean="0">
                <a:solidFill>
                  <a:srgbClr val="FFC000"/>
                </a:solidFill>
                <a:effectLst/>
              </a:rPr>
              <a:t>Primary DD’s, Reference stations, Reference DD’s, etc…</a:t>
            </a:r>
          </a:p>
          <a:p>
            <a:pPr>
              <a:buFont typeface="Wingdings" pitchFamily="2" charset="2"/>
              <a:buNone/>
            </a:pPr>
            <a:endParaRPr lang="en-US" sz="3600" dirty="0" smtClean="0">
              <a:solidFill>
                <a:srgbClr val="FFC000"/>
              </a:solidFill>
              <a:effectLst/>
            </a:endParaRPr>
          </a:p>
          <a:p>
            <a:endParaRPr lang="en-US" sz="3600" dirty="0" smtClean="0">
              <a:solidFill>
                <a:srgbClr val="FFC000"/>
              </a:solidFill>
              <a:effectLst/>
            </a:endParaRPr>
          </a:p>
          <a:p>
            <a:pPr>
              <a:buFont typeface="Wingdings" pitchFamily="2" charset="2"/>
              <a:buNone/>
            </a:pPr>
            <a:r>
              <a:rPr lang="en-US" sz="3600" dirty="0" smtClean="0">
                <a:solidFill>
                  <a:srgbClr val="FFC000"/>
                </a:solidFill>
                <a:effectLst/>
              </a:rPr>
              <a:t>         </a:t>
            </a:r>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a:p>
            <a:pPr lvl="1">
              <a:buFont typeface="Wingdings" pitchFamily="2" charset="2"/>
              <a:buNone/>
            </a:pPr>
            <a:endParaRPr lang="en-US" dirty="0" smtClean="0">
              <a:solidFill>
                <a:srgbClr val="FFC000"/>
              </a:solidFill>
              <a:effectLst/>
            </a:endParaRPr>
          </a:p>
        </p:txBody>
      </p:sp>
      <p:sp>
        <p:nvSpPr>
          <p:cNvPr id="69656" name="Text Box 4"/>
          <p:cNvSpPr txBox="1">
            <a:spLocks noChangeArrowheads="1"/>
          </p:cNvSpPr>
          <p:nvPr/>
        </p:nvSpPr>
        <p:spPr bwMode="auto">
          <a:xfrm>
            <a:off x="974725" y="6145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graphicFrame>
        <p:nvGraphicFramePr>
          <p:cNvPr id="69652" name="Object 20"/>
          <p:cNvGraphicFramePr>
            <a:graphicFrameLocks noGrp="1"/>
          </p:cNvGraphicFramePr>
          <p:nvPr>
            <p:ph sz="half" idx="2"/>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69673" name="CorelDRAW" r:id="rId4" imgW="914400" imgH="914400" progId="">
                  <p:embed/>
                </p:oleObj>
              </mc:Choice>
              <mc:Fallback>
                <p:oleObj name="CorelDRAW" r:id="rId4" imgW="914400" imgH="914400" progId="">
                  <p:embed/>
                  <p:pic>
                    <p:nvPicPr>
                      <p:cNvPr id="0" name="Picture 2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39"/>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46000"/>
                    </a14:imgEffect>
                  </a14:imgLayer>
                </a14:imgProps>
              </a:ext>
              <a:ext uri="{28A0092B-C50C-407E-A947-70E740481C1C}">
                <a14:useLocalDpi xmlns:a14="http://schemas.microsoft.com/office/drawing/2010/main" val="0"/>
              </a:ext>
            </a:extLst>
          </a:blip>
          <a:srcRect/>
          <a:stretch>
            <a:fillRect/>
          </a:stretch>
        </p:blipFill>
        <p:spPr bwMode="auto">
          <a:xfrm>
            <a:off x="0" y="152400"/>
            <a:ext cx="1981200" cy="151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5"/>
          <p:cNvSpPr>
            <a:spLocks noGrp="1" noChangeArrowheads="1"/>
          </p:cNvSpPr>
          <p:nvPr>
            <p:ph type="sldNum" sz="quarter" idx="12"/>
          </p:nvPr>
        </p:nvSpPr>
        <p:spPr>
          <a:noFill/>
          <a:ln>
            <a:miter lim="800000"/>
            <a:headEnd/>
            <a:tailEnd/>
          </a:ln>
        </p:spPr>
        <p:txBody>
          <a:bodyPr/>
          <a:lstStyle/>
          <a:p>
            <a:fld id="{0BBBFC1A-595D-4734-BFCF-12BE1C59B1B7}" type="slidenum">
              <a:rPr lang="en-US" smtClean="0"/>
              <a:pPr/>
              <a:t>44</a:t>
            </a:fld>
            <a:endParaRPr lang="en-US" smtClean="0"/>
          </a:p>
        </p:txBody>
      </p:sp>
      <p:sp>
        <p:nvSpPr>
          <p:cNvPr id="172034"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72035" name="Picture 2"/>
          <p:cNvPicPr>
            <a:picLocks noChangeAspect="1" noChangeArrowheads="1"/>
          </p:cNvPicPr>
          <p:nvPr/>
        </p:nvPicPr>
        <p:blipFill>
          <a:blip r:embed="rId3"/>
          <a:srcRect/>
          <a:stretch>
            <a:fillRect/>
          </a:stretch>
        </p:blipFill>
        <p:spPr bwMode="auto">
          <a:xfrm>
            <a:off x="1295400" y="381000"/>
            <a:ext cx="6523038" cy="2871788"/>
          </a:xfrm>
          <a:prstGeom prst="rect">
            <a:avLst/>
          </a:prstGeom>
          <a:noFill/>
          <a:ln w="9525">
            <a:noFill/>
            <a:miter lim="800000"/>
            <a:headEnd/>
            <a:tailEnd/>
          </a:ln>
        </p:spPr>
      </p:pic>
      <p:pic>
        <p:nvPicPr>
          <p:cNvPr id="172036" name="Picture 3"/>
          <p:cNvPicPr>
            <a:picLocks noChangeAspect="1" noChangeArrowheads="1"/>
          </p:cNvPicPr>
          <p:nvPr/>
        </p:nvPicPr>
        <p:blipFill>
          <a:blip r:embed="rId4"/>
          <a:srcRect/>
          <a:stretch>
            <a:fillRect/>
          </a:stretch>
        </p:blipFill>
        <p:spPr bwMode="auto">
          <a:xfrm>
            <a:off x="1338263" y="3810000"/>
            <a:ext cx="6553200" cy="266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5"/>
          <p:cNvSpPr>
            <a:spLocks noGrp="1" noChangeArrowheads="1"/>
          </p:cNvSpPr>
          <p:nvPr>
            <p:ph type="sldNum" sz="quarter" idx="12"/>
          </p:nvPr>
        </p:nvSpPr>
        <p:spPr>
          <a:noFill/>
          <a:ln>
            <a:miter lim="800000"/>
            <a:headEnd/>
            <a:tailEnd/>
          </a:ln>
        </p:spPr>
        <p:txBody>
          <a:bodyPr/>
          <a:lstStyle/>
          <a:p>
            <a:fld id="{3E7B25C7-E74E-401E-8631-844B062BB72F}" type="slidenum">
              <a:rPr lang="en-US" smtClean="0"/>
              <a:pPr/>
              <a:t>45</a:t>
            </a:fld>
            <a:endParaRPr lang="en-US" smtClean="0"/>
          </a:p>
        </p:txBody>
      </p:sp>
      <p:sp>
        <p:nvSpPr>
          <p:cNvPr id="174082"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74083" name="Picture 2"/>
          <p:cNvPicPr>
            <a:picLocks noChangeAspect="1" noChangeArrowheads="1"/>
          </p:cNvPicPr>
          <p:nvPr/>
        </p:nvPicPr>
        <p:blipFill>
          <a:blip r:embed="rId3"/>
          <a:srcRect/>
          <a:stretch>
            <a:fillRect/>
          </a:stretch>
        </p:blipFill>
        <p:spPr bwMode="auto">
          <a:xfrm>
            <a:off x="1362075" y="1225550"/>
            <a:ext cx="6019800" cy="441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15"/>
          <p:cNvSpPr>
            <a:spLocks noGrp="1" noChangeArrowheads="1"/>
          </p:cNvSpPr>
          <p:nvPr>
            <p:ph type="sldNum" sz="quarter" idx="12"/>
          </p:nvPr>
        </p:nvSpPr>
        <p:spPr>
          <a:noFill/>
          <a:ln>
            <a:miter lim="800000"/>
            <a:headEnd/>
            <a:tailEnd/>
          </a:ln>
        </p:spPr>
        <p:txBody>
          <a:bodyPr/>
          <a:lstStyle/>
          <a:p>
            <a:fld id="{F43D3660-1ADE-4044-9065-E3CDF74A6A2D}" type="slidenum">
              <a:rPr lang="en-US" smtClean="0"/>
              <a:pPr/>
              <a:t>46</a:t>
            </a:fld>
            <a:endParaRPr lang="en-US" smtClean="0"/>
          </a:p>
        </p:txBody>
      </p:sp>
      <p:sp>
        <p:nvSpPr>
          <p:cNvPr id="176130"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76131" name="Picture 3"/>
          <p:cNvPicPr>
            <a:picLocks noChangeAspect="1" noChangeArrowheads="1"/>
          </p:cNvPicPr>
          <p:nvPr/>
        </p:nvPicPr>
        <p:blipFill>
          <a:blip r:embed="rId3"/>
          <a:srcRect/>
          <a:stretch>
            <a:fillRect/>
          </a:stretch>
        </p:blipFill>
        <p:spPr bwMode="auto">
          <a:xfrm>
            <a:off x="0" y="457200"/>
            <a:ext cx="9096375" cy="5984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5"/>
          <p:cNvSpPr>
            <a:spLocks noGrp="1" noChangeArrowheads="1"/>
          </p:cNvSpPr>
          <p:nvPr>
            <p:ph type="sldNum" sz="quarter" idx="12"/>
          </p:nvPr>
        </p:nvSpPr>
        <p:spPr>
          <a:noFill/>
          <a:ln>
            <a:miter lim="800000"/>
            <a:headEnd/>
            <a:tailEnd/>
          </a:ln>
        </p:spPr>
        <p:txBody>
          <a:bodyPr/>
          <a:lstStyle/>
          <a:p>
            <a:fld id="{8B13B098-EC2E-4DCA-93DD-5A2FF05808AF}" type="slidenum">
              <a:rPr lang="en-US" smtClean="0"/>
              <a:pPr/>
              <a:t>47</a:t>
            </a:fld>
            <a:endParaRPr lang="en-US" smtClean="0"/>
          </a:p>
        </p:txBody>
      </p:sp>
      <p:sp>
        <p:nvSpPr>
          <p:cNvPr id="178178"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78179" name="Picture 3"/>
          <p:cNvPicPr>
            <a:picLocks noChangeAspect="1" noChangeArrowheads="1"/>
          </p:cNvPicPr>
          <p:nvPr/>
        </p:nvPicPr>
        <p:blipFill>
          <a:blip r:embed="rId3"/>
          <a:srcRect/>
          <a:stretch>
            <a:fillRect/>
          </a:stretch>
        </p:blipFill>
        <p:spPr bwMode="auto">
          <a:xfrm>
            <a:off x="0" y="457200"/>
            <a:ext cx="9096375" cy="5984875"/>
          </a:xfrm>
          <a:prstGeom prst="rect">
            <a:avLst/>
          </a:prstGeom>
          <a:noFill/>
          <a:ln w="9525">
            <a:noFill/>
            <a:miter lim="800000"/>
            <a:headEnd/>
            <a:tailEnd/>
          </a:ln>
        </p:spPr>
      </p:pic>
      <p:sp>
        <p:nvSpPr>
          <p:cNvPr id="178180" name="TextBox 4"/>
          <p:cNvSpPr txBox="1">
            <a:spLocks noChangeArrowheads="1"/>
          </p:cNvSpPr>
          <p:nvPr/>
        </p:nvSpPr>
        <p:spPr bwMode="auto">
          <a:xfrm>
            <a:off x="6248400" y="457200"/>
            <a:ext cx="2667000" cy="1015663"/>
          </a:xfrm>
          <a:prstGeom prst="rect">
            <a:avLst/>
          </a:prstGeom>
          <a:solidFill>
            <a:schemeClr val="tx1"/>
          </a:solidFill>
          <a:ln w="9525">
            <a:solidFill>
              <a:schemeClr val="bg2"/>
            </a:solidFill>
            <a:miter lim="800000"/>
            <a:headEnd/>
            <a:tailEnd/>
          </a:ln>
        </p:spPr>
        <p:txBody>
          <a:bodyPr wrap="square">
            <a:spAutoFit/>
          </a:bodyPr>
          <a:lstStyle/>
          <a:p>
            <a:pPr eaLnBrk="0" hangingPunct="0"/>
            <a:r>
              <a:rPr lang="en-US" sz="1200" dirty="0">
                <a:solidFill>
                  <a:schemeClr val="bg2"/>
                </a:solidFill>
              </a:rPr>
              <a:t>Default date is the current </a:t>
            </a:r>
            <a:r>
              <a:rPr lang="en-US" sz="1200" dirty="0" smtClean="0">
                <a:solidFill>
                  <a:schemeClr val="bg2"/>
                </a:solidFill>
              </a:rPr>
              <a:t>calendar year as a water year </a:t>
            </a:r>
            <a:r>
              <a:rPr lang="en-US" sz="1200" dirty="0">
                <a:solidFill>
                  <a:schemeClr val="bg2"/>
                </a:solidFill>
              </a:rPr>
              <a:t>(to today’s date</a:t>
            </a:r>
            <a:r>
              <a:rPr lang="en-US" sz="1200" dirty="0" smtClean="0">
                <a:solidFill>
                  <a:schemeClr val="bg2"/>
                </a:solidFill>
              </a:rPr>
              <a:t>) – so usually the current water year except for Oct.-Dec. when the prior water year will be the default.</a:t>
            </a:r>
            <a:endParaRPr lang="en-US" sz="1200" dirty="0">
              <a:solidFill>
                <a:schemeClr val="bg2"/>
              </a:solidFill>
            </a:endParaRPr>
          </a:p>
        </p:txBody>
      </p:sp>
      <p:cxnSp>
        <p:nvCxnSpPr>
          <p:cNvPr id="7" name="Straight Arrow Connector 6"/>
          <p:cNvCxnSpPr/>
          <p:nvPr/>
        </p:nvCxnSpPr>
        <p:spPr bwMode="auto">
          <a:xfrm rot="10800000" flipV="1">
            <a:off x="5105400" y="990600"/>
            <a:ext cx="1143000" cy="5334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78182" name="TextBox 8"/>
          <p:cNvSpPr txBox="1">
            <a:spLocks noChangeArrowheads="1"/>
          </p:cNvSpPr>
          <p:nvPr/>
        </p:nvSpPr>
        <p:spPr bwMode="auto">
          <a:xfrm>
            <a:off x="6019800" y="1600200"/>
            <a:ext cx="2895600" cy="1754326"/>
          </a:xfrm>
          <a:prstGeom prst="rect">
            <a:avLst/>
          </a:prstGeom>
          <a:solidFill>
            <a:schemeClr val="tx1"/>
          </a:solidFill>
          <a:ln w="9525">
            <a:solidFill>
              <a:schemeClr val="bg2"/>
            </a:solidFill>
            <a:miter lim="800000"/>
            <a:headEnd/>
            <a:tailEnd/>
          </a:ln>
        </p:spPr>
        <p:txBody>
          <a:bodyPr>
            <a:spAutoFit/>
          </a:bodyPr>
          <a:lstStyle/>
          <a:p>
            <a:pPr eaLnBrk="0" hangingPunct="0"/>
            <a:r>
              <a:rPr lang="en-US" sz="1200" dirty="0">
                <a:solidFill>
                  <a:schemeClr val="bg2"/>
                </a:solidFill>
              </a:rPr>
              <a:t>Automatically finds primary DD’s for recognized parameters the first time you run it. Those can be changed or removed as necessary and then saved as the default – Sites with multiple DD’s/</a:t>
            </a:r>
            <a:r>
              <a:rPr lang="en-US" sz="1200" dirty="0" err="1">
                <a:solidFill>
                  <a:schemeClr val="bg2"/>
                </a:solidFill>
              </a:rPr>
              <a:t>Sondes</a:t>
            </a:r>
            <a:r>
              <a:rPr lang="en-US" sz="1200" dirty="0">
                <a:solidFill>
                  <a:schemeClr val="bg2"/>
                </a:solidFill>
              </a:rPr>
              <a:t> will have to be manually changed for each run as desired </a:t>
            </a:r>
            <a:r>
              <a:rPr lang="en-US" sz="1200" dirty="0" smtClean="0">
                <a:solidFill>
                  <a:schemeClr val="bg2"/>
                </a:solidFill>
              </a:rPr>
              <a:t>(output should be directed to folders including location name to avoid collisions…)</a:t>
            </a:r>
            <a:endParaRPr lang="en-US" sz="1200" dirty="0">
              <a:solidFill>
                <a:schemeClr val="bg2"/>
              </a:solidFill>
            </a:endParaRPr>
          </a:p>
        </p:txBody>
      </p:sp>
      <p:sp>
        <p:nvSpPr>
          <p:cNvPr id="14" name="Right Brace 13"/>
          <p:cNvSpPr/>
          <p:nvPr/>
        </p:nvSpPr>
        <p:spPr bwMode="auto">
          <a:xfrm>
            <a:off x="5257800" y="1752600"/>
            <a:ext cx="762000" cy="685800"/>
          </a:xfrm>
          <a:prstGeom prst="rightBrace">
            <a:avLst>
              <a:gd name="adj1" fmla="val 22670"/>
              <a:gd name="adj2" fmla="val 50000"/>
            </a:avLst>
          </a:prstGeom>
          <a:noFill/>
          <a:ln w="25400" cap="flat" cmpd="sng" algn="ctr">
            <a:solidFill>
              <a:srgbClr val="FF0000"/>
            </a:solidFill>
            <a:prstDash val="solid"/>
            <a:round/>
            <a:headEnd type="none" w="med" len="med"/>
            <a:tailEnd type="none"/>
          </a:ln>
          <a:effectLst>
            <a:outerShdw blurRad="152400" dist="533400" dir="5400000" sx="90000" sy="-19000" rotWithShape="0">
              <a:prstClr val="black">
                <a:alpha val="15000"/>
              </a:prstClr>
            </a:outerShdw>
          </a:effectLst>
          <a:extLst/>
        </p:spPr>
        <p:txBody>
          <a:bodyPr anchor="ctr"/>
          <a:lstStyle/>
          <a:p>
            <a:pPr algn="ctr" eaLnBrk="0" hangingPunct="0">
              <a:defRPr/>
            </a:pPr>
            <a:endParaRPr lang="en-US"/>
          </a:p>
        </p:txBody>
      </p:sp>
      <p:sp>
        <p:nvSpPr>
          <p:cNvPr id="178184" name="TextBox 14"/>
          <p:cNvSpPr txBox="1">
            <a:spLocks noChangeArrowheads="1"/>
          </p:cNvSpPr>
          <p:nvPr/>
        </p:nvSpPr>
        <p:spPr bwMode="auto">
          <a:xfrm>
            <a:off x="6096000" y="3505200"/>
            <a:ext cx="2819400" cy="830263"/>
          </a:xfrm>
          <a:prstGeom prst="rect">
            <a:avLst/>
          </a:prstGeom>
          <a:solidFill>
            <a:schemeClr val="tx1"/>
          </a:solidFill>
          <a:ln w="9525">
            <a:solidFill>
              <a:schemeClr val="bg2"/>
            </a:solidFill>
            <a:miter lim="800000"/>
            <a:headEnd/>
            <a:tailEnd/>
          </a:ln>
        </p:spPr>
        <p:txBody>
          <a:bodyPr>
            <a:spAutoFit/>
          </a:bodyPr>
          <a:lstStyle/>
          <a:p>
            <a:pPr eaLnBrk="0" hangingPunct="0"/>
            <a:r>
              <a:rPr lang="en-US" sz="1200" dirty="0">
                <a:solidFill>
                  <a:schemeClr val="bg2"/>
                </a:solidFill>
              </a:rPr>
              <a:t>Output can be sent to the screen, printer, or to the designated </a:t>
            </a:r>
            <a:r>
              <a:rPr lang="en-US" sz="1200" dirty="0" err="1">
                <a:solidFill>
                  <a:schemeClr val="bg2"/>
                </a:solidFill>
              </a:rPr>
              <a:t>pdf</a:t>
            </a:r>
            <a:r>
              <a:rPr lang="en-US" sz="1200" dirty="0">
                <a:solidFill>
                  <a:schemeClr val="bg2"/>
                </a:solidFill>
              </a:rPr>
              <a:t> file storage location (default is the same as used for </a:t>
            </a:r>
            <a:r>
              <a:rPr lang="en-US" sz="1200" dirty="0" err="1">
                <a:solidFill>
                  <a:schemeClr val="bg2"/>
                </a:solidFill>
              </a:rPr>
              <a:t>swreview</a:t>
            </a:r>
            <a:r>
              <a:rPr lang="en-US" sz="1200" dirty="0">
                <a:solidFill>
                  <a:schemeClr val="bg2"/>
                </a:solidFill>
              </a:rPr>
              <a:t> output).</a:t>
            </a:r>
          </a:p>
        </p:txBody>
      </p:sp>
      <p:cxnSp>
        <p:nvCxnSpPr>
          <p:cNvPr id="17" name="Straight Arrow Connector 16"/>
          <p:cNvCxnSpPr/>
          <p:nvPr/>
        </p:nvCxnSpPr>
        <p:spPr bwMode="auto">
          <a:xfrm flipH="1" flipV="1">
            <a:off x="4648200" y="2590800"/>
            <a:ext cx="1447800" cy="9144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78186" name="TextBox 17"/>
          <p:cNvSpPr txBox="1">
            <a:spLocks noChangeArrowheads="1"/>
          </p:cNvSpPr>
          <p:nvPr/>
        </p:nvSpPr>
        <p:spPr bwMode="auto">
          <a:xfrm>
            <a:off x="6096000" y="4572000"/>
            <a:ext cx="1490663" cy="276225"/>
          </a:xfrm>
          <a:prstGeom prst="rect">
            <a:avLst/>
          </a:prstGeom>
          <a:solidFill>
            <a:schemeClr val="tx1"/>
          </a:solidFill>
          <a:ln w="9525">
            <a:solidFill>
              <a:schemeClr val="bg2"/>
            </a:solidFill>
            <a:miter lim="800000"/>
            <a:headEnd/>
            <a:tailEnd/>
          </a:ln>
        </p:spPr>
        <p:txBody>
          <a:bodyPr wrap="none">
            <a:spAutoFit/>
          </a:bodyPr>
          <a:lstStyle/>
          <a:p>
            <a:pPr eaLnBrk="0" hangingPunct="0"/>
            <a:r>
              <a:rPr lang="en-US" sz="1200" dirty="0">
                <a:solidFill>
                  <a:schemeClr val="bg2"/>
                </a:solidFill>
              </a:rPr>
              <a:t>Save your settings!</a:t>
            </a:r>
          </a:p>
        </p:txBody>
      </p:sp>
      <p:cxnSp>
        <p:nvCxnSpPr>
          <p:cNvPr id="20" name="Straight Arrow Connector 19"/>
          <p:cNvCxnSpPr/>
          <p:nvPr/>
        </p:nvCxnSpPr>
        <p:spPr bwMode="auto">
          <a:xfrm flipH="1" flipV="1">
            <a:off x="2590800" y="2895600"/>
            <a:ext cx="3505200" cy="16764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cxnSp>
        <p:nvCxnSpPr>
          <p:cNvPr id="22" name="Straight Arrow Connector 21"/>
          <p:cNvCxnSpPr/>
          <p:nvPr/>
        </p:nvCxnSpPr>
        <p:spPr bwMode="auto">
          <a:xfrm flipH="1">
            <a:off x="2743200" y="4800600"/>
            <a:ext cx="3352800" cy="15240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15"/>
          <p:cNvSpPr>
            <a:spLocks noGrp="1" noChangeArrowheads="1"/>
          </p:cNvSpPr>
          <p:nvPr>
            <p:ph type="sldNum" sz="quarter" idx="12"/>
          </p:nvPr>
        </p:nvSpPr>
        <p:spPr>
          <a:noFill/>
          <a:ln>
            <a:miter lim="800000"/>
            <a:headEnd/>
            <a:tailEnd/>
          </a:ln>
        </p:spPr>
        <p:txBody>
          <a:bodyPr/>
          <a:lstStyle/>
          <a:p>
            <a:fld id="{76445123-F18D-41F2-A98B-44E669EC7DD1}" type="slidenum">
              <a:rPr lang="en-US" smtClean="0"/>
              <a:pPr/>
              <a:t>48</a:t>
            </a:fld>
            <a:endParaRPr lang="en-US" smtClean="0"/>
          </a:p>
        </p:txBody>
      </p:sp>
      <p:sp>
        <p:nvSpPr>
          <p:cNvPr id="180226"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80227" name="Picture 3"/>
          <p:cNvPicPr>
            <a:picLocks noChangeAspect="1" noChangeArrowheads="1"/>
          </p:cNvPicPr>
          <p:nvPr/>
        </p:nvPicPr>
        <p:blipFill>
          <a:blip r:embed="rId3"/>
          <a:srcRect/>
          <a:stretch>
            <a:fillRect/>
          </a:stretch>
        </p:blipFill>
        <p:spPr bwMode="auto">
          <a:xfrm>
            <a:off x="0" y="457200"/>
            <a:ext cx="9096375" cy="5984875"/>
          </a:xfrm>
          <a:prstGeom prst="rect">
            <a:avLst/>
          </a:prstGeom>
          <a:noFill/>
          <a:ln w="9525">
            <a:noFill/>
            <a:miter lim="800000"/>
            <a:headEnd/>
            <a:tailEnd/>
          </a:ln>
        </p:spPr>
      </p:pic>
      <p:sp>
        <p:nvSpPr>
          <p:cNvPr id="180228" name="TextBox 4"/>
          <p:cNvSpPr txBox="1">
            <a:spLocks noChangeArrowheads="1"/>
          </p:cNvSpPr>
          <p:nvPr/>
        </p:nvSpPr>
        <p:spPr bwMode="auto">
          <a:xfrm>
            <a:off x="6248400" y="838200"/>
            <a:ext cx="2451100" cy="276225"/>
          </a:xfrm>
          <a:prstGeom prst="rect">
            <a:avLst/>
          </a:prstGeom>
          <a:solidFill>
            <a:schemeClr val="tx1"/>
          </a:solidFill>
          <a:ln w="9525">
            <a:solidFill>
              <a:schemeClr val="bg2"/>
            </a:solidFill>
            <a:miter lim="800000"/>
            <a:headEnd/>
            <a:tailEnd/>
          </a:ln>
        </p:spPr>
        <p:txBody>
          <a:bodyPr wrap="none">
            <a:spAutoFit/>
          </a:bodyPr>
          <a:lstStyle/>
          <a:p>
            <a:pPr eaLnBrk="0" hangingPunct="0"/>
            <a:r>
              <a:rPr lang="en-US" sz="1200">
                <a:solidFill>
                  <a:schemeClr val="bg2"/>
                </a:solidFill>
              </a:rPr>
              <a:t>Include tables and run primaries?</a:t>
            </a:r>
          </a:p>
        </p:txBody>
      </p:sp>
      <p:cxnSp>
        <p:nvCxnSpPr>
          <p:cNvPr id="7" name="Straight Arrow Connector 6"/>
          <p:cNvCxnSpPr/>
          <p:nvPr/>
        </p:nvCxnSpPr>
        <p:spPr bwMode="auto">
          <a:xfrm rot="5400000">
            <a:off x="4229100" y="1257300"/>
            <a:ext cx="2209800" cy="18288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80230" name="TextBox 8"/>
          <p:cNvSpPr txBox="1">
            <a:spLocks noChangeArrowheads="1"/>
          </p:cNvSpPr>
          <p:nvPr/>
        </p:nvSpPr>
        <p:spPr bwMode="auto">
          <a:xfrm>
            <a:off x="6248400" y="1447800"/>
            <a:ext cx="2590800" cy="646113"/>
          </a:xfrm>
          <a:prstGeom prst="rect">
            <a:avLst/>
          </a:prstGeom>
          <a:solidFill>
            <a:schemeClr val="tx1"/>
          </a:solidFill>
          <a:ln w="9525">
            <a:solidFill>
              <a:schemeClr val="bg2"/>
            </a:solidFill>
            <a:miter lim="800000"/>
            <a:headEnd/>
            <a:tailEnd/>
          </a:ln>
        </p:spPr>
        <p:txBody>
          <a:bodyPr>
            <a:spAutoFit/>
          </a:bodyPr>
          <a:lstStyle/>
          <a:p>
            <a:pPr eaLnBrk="0" hangingPunct="0"/>
            <a:r>
              <a:rPr lang="en-US" sz="1200">
                <a:solidFill>
                  <a:schemeClr val="bg2"/>
                </a:solidFill>
              </a:rPr>
              <a:t>Choose “bottom plot” reference  data option (usually discharge or gage height, but can be anything)</a:t>
            </a:r>
          </a:p>
        </p:txBody>
      </p:sp>
      <p:cxnSp>
        <p:nvCxnSpPr>
          <p:cNvPr id="11" name="Straight Arrow Connector 10"/>
          <p:cNvCxnSpPr/>
          <p:nvPr/>
        </p:nvCxnSpPr>
        <p:spPr bwMode="auto">
          <a:xfrm rot="5400000">
            <a:off x="4953000" y="2362200"/>
            <a:ext cx="1600200" cy="9906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80232" name="TextBox 11"/>
          <p:cNvSpPr txBox="1">
            <a:spLocks noChangeArrowheads="1"/>
          </p:cNvSpPr>
          <p:nvPr/>
        </p:nvSpPr>
        <p:spPr bwMode="auto">
          <a:xfrm>
            <a:off x="6324600" y="2971800"/>
            <a:ext cx="2514600" cy="1200150"/>
          </a:xfrm>
          <a:prstGeom prst="rect">
            <a:avLst/>
          </a:prstGeom>
          <a:solidFill>
            <a:schemeClr val="tx1"/>
          </a:solidFill>
          <a:ln w="9525">
            <a:solidFill>
              <a:schemeClr val="bg2"/>
            </a:solidFill>
            <a:miter lim="800000"/>
            <a:headEnd/>
            <a:tailEnd/>
          </a:ln>
        </p:spPr>
        <p:txBody>
          <a:bodyPr>
            <a:spAutoFit/>
          </a:bodyPr>
          <a:lstStyle/>
          <a:p>
            <a:pPr eaLnBrk="0" hangingPunct="0"/>
            <a:r>
              <a:rPr lang="en-US" sz="1200" dirty="0">
                <a:solidFill>
                  <a:schemeClr val="bg2"/>
                </a:solidFill>
              </a:rPr>
              <a:t>Select “top plot” reference stations and data descriptors for all available parameters. Can select computed/final DV’s or </a:t>
            </a:r>
            <a:r>
              <a:rPr lang="en-US" sz="1200" dirty="0" smtClean="0">
                <a:solidFill>
                  <a:schemeClr val="bg2"/>
                </a:solidFill>
              </a:rPr>
              <a:t>any </a:t>
            </a:r>
            <a:r>
              <a:rPr lang="en-US" sz="1200" dirty="0">
                <a:solidFill>
                  <a:schemeClr val="bg2"/>
                </a:solidFill>
              </a:rPr>
              <a:t>UV data type (raw, measured, edited, computed). </a:t>
            </a:r>
          </a:p>
        </p:txBody>
      </p:sp>
      <p:sp>
        <p:nvSpPr>
          <p:cNvPr id="14" name="Right Brace 13"/>
          <p:cNvSpPr/>
          <p:nvPr/>
        </p:nvSpPr>
        <p:spPr bwMode="auto">
          <a:xfrm rot="20302392">
            <a:off x="5622925" y="3648075"/>
            <a:ext cx="750888" cy="706438"/>
          </a:xfrm>
          <a:prstGeom prst="rightBrace">
            <a:avLst>
              <a:gd name="adj1" fmla="val 8333"/>
              <a:gd name="adj2" fmla="val 29610"/>
            </a:avLst>
          </a:prstGeom>
          <a:noFill/>
          <a:ln w="25400" cap="flat" cmpd="sng" algn="ctr">
            <a:solidFill>
              <a:srgbClr val="FF0000"/>
            </a:solidFill>
            <a:prstDash val="solid"/>
            <a:round/>
            <a:headEnd type="none" w="med" len="med"/>
            <a:tailEnd type="none"/>
          </a:ln>
          <a:effectLst>
            <a:outerShdw blurRad="152400" dist="533400" dir="5400000" sx="90000" sy="-19000" rotWithShape="0">
              <a:prstClr val="black">
                <a:alpha val="15000"/>
              </a:prstClr>
            </a:outerShdw>
          </a:effectLst>
          <a:extLst/>
        </p:spPr>
        <p:txBody>
          <a:bodyPr anchor="ctr"/>
          <a:lstStyle/>
          <a:p>
            <a:pPr algn="ctr" eaLnBrk="0" hangingPunct="0">
              <a:defRPr/>
            </a:pPr>
            <a:endParaRPr lang="en-US"/>
          </a:p>
        </p:txBody>
      </p:sp>
      <p:sp>
        <p:nvSpPr>
          <p:cNvPr id="180234" name="TextBox 14"/>
          <p:cNvSpPr txBox="1">
            <a:spLocks noChangeArrowheads="1"/>
          </p:cNvSpPr>
          <p:nvPr/>
        </p:nvSpPr>
        <p:spPr bwMode="auto">
          <a:xfrm>
            <a:off x="6248400" y="4419600"/>
            <a:ext cx="2438400" cy="646331"/>
          </a:xfrm>
          <a:prstGeom prst="rect">
            <a:avLst/>
          </a:prstGeom>
          <a:solidFill>
            <a:schemeClr val="tx1"/>
          </a:solidFill>
          <a:ln w="9525">
            <a:solidFill>
              <a:schemeClr val="bg2"/>
            </a:solidFill>
            <a:miter lim="800000"/>
            <a:headEnd/>
            <a:tailEnd/>
          </a:ln>
        </p:spPr>
        <p:txBody>
          <a:bodyPr>
            <a:spAutoFit/>
          </a:bodyPr>
          <a:lstStyle/>
          <a:p>
            <a:pPr eaLnBrk="0" hangingPunct="0"/>
            <a:r>
              <a:rPr lang="en-US" sz="1200" dirty="0">
                <a:solidFill>
                  <a:schemeClr val="bg2"/>
                </a:solidFill>
              </a:rPr>
              <a:t>Include QWDATA entries on </a:t>
            </a:r>
            <a:r>
              <a:rPr lang="en-US" sz="1200" dirty="0" smtClean="0">
                <a:solidFill>
                  <a:schemeClr val="bg2"/>
                </a:solidFill>
              </a:rPr>
              <a:t>plot (if you have access…script should detect if you don’t)?</a:t>
            </a:r>
            <a:endParaRPr lang="en-US" sz="1200" dirty="0">
              <a:solidFill>
                <a:schemeClr val="bg2"/>
              </a:solidFill>
            </a:endParaRPr>
          </a:p>
        </p:txBody>
      </p:sp>
      <p:cxnSp>
        <p:nvCxnSpPr>
          <p:cNvPr id="17" name="Straight Arrow Connector 16"/>
          <p:cNvCxnSpPr/>
          <p:nvPr/>
        </p:nvCxnSpPr>
        <p:spPr bwMode="auto">
          <a:xfrm rot="10800000">
            <a:off x="4419600" y="4495800"/>
            <a:ext cx="1828800" cy="3048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80236" name="TextBox 17"/>
          <p:cNvSpPr txBox="1">
            <a:spLocks noChangeArrowheads="1"/>
          </p:cNvSpPr>
          <p:nvPr/>
        </p:nvSpPr>
        <p:spPr bwMode="auto">
          <a:xfrm>
            <a:off x="6248400" y="5181600"/>
            <a:ext cx="2514600" cy="461963"/>
          </a:xfrm>
          <a:prstGeom prst="rect">
            <a:avLst/>
          </a:prstGeom>
          <a:solidFill>
            <a:schemeClr val="tx1"/>
          </a:solidFill>
          <a:ln w="9525">
            <a:solidFill>
              <a:schemeClr val="bg2"/>
            </a:solidFill>
            <a:miter lim="800000"/>
            <a:headEnd/>
            <a:tailEnd/>
          </a:ln>
        </p:spPr>
        <p:txBody>
          <a:bodyPr>
            <a:spAutoFit/>
          </a:bodyPr>
          <a:lstStyle/>
          <a:p>
            <a:pPr eaLnBrk="0" hangingPunct="0"/>
            <a:r>
              <a:rPr lang="en-US" sz="1200" dirty="0">
                <a:solidFill>
                  <a:schemeClr val="bg2"/>
                </a:solidFill>
              </a:rPr>
              <a:t>Divide period up into monthly plots or plot entire period on one plot?</a:t>
            </a:r>
          </a:p>
        </p:txBody>
      </p:sp>
      <p:cxnSp>
        <p:nvCxnSpPr>
          <p:cNvPr id="20" name="Straight Arrow Connector 19"/>
          <p:cNvCxnSpPr/>
          <p:nvPr/>
        </p:nvCxnSpPr>
        <p:spPr bwMode="auto">
          <a:xfrm rot="10800000">
            <a:off x="4495800" y="4648200"/>
            <a:ext cx="1752600" cy="5334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5"/>
          <p:cNvSpPr>
            <a:spLocks noGrp="1" noChangeArrowheads="1"/>
          </p:cNvSpPr>
          <p:nvPr>
            <p:ph type="sldNum" sz="quarter" idx="12"/>
          </p:nvPr>
        </p:nvSpPr>
        <p:spPr>
          <a:noFill/>
          <a:ln>
            <a:miter lim="800000"/>
            <a:headEnd/>
            <a:tailEnd/>
          </a:ln>
        </p:spPr>
        <p:txBody>
          <a:bodyPr/>
          <a:lstStyle/>
          <a:p>
            <a:fld id="{8B06079B-18E0-43CD-B2B9-E6F3A92E456F}" type="slidenum">
              <a:rPr lang="en-US" smtClean="0"/>
              <a:pPr/>
              <a:t>49</a:t>
            </a:fld>
            <a:endParaRPr lang="en-US" smtClean="0"/>
          </a:p>
        </p:txBody>
      </p:sp>
      <p:sp>
        <p:nvSpPr>
          <p:cNvPr id="182274"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82275" name="Picture 3"/>
          <p:cNvPicPr>
            <a:picLocks noChangeAspect="1" noChangeArrowheads="1"/>
          </p:cNvPicPr>
          <p:nvPr/>
        </p:nvPicPr>
        <p:blipFill>
          <a:blip r:embed="rId3"/>
          <a:srcRect/>
          <a:stretch>
            <a:fillRect/>
          </a:stretch>
        </p:blipFill>
        <p:spPr bwMode="auto">
          <a:xfrm>
            <a:off x="0" y="457200"/>
            <a:ext cx="9096375" cy="5984875"/>
          </a:xfrm>
          <a:prstGeom prst="rect">
            <a:avLst/>
          </a:prstGeom>
          <a:noFill/>
          <a:ln w="9525">
            <a:noFill/>
            <a:miter lim="800000"/>
            <a:headEnd/>
            <a:tailEnd/>
          </a:ln>
        </p:spPr>
      </p:pic>
      <p:cxnSp>
        <p:nvCxnSpPr>
          <p:cNvPr id="11" name="Straight Arrow Connector 10"/>
          <p:cNvCxnSpPr/>
          <p:nvPr/>
        </p:nvCxnSpPr>
        <p:spPr bwMode="auto">
          <a:xfrm rot="10800000" flipV="1">
            <a:off x="4419600" y="4114800"/>
            <a:ext cx="1524000" cy="6858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82277" name="TextBox 11"/>
          <p:cNvSpPr txBox="1">
            <a:spLocks noChangeArrowheads="1"/>
          </p:cNvSpPr>
          <p:nvPr/>
        </p:nvSpPr>
        <p:spPr bwMode="auto">
          <a:xfrm>
            <a:off x="5943600" y="5257800"/>
            <a:ext cx="2514600" cy="646113"/>
          </a:xfrm>
          <a:prstGeom prst="rect">
            <a:avLst/>
          </a:prstGeom>
          <a:solidFill>
            <a:schemeClr val="tx1"/>
          </a:solidFill>
          <a:ln w="9525">
            <a:solidFill>
              <a:schemeClr val="bg2"/>
            </a:solidFill>
            <a:miter lim="800000"/>
            <a:headEnd/>
            <a:tailEnd/>
          </a:ln>
        </p:spPr>
        <p:txBody>
          <a:bodyPr>
            <a:spAutoFit/>
          </a:bodyPr>
          <a:lstStyle/>
          <a:p>
            <a:pPr eaLnBrk="0" hangingPunct="0"/>
            <a:r>
              <a:rPr lang="en-US" sz="1200" dirty="0">
                <a:solidFill>
                  <a:schemeClr val="bg2"/>
                </a:solidFill>
              </a:rPr>
              <a:t>Program retrieval commands. Can </a:t>
            </a:r>
            <a:r>
              <a:rPr lang="en-US" sz="1200" dirty="0" smtClean="0">
                <a:solidFill>
                  <a:schemeClr val="bg2"/>
                </a:solidFill>
              </a:rPr>
              <a:t>run 1 </a:t>
            </a:r>
            <a:r>
              <a:rPr lang="en-US" sz="1200" dirty="0">
                <a:solidFill>
                  <a:schemeClr val="bg2"/>
                </a:solidFill>
              </a:rPr>
              <a:t>parameter at a time or all parameters at once.</a:t>
            </a:r>
          </a:p>
        </p:txBody>
      </p:sp>
      <p:sp>
        <p:nvSpPr>
          <p:cNvPr id="182278" name="TextBox 14"/>
          <p:cNvSpPr txBox="1">
            <a:spLocks noChangeArrowheads="1"/>
          </p:cNvSpPr>
          <p:nvPr/>
        </p:nvSpPr>
        <p:spPr bwMode="auto">
          <a:xfrm>
            <a:off x="5943600" y="3886200"/>
            <a:ext cx="1295400" cy="276225"/>
          </a:xfrm>
          <a:prstGeom prst="rect">
            <a:avLst/>
          </a:prstGeom>
          <a:solidFill>
            <a:schemeClr val="tx1"/>
          </a:solidFill>
          <a:ln w="9525">
            <a:solidFill>
              <a:schemeClr val="bg2"/>
            </a:solidFill>
            <a:miter lim="800000"/>
            <a:headEnd/>
            <a:tailEnd/>
          </a:ln>
        </p:spPr>
        <p:txBody>
          <a:bodyPr>
            <a:spAutoFit/>
          </a:bodyPr>
          <a:lstStyle/>
          <a:p>
            <a:pPr eaLnBrk="0" hangingPunct="0"/>
            <a:r>
              <a:rPr lang="en-US" sz="1200">
                <a:solidFill>
                  <a:schemeClr val="bg2"/>
                </a:solidFill>
              </a:rPr>
              <a:t>Plot dimensions</a:t>
            </a:r>
          </a:p>
        </p:txBody>
      </p:sp>
      <p:sp>
        <p:nvSpPr>
          <p:cNvPr id="182279" name="TextBox 17"/>
          <p:cNvSpPr txBox="1">
            <a:spLocks noChangeArrowheads="1"/>
          </p:cNvSpPr>
          <p:nvPr/>
        </p:nvSpPr>
        <p:spPr bwMode="auto">
          <a:xfrm>
            <a:off x="6172200" y="4267200"/>
            <a:ext cx="2514600" cy="646113"/>
          </a:xfrm>
          <a:prstGeom prst="rect">
            <a:avLst/>
          </a:prstGeom>
          <a:solidFill>
            <a:schemeClr val="tx1"/>
          </a:solidFill>
          <a:ln w="9525">
            <a:solidFill>
              <a:schemeClr val="bg2"/>
            </a:solidFill>
            <a:miter lim="800000"/>
            <a:headEnd/>
            <a:tailEnd/>
          </a:ln>
        </p:spPr>
        <p:txBody>
          <a:bodyPr>
            <a:spAutoFit/>
          </a:bodyPr>
          <a:lstStyle/>
          <a:p>
            <a:pPr eaLnBrk="0" hangingPunct="0"/>
            <a:r>
              <a:rPr lang="en-US" sz="1200">
                <a:solidFill>
                  <a:schemeClr val="bg2"/>
                </a:solidFill>
              </a:rPr>
              <a:t>Include data correction remarks on data correction entry indicators (set 1, 2, and 3 remarks) </a:t>
            </a:r>
          </a:p>
        </p:txBody>
      </p:sp>
      <p:cxnSp>
        <p:nvCxnSpPr>
          <p:cNvPr id="20" name="Straight Arrow Connector 19"/>
          <p:cNvCxnSpPr/>
          <p:nvPr/>
        </p:nvCxnSpPr>
        <p:spPr bwMode="auto">
          <a:xfrm rot="10800000" flipV="1">
            <a:off x="4495800" y="4800600"/>
            <a:ext cx="1676400" cy="2286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23" name="Right Brace 22"/>
          <p:cNvSpPr/>
          <p:nvPr/>
        </p:nvSpPr>
        <p:spPr bwMode="auto">
          <a:xfrm>
            <a:off x="4495800" y="5181600"/>
            <a:ext cx="1371600" cy="914400"/>
          </a:xfrm>
          <a:prstGeom prst="rightBrace">
            <a:avLst>
              <a:gd name="adj1" fmla="val 19251"/>
              <a:gd name="adj2" fmla="val 51986"/>
            </a:avLst>
          </a:prstGeom>
          <a:noFill/>
          <a:ln w="25400" cap="flat" cmpd="sng" algn="ctr">
            <a:solidFill>
              <a:srgbClr val="FF0000"/>
            </a:solidFill>
            <a:prstDash val="solid"/>
            <a:round/>
            <a:headEnd type="none" w="med" len="med"/>
            <a:tailEnd type="none"/>
          </a:ln>
          <a:effectLst>
            <a:outerShdw blurRad="152400" dist="533400" dir="5400000" sx="90000" sy="-19000" rotWithShape="0">
              <a:prstClr val="black">
                <a:alpha val="15000"/>
              </a:prstClr>
            </a:outerShdw>
          </a:effectLst>
          <a:extLst/>
        </p:spPr>
        <p:txBody>
          <a:bodyPr anchor="ctr"/>
          <a:lstStyle/>
          <a:p>
            <a:pPr algn="ctr" eaLnBrk="0" hangingPunct="0">
              <a:defRPr/>
            </a:pP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Grp="1"/>
          </p:cNvGraphicFramePr>
          <p:nvPr>
            <p:extLst>
              <p:ext uri="{D42A27DB-BD31-4B8C-83A1-F6EECF244321}">
                <p14:modId xmlns:p14="http://schemas.microsoft.com/office/powerpoint/2010/main" val="625085703"/>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67942" name="CorelDRAW" r:id="rId4" imgW="1315070" imgH="511747" progId="">
                  <p:embed/>
                </p:oleObj>
              </mc:Choice>
              <mc:Fallback>
                <p:oleObj name="CorelDRAW" r:id="rId4" imgW="1315070" imgH="511747"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5"/>
          <p:cNvSpPr>
            <a:spLocks noGrp="1"/>
          </p:cNvSpPr>
          <p:nvPr>
            <p:ph type="sldNum" sz="quarter" idx="11"/>
          </p:nvPr>
        </p:nvSpPr>
        <p:spPr/>
        <p:txBody>
          <a:bodyPr/>
          <a:lstStyle/>
          <a:p>
            <a:fld id="{D37CDF4B-8F80-4007-863C-FEEB44EC24F5}" type="slidenum">
              <a:rPr lang="en-US"/>
              <a:pPr/>
              <a:t>5</a:t>
            </a:fld>
            <a:endParaRPr lang="en-US"/>
          </a:p>
        </p:txBody>
      </p:sp>
      <p:sp>
        <p:nvSpPr>
          <p:cNvPr id="9218" name="Rectangle 2"/>
          <p:cNvSpPr>
            <a:spLocks noGrp="1" noRot="1" noChangeArrowheads="1"/>
          </p:cNvSpPr>
          <p:nvPr>
            <p:ph type="title"/>
          </p:nvPr>
        </p:nvSpPr>
        <p:spPr>
          <a:xfrm>
            <a:off x="457200" y="152400"/>
            <a:ext cx="8229600" cy="8382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1066800"/>
            <a:ext cx="8991600" cy="1905000"/>
          </a:xfrm>
        </p:spPr>
        <p:txBody>
          <a:bodyPr>
            <a:normAutofit fontScale="70000" lnSpcReduction="20000"/>
          </a:bodyPr>
          <a:lstStyle/>
          <a:p>
            <a:r>
              <a:rPr lang="en-US" sz="3700" dirty="0">
                <a:solidFill>
                  <a:srgbClr val="FFC000"/>
                </a:solidFill>
                <a:effectLst/>
              </a:rPr>
              <a:t>C</a:t>
            </a:r>
            <a:r>
              <a:rPr lang="en-US" sz="3700" dirty="0" smtClean="0">
                <a:solidFill>
                  <a:srgbClr val="FFC000"/>
                </a:solidFill>
                <a:effectLst/>
              </a:rPr>
              <a:t>ommonly used ADAPS, QWDATA, and GWSI tables.</a:t>
            </a:r>
          </a:p>
          <a:p>
            <a:pPr lvl="1"/>
            <a:r>
              <a:rPr lang="en-US" dirty="0" smtClean="0">
                <a:solidFill>
                  <a:srgbClr val="FFC000"/>
                </a:solidFill>
                <a:effectLst/>
              </a:rPr>
              <a:t>ADAPS Station Analysis, DV tables, EOY summary, Primary, UV inventory</a:t>
            </a:r>
          </a:p>
          <a:p>
            <a:pPr lvl="1"/>
            <a:r>
              <a:rPr lang="en-US" dirty="0" smtClean="0">
                <a:solidFill>
                  <a:srgbClr val="FFC000"/>
                </a:solidFill>
                <a:effectLst/>
              </a:rPr>
              <a:t>Site Visit Reports</a:t>
            </a:r>
          </a:p>
          <a:p>
            <a:pPr lvl="1"/>
            <a:r>
              <a:rPr lang="en-US" dirty="0" smtClean="0">
                <a:solidFill>
                  <a:srgbClr val="FFC000"/>
                </a:solidFill>
                <a:effectLst/>
              </a:rPr>
              <a:t>QWDATA publication-style tables</a:t>
            </a:r>
          </a:p>
          <a:p>
            <a:pPr lvl="1"/>
            <a:r>
              <a:rPr lang="en-US" dirty="0" smtClean="0">
                <a:solidFill>
                  <a:srgbClr val="FFC000"/>
                </a:solidFill>
                <a:effectLst/>
              </a:rPr>
              <a:t>GWSI water level tables</a:t>
            </a:r>
          </a:p>
          <a:p>
            <a:pPr marL="457200" lvl="1" indent="0">
              <a:buNone/>
            </a:pPr>
            <a:endParaRPr lang="en-US" dirty="0" smtClean="0">
              <a:solidFill>
                <a:srgbClr val="FFC000"/>
              </a:solidFill>
              <a:effectLst/>
            </a:endParaRP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169987"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7000"/>
                    </a14:imgEffect>
                  </a14:imgLayer>
                </a14:imgProps>
              </a:ext>
              <a:ext uri="{28A0092B-C50C-407E-A947-70E740481C1C}">
                <a14:useLocalDpi xmlns:a14="http://schemas.microsoft.com/office/drawing/2010/main" val="0"/>
              </a:ext>
            </a:extLst>
          </a:blip>
          <a:srcRect/>
          <a:stretch>
            <a:fillRect/>
          </a:stretch>
        </p:blipFill>
        <p:spPr bwMode="auto">
          <a:xfrm>
            <a:off x="76200" y="2819400"/>
            <a:ext cx="5536012" cy="175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988" name="Picture 4"/>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5695117" y="2819400"/>
            <a:ext cx="343631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989" name="Picture 5"/>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1295400" y="3505200"/>
            <a:ext cx="3843338" cy="319308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990" name="Picture 6"/>
          <p:cNvPicPr>
            <a:picLocks noChangeAspect="1" noChangeArrowheads="1"/>
          </p:cNvPicPr>
          <p:nvPr/>
        </p:nvPicPr>
        <p:blipFill>
          <a:blip r:embed="rId12" cstate="print">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724400" y="1981200"/>
            <a:ext cx="4044480" cy="12954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8" descr="http://joyerickson.files.wordpress.com/2011/03/question-mark.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8600" y="76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http://joyerickson.files.wordpress.com/2011/03/question-mark.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01000" y="762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22918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0"/>
            <a:ext cx="3429000" cy="1020763"/>
          </a:xfrm>
        </p:spPr>
        <p:txBody>
          <a:bodyPr/>
          <a:lstStyle/>
          <a:p>
            <a:pPr algn="l">
              <a:defRPr/>
            </a:pPr>
            <a:r>
              <a:rPr lang="en-US" dirty="0" smtClean="0">
                <a:solidFill>
                  <a:srgbClr val="FFC000"/>
                </a:solidFill>
              </a:rPr>
              <a:t>File Output</a:t>
            </a:r>
            <a:endParaRPr lang="en-US" dirty="0">
              <a:solidFill>
                <a:srgbClr val="FFC000"/>
              </a:solidFill>
            </a:endParaRPr>
          </a:p>
        </p:txBody>
      </p:sp>
      <p:sp>
        <p:nvSpPr>
          <p:cNvPr id="7" name="Content Placeholder 6"/>
          <p:cNvSpPr>
            <a:spLocks noGrp="1"/>
          </p:cNvSpPr>
          <p:nvPr>
            <p:ph sz="half" idx="1"/>
          </p:nvPr>
        </p:nvSpPr>
        <p:spPr>
          <a:xfrm>
            <a:off x="0" y="1066800"/>
            <a:ext cx="3810000" cy="5791200"/>
          </a:xfrm>
        </p:spPr>
        <p:txBody>
          <a:bodyPr/>
          <a:lstStyle/>
          <a:p>
            <a:pPr>
              <a:defRPr/>
            </a:pPr>
            <a:r>
              <a:rPr lang="en-US" dirty="0" smtClean="0">
                <a:solidFill>
                  <a:srgbClr val="FFC000"/>
                </a:solidFill>
              </a:rPr>
              <a:t>File output goes to same area as </a:t>
            </a:r>
            <a:r>
              <a:rPr lang="en-US" dirty="0" err="1" smtClean="0">
                <a:solidFill>
                  <a:srgbClr val="FFC000"/>
                </a:solidFill>
              </a:rPr>
              <a:t>swreview</a:t>
            </a:r>
            <a:r>
              <a:rPr lang="en-US" dirty="0" smtClean="0">
                <a:solidFill>
                  <a:srgbClr val="FFC000"/>
                </a:solidFill>
              </a:rPr>
              <a:t> (by default…) in a “</a:t>
            </a:r>
            <a:r>
              <a:rPr lang="en-US" dirty="0" err="1" smtClean="0">
                <a:solidFill>
                  <a:srgbClr val="FFC000"/>
                </a:solidFill>
              </a:rPr>
              <a:t>QWMon</a:t>
            </a:r>
            <a:r>
              <a:rPr lang="en-US" dirty="0" smtClean="0">
                <a:solidFill>
                  <a:srgbClr val="FFC000"/>
                </a:solidFill>
              </a:rPr>
              <a:t>”-named folder.</a:t>
            </a:r>
          </a:p>
          <a:p>
            <a:pPr>
              <a:defRPr/>
            </a:pPr>
            <a:r>
              <a:rPr lang="en-US" dirty="0" smtClean="0">
                <a:solidFill>
                  <a:srgbClr val="FFC000"/>
                </a:solidFill>
              </a:rPr>
              <a:t>Water year retrievals go to a water year named subfolder with parameter folders under that</a:t>
            </a:r>
          </a:p>
          <a:p>
            <a:pPr>
              <a:defRPr/>
            </a:pPr>
            <a:r>
              <a:rPr lang="en-US" dirty="0" smtClean="0">
                <a:solidFill>
                  <a:srgbClr val="FFC000"/>
                </a:solidFill>
              </a:rPr>
              <a:t>Period retrievals go to a date-to-date folder instead</a:t>
            </a:r>
            <a:endParaRPr lang="en-US" dirty="0">
              <a:solidFill>
                <a:srgbClr val="FFC000"/>
              </a:solidFill>
            </a:endParaRPr>
          </a:p>
        </p:txBody>
      </p:sp>
      <p:sp>
        <p:nvSpPr>
          <p:cNvPr id="184324" name="Rectangle 15"/>
          <p:cNvSpPr>
            <a:spLocks noGrp="1" noChangeArrowheads="1"/>
          </p:cNvSpPr>
          <p:nvPr>
            <p:ph type="sldNum" sz="quarter" idx="11"/>
          </p:nvPr>
        </p:nvSpPr>
        <p:spPr>
          <a:noFill/>
          <a:ln>
            <a:miter lim="800000"/>
            <a:headEnd/>
            <a:tailEnd/>
          </a:ln>
        </p:spPr>
        <p:txBody>
          <a:bodyPr/>
          <a:lstStyle/>
          <a:p>
            <a:fld id="{F7B59A54-6981-4ABD-9ED1-C24F7C46E45B}" type="slidenum">
              <a:rPr lang="en-US" smtClean="0"/>
              <a:pPr/>
              <a:t>50</a:t>
            </a:fld>
            <a:endParaRPr lang="en-US" smtClean="0"/>
          </a:p>
        </p:txBody>
      </p:sp>
      <p:sp>
        <p:nvSpPr>
          <p:cNvPr id="184325"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66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733800"/>
            <a:ext cx="342241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9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990600"/>
            <a:ext cx="3429000" cy="25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5029200" y="2743200"/>
            <a:ext cx="1600200" cy="7620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3" name="Oval 2"/>
          <p:cNvSpPr/>
          <p:nvPr/>
        </p:nvSpPr>
        <p:spPr bwMode="auto">
          <a:xfrm>
            <a:off x="5181600" y="5638800"/>
            <a:ext cx="2286000" cy="4572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b="0" dirty="0" smtClean="0">
                <a:solidFill>
                  <a:srgbClr val="FFC000"/>
                </a:solidFill>
              </a:rPr>
              <a:t>Tips and Tricks</a:t>
            </a:r>
          </a:p>
        </p:txBody>
      </p:sp>
      <p:sp>
        <p:nvSpPr>
          <p:cNvPr id="10" name="Rectangle 3"/>
          <p:cNvSpPr txBox="1">
            <a:spLocks noChangeArrowheads="1"/>
          </p:cNvSpPr>
          <p:nvPr/>
        </p:nvSpPr>
        <p:spPr bwMode="auto">
          <a:xfrm>
            <a:off x="152400" y="1752600"/>
            <a:ext cx="4038600" cy="4267200"/>
          </a:xfrm>
          <a:prstGeom prst="rect">
            <a:avLst/>
          </a:prstGeom>
          <a:noFill/>
          <a:ln w="9525">
            <a:noFill/>
            <a:miter lim="800000"/>
            <a:headEnd/>
            <a:tailEnd/>
          </a:ln>
          <a:effectLst/>
        </p:spPr>
        <p:txBody>
          <a:bodyPr>
            <a:normAutofit fontScale="92500" lnSpcReduction="20000"/>
          </a:bodyPr>
          <a:lstStyle/>
          <a:p>
            <a:pPr marL="342900" indent="-342900" eaLnBrk="0" hangingPunct="0">
              <a:lnSpc>
                <a:spcPct val="80000"/>
              </a:lnSpc>
              <a:spcBef>
                <a:spcPct val="20000"/>
              </a:spcBef>
              <a:spcAft>
                <a:spcPct val="10000"/>
              </a:spcAft>
              <a:buClr>
                <a:srgbClr val="FAFD00"/>
              </a:buClr>
              <a:buSzPct val="65000"/>
              <a:buFont typeface="Monotype Sorts" pitchFamily="2" charset="2"/>
              <a:buChar char="n"/>
              <a:defRPr/>
            </a:pPr>
            <a:r>
              <a:rPr lang="en-US" sz="2600" b="0" kern="0" dirty="0">
                <a:solidFill>
                  <a:srgbClr val="FFC000"/>
                </a:solidFill>
                <a:effectLst>
                  <a:outerShdw blurRad="38100" dist="38100" dir="2700000" algn="tl">
                    <a:srgbClr val="000000"/>
                  </a:outerShdw>
                </a:effectLst>
                <a:latin typeface="+mn-lt"/>
              </a:rPr>
              <a:t>Use Adobe Reader tools.</a:t>
            </a:r>
          </a:p>
          <a:p>
            <a:pPr marL="800100" lvl="1" indent="-342900" eaLnBrk="0" hangingPunct="0">
              <a:lnSpc>
                <a:spcPct val="80000"/>
              </a:lnSpc>
              <a:spcBef>
                <a:spcPct val="20000"/>
              </a:spcBef>
              <a:spcAft>
                <a:spcPct val="10000"/>
              </a:spcAft>
              <a:buClr>
                <a:srgbClr val="FAFD00"/>
              </a:buClr>
              <a:buSzPct val="40000"/>
              <a:buFont typeface="Wingdings" pitchFamily="2" charset="2"/>
              <a:buChar char="v"/>
              <a:defRPr/>
            </a:pPr>
            <a:r>
              <a:rPr lang="en-US" sz="2600" b="0" kern="0" dirty="0">
                <a:solidFill>
                  <a:srgbClr val="FFC000"/>
                </a:solidFill>
                <a:effectLst>
                  <a:outerShdw blurRad="38100" dist="38100" dir="2700000" algn="tl">
                    <a:srgbClr val="000000"/>
                  </a:outerShdw>
                </a:effectLst>
                <a:latin typeface="+mn-lt"/>
              </a:rPr>
              <a:t>Default toolbar has very few of the total number of tools</a:t>
            </a:r>
          </a:p>
          <a:p>
            <a:pPr marL="800100" lvl="1" indent="-342900" eaLnBrk="0" hangingPunct="0">
              <a:lnSpc>
                <a:spcPct val="80000"/>
              </a:lnSpc>
              <a:spcBef>
                <a:spcPct val="20000"/>
              </a:spcBef>
              <a:spcAft>
                <a:spcPct val="10000"/>
              </a:spcAft>
              <a:buClr>
                <a:srgbClr val="FAFD00"/>
              </a:buClr>
              <a:buSzPct val="40000"/>
              <a:buFont typeface="Wingdings" pitchFamily="2" charset="2"/>
              <a:buChar char="v"/>
              <a:defRPr/>
            </a:pPr>
            <a:r>
              <a:rPr lang="en-US" sz="2600" b="0" kern="0" dirty="0">
                <a:solidFill>
                  <a:srgbClr val="FFC000"/>
                </a:solidFill>
                <a:effectLst>
                  <a:outerShdw blurRad="38100" dist="38100" dir="2700000" algn="tl">
                    <a:srgbClr val="000000"/>
                  </a:outerShdw>
                </a:effectLst>
                <a:latin typeface="+mn-lt"/>
              </a:rPr>
              <a:t>Right –click anywhere on toolbar to bring up other available </a:t>
            </a:r>
            <a:r>
              <a:rPr lang="en-US" sz="2600" b="0" kern="0" dirty="0" smtClean="0">
                <a:solidFill>
                  <a:srgbClr val="FFC000"/>
                </a:solidFill>
                <a:effectLst>
                  <a:outerShdw blurRad="38100" dist="38100" dir="2700000" algn="tl">
                    <a:srgbClr val="000000"/>
                  </a:outerShdw>
                </a:effectLst>
                <a:latin typeface="+mn-lt"/>
              </a:rPr>
              <a:t>tools.</a:t>
            </a:r>
          </a:p>
          <a:p>
            <a:pPr marL="1257300" lvl="2" indent="-342900">
              <a:lnSpc>
                <a:spcPct val="80000"/>
              </a:lnSpc>
              <a:spcBef>
                <a:spcPct val="20000"/>
              </a:spcBef>
              <a:spcAft>
                <a:spcPct val="10000"/>
              </a:spcAft>
              <a:buClr>
                <a:srgbClr val="FAFD00"/>
              </a:buClr>
              <a:buSzPct val="40000"/>
              <a:buFont typeface="Wingdings" pitchFamily="2" charset="2"/>
              <a:buChar char="v"/>
              <a:defRPr/>
            </a:pPr>
            <a:r>
              <a:rPr lang="en-US" sz="2600" kern="0" dirty="0" smtClean="0">
                <a:solidFill>
                  <a:srgbClr val="FFC000"/>
                </a:solidFill>
                <a:effectLst>
                  <a:outerShdw blurRad="38100" dist="38100" dir="2700000" algn="tl">
                    <a:srgbClr val="000000"/>
                  </a:outerShdw>
                </a:effectLst>
                <a:latin typeface="+mn-lt"/>
              </a:rPr>
              <a:t>Loupe tool is exceptionally useful!</a:t>
            </a:r>
            <a:endParaRPr lang="en-US" sz="2600" b="0" kern="0" dirty="0" smtClean="0">
              <a:solidFill>
                <a:srgbClr val="FFC000"/>
              </a:solidFill>
              <a:effectLst>
                <a:outerShdw blurRad="38100" dist="38100" dir="2700000" algn="tl">
                  <a:srgbClr val="000000"/>
                </a:outerShdw>
              </a:effectLst>
              <a:latin typeface="+mn-lt"/>
            </a:endParaRPr>
          </a:p>
          <a:p>
            <a:pPr marL="800100" lvl="1" indent="-342900" eaLnBrk="0" hangingPunct="0">
              <a:lnSpc>
                <a:spcPct val="80000"/>
              </a:lnSpc>
              <a:spcBef>
                <a:spcPct val="20000"/>
              </a:spcBef>
              <a:spcAft>
                <a:spcPct val="10000"/>
              </a:spcAft>
              <a:buClr>
                <a:srgbClr val="FAFD00"/>
              </a:buClr>
              <a:buSzPct val="40000"/>
              <a:buFont typeface="Wingdings" pitchFamily="2" charset="2"/>
              <a:buChar char="v"/>
              <a:defRPr/>
            </a:pPr>
            <a:r>
              <a:rPr lang="en-US" sz="2600" kern="0" dirty="0" smtClean="0">
                <a:solidFill>
                  <a:srgbClr val="FFC000"/>
                </a:solidFill>
                <a:effectLst>
                  <a:outerShdw blurRad="38100" dist="38100" dir="2700000" algn="tl">
                    <a:srgbClr val="000000"/>
                  </a:outerShdw>
                </a:effectLst>
                <a:latin typeface="+mn-lt"/>
              </a:rPr>
              <a:t>If viewing from SIMS/RMS links, disable “view in browser” option in Edit&gt;Preferences&gt;</a:t>
            </a:r>
            <a:br>
              <a:rPr lang="en-US" sz="2600" kern="0" dirty="0" smtClean="0">
                <a:solidFill>
                  <a:srgbClr val="FFC000"/>
                </a:solidFill>
                <a:effectLst>
                  <a:outerShdw blurRad="38100" dist="38100" dir="2700000" algn="tl">
                    <a:srgbClr val="000000"/>
                  </a:outerShdw>
                </a:effectLst>
                <a:latin typeface="+mn-lt"/>
              </a:rPr>
            </a:br>
            <a:r>
              <a:rPr lang="en-US" sz="2600" kern="0" dirty="0" smtClean="0">
                <a:solidFill>
                  <a:srgbClr val="FFC000"/>
                </a:solidFill>
                <a:effectLst>
                  <a:outerShdw blurRad="38100" dist="38100" dir="2700000" algn="tl">
                    <a:srgbClr val="000000"/>
                  </a:outerShdw>
                </a:effectLst>
                <a:latin typeface="+mn-lt"/>
              </a:rPr>
              <a:t>Internet to prevent output from being trapped in small window</a:t>
            </a:r>
            <a:endParaRPr lang="en-US" sz="2600" b="0" kern="0" dirty="0" smtClean="0">
              <a:effectLst>
                <a:outerShdw blurRad="38100" dist="38100" dir="2700000" algn="tl">
                  <a:srgbClr val="000000"/>
                </a:outerShdw>
              </a:effectLst>
              <a:latin typeface="+mn-lt"/>
            </a:endParaRPr>
          </a:p>
        </p:txBody>
      </p:sp>
      <p:pic>
        <p:nvPicPr>
          <p:cNvPr id="4813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1600200"/>
            <a:ext cx="487045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52" descr="http://www.heyokay.com/images/tips-n-trick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28575"/>
            <a:ext cx="1981200" cy="15237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Grp="1"/>
          </p:cNvGraphicFramePr>
          <p:nvPr>
            <p:extLst>
              <p:ext uri="{D42A27DB-BD31-4B8C-83A1-F6EECF244321}">
                <p14:modId xmlns:p14="http://schemas.microsoft.com/office/powerpoint/2010/main" val="520549886"/>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78182" name="CorelDRAW" r:id="rId6" imgW="1315070" imgH="511747" progId="">
                  <p:embed/>
                </p:oleObj>
              </mc:Choice>
              <mc:Fallback>
                <p:oleObj name="CorelDRAW" r:id="rId6" imgW="1315070" imgH="511747" progId="">
                  <p:embed/>
                  <p:pic>
                    <p:nvPicPr>
                      <p:cNvPr id="0" name=""/>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459782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b="0" dirty="0" smtClean="0">
                <a:solidFill>
                  <a:srgbClr val="FFC000"/>
                </a:solidFill>
              </a:rPr>
              <a:t>Tips and Tricks</a:t>
            </a:r>
          </a:p>
        </p:txBody>
      </p:sp>
      <p:sp>
        <p:nvSpPr>
          <p:cNvPr id="10" name="Rectangle 3"/>
          <p:cNvSpPr txBox="1">
            <a:spLocks noChangeArrowheads="1"/>
          </p:cNvSpPr>
          <p:nvPr/>
        </p:nvSpPr>
        <p:spPr bwMode="auto">
          <a:xfrm>
            <a:off x="0" y="1447800"/>
            <a:ext cx="9144000" cy="1412875"/>
          </a:xfrm>
          <a:prstGeom prst="rect">
            <a:avLst/>
          </a:prstGeom>
          <a:noFill/>
          <a:ln w="9525">
            <a:noFill/>
            <a:miter lim="800000"/>
            <a:headEnd/>
            <a:tailEnd/>
          </a:ln>
          <a:effectLst/>
        </p:spPr>
        <p:txBody>
          <a:bodyPr/>
          <a:lstStyle/>
          <a:p>
            <a:pPr marL="342900" indent="-342900" eaLnBrk="0" hangingPunct="0">
              <a:lnSpc>
                <a:spcPct val="80000"/>
              </a:lnSpc>
              <a:spcBef>
                <a:spcPct val="20000"/>
              </a:spcBef>
              <a:spcAft>
                <a:spcPct val="10000"/>
              </a:spcAft>
              <a:buClr>
                <a:srgbClr val="FAFD00"/>
              </a:buClr>
              <a:buSzPct val="65000"/>
              <a:buFont typeface="Monotype Sorts" pitchFamily="2" charset="2"/>
              <a:buChar char="n"/>
              <a:defRPr/>
            </a:pPr>
            <a:r>
              <a:rPr lang="en-US" sz="2600" b="0" kern="0" dirty="0">
                <a:solidFill>
                  <a:srgbClr val="FFC000"/>
                </a:solidFill>
                <a:effectLst>
                  <a:outerShdw blurRad="38100" dist="38100" dir="2700000" algn="tl">
                    <a:srgbClr val="000000"/>
                  </a:outerShdw>
                </a:effectLst>
                <a:latin typeface="+mn-lt"/>
              </a:rPr>
              <a:t>PDF </a:t>
            </a:r>
            <a:r>
              <a:rPr lang="en-US" sz="2600" b="0" kern="0" dirty="0" err="1">
                <a:solidFill>
                  <a:srgbClr val="FFC000"/>
                </a:solidFill>
                <a:effectLst>
                  <a:outerShdw blurRad="38100" dist="38100" dir="2700000" algn="tl">
                    <a:srgbClr val="000000"/>
                  </a:outerShdw>
                </a:effectLst>
                <a:latin typeface="+mn-lt"/>
              </a:rPr>
              <a:t>XChange</a:t>
            </a:r>
            <a:r>
              <a:rPr lang="en-US" sz="2600" b="0" kern="0" dirty="0">
                <a:solidFill>
                  <a:srgbClr val="FFC000"/>
                </a:solidFill>
                <a:effectLst>
                  <a:outerShdw blurRad="38100" dist="38100" dir="2700000" algn="tl">
                    <a:srgbClr val="000000"/>
                  </a:outerShdw>
                </a:effectLst>
                <a:latin typeface="+mn-lt"/>
              </a:rPr>
              <a:t> Viewer</a:t>
            </a:r>
          </a:p>
          <a:p>
            <a:pPr marL="800100" lvl="1" indent="-342900" eaLnBrk="0" hangingPunct="0">
              <a:lnSpc>
                <a:spcPct val="80000"/>
              </a:lnSpc>
              <a:spcBef>
                <a:spcPct val="20000"/>
              </a:spcBef>
              <a:spcAft>
                <a:spcPct val="10000"/>
              </a:spcAft>
              <a:buClr>
                <a:srgbClr val="FAFD00"/>
              </a:buClr>
              <a:buSzPct val="40000"/>
              <a:buFont typeface="Wingdings" pitchFamily="2" charset="2"/>
              <a:buChar char="v"/>
              <a:defRPr/>
            </a:pPr>
            <a:r>
              <a:rPr lang="en-US" sz="2600" b="0" kern="0" dirty="0">
                <a:solidFill>
                  <a:srgbClr val="FFC000"/>
                </a:solidFill>
                <a:effectLst>
                  <a:outerShdw blurRad="38100" dist="38100" dir="2700000" algn="tl">
                    <a:srgbClr val="000000"/>
                  </a:outerShdw>
                </a:effectLst>
                <a:latin typeface="+mn-lt"/>
              </a:rPr>
              <a:t>Alternative free </a:t>
            </a:r>
            <a:r>
              <a:rPr lang="en-US" sz="2600" b="0" kern="0" dirty="0" err="1">
                <a:solidFill>
                  <a:srgbClr val="FFC000"/>
                </a:solidFill>
                <a:effectLst>
                  <a:outerShdw blurRad="38100" dist="38100" dir="2700000" algn="tl">
                    <a:srgbClr val="000000"/>
                  </a:outerShdw>
                </a:effectLst>
                <a:latin typeface="+mn-lt"/>
              </a:rPr>
              <a:t>pdf</a:t>
            </a:r>
            <a:r>
              <a:rPr lang="en-US" sz="2600" b="0" kern="0" dirty="0">
                <a:solidFill>
                  <a:srgbClr val="FFC000"/>
                </a:solidFill>
                <a:effectLst>
                  <a:outerShdw blurRad="38100" dist="38100" dir="2700000" algn="tl">
                    <a:srgbClr val="000000"/>
                  </a:outerShdw>
                </a:effectLst>
                <a:latin typeface="+mn-lt"/>
              </a:rPr>
              <a:t> viewer with the same zoom/display features but also has editing features.</a:t>
            </a:r>
          </a:p>
        </p:txBody>
      </p:sp>
      <p:pic>
        <p:nvPicPr>
          <p:cNvPr id="5018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5988" y="3311525"/>
            <a:ext cx="49911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2" descr="http://www.heyokay.com/images/tips-n-trick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28575"/>
            <a:ext cx="1752600" cy="13479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Grp="1"/>
          </p:cNvGraphicFramePr>
          <p:nvPr>
            <p:extLst>
              <p:ext uri="{D42A27DB-BD31-4B8C-83A1-F6EECF244321}">
                <p14:modId xmlns:p14="http://schemas.microsoft.com/office/powerpoint/2010/main" val="260636813"/>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79206" name="CorelDRAW" r:id="rId6" imgW="1315070" imgH="511747" progId="">
                  <p:embed/>
                </p:oleObj>
              </mc:Choice>
              <mc:Fallback>
                <p:oleObj name="CorelDRAW" r:id="rId6" imgW="1315070" imgH="511747" progId="">
                  <p:embed/>
                  <p:pic>
                    <p:nvPicPr>
                      <p:cNvPr id="0" name=""/>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935541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Grp="1"/>
          </p:cNvGraphicFramePr>
          <p:nvPr>
            <p:extLst>
              <p:ext uri="{D42A27DB-BD31-4B8C-83A1-F6EECF244321}">
                <p14:modId xmlns:p14="http://schemas.microsoft.com/office/powerpoint/2010/main" val="394442255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80230" name="CorelDRAW" r:id="rId4" imgW="1315070" imgH="511747" progId="">
                  <p:embed/>
                </p:oleObj>
              </mc:Choice>
              <mc:Fallback>
                <p:oleObj name="CorelDRAW" r:id="rId4" imgW="1315070" imgH="511747"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2" name="Rectangle 2"/>
          <p:cNvSpPr>
            <a:spLocks noGrp="1" noChangeArrowheads="1"/>
          </p:cNvSpPr>
          <p:nvPr>
            <p:ph type="title"/>
          </p:nvPr>
        </p:nvSpPr>
        <p:spPr/>
        <p:txBody>
          <a:bodyPr/>
          <a:lstStyle/>
          <a:p>
            <a:r>
              <a:rPr lang="en-US" b="0" dirty="0" smtClean="0">
                <a:solidFill>
                  <a:srgbClr val="FFC000"/>
                </a:solidFill>
              </a:rPr>
              <a:t>Tips and Tricks</a:t>
            </a:r>
          </a:p>
        </p:txBody>
      </p:sp>
      <p:sp>
        <p:nvSpPr>
          <p:cNvPr id="10" name="Rectangle 3"/>
          <p:cNvSpPr txBox="1">
            <a:spLocks noChangeArrowheads="1"/>
          </p:cNvSpPr>
          <p:nvPr/>
        </p:nvSpPr>
        <p:spPr bwMode="auto">
          <a:xfrm>
            <a:off x="0" y="1447800"/>
            <a:ext cx="9144000" cy="2209800"/>
          </a:xfrm>
          <a:prstGeom prst="rect">
            <a:avLst/>
          </a:prstGeom>
          <a:noFill/>
          <a:ln w="9525">
            <a:noFill/>
            <a:miter lim="800000"/>
            <a:headEnd/>
            <a:tailEnd/>
          </a:ln>
          <a:effectLst/>
        </p:spPr>
        <p:txBody>
          <a:bodyPr/>
          <a:lstStyle/>
          <a:p>
            <a:pPr marL="342900" indent="-342900" eaLnBrk="0" hangingPunct="0">
              <a:lnSpc>
                <a:spcPct val="80000"/>
              </a:lnSpc>
              <a:spcBef>
                <a:spcPct val="20000"/>
              </a:spcBef>
              <a:spcAft>
                <a:spcPct val="10000"/>
              </a:spcAft>
              <a:buClr>
                <a:srgbClr val="FAFD00"/>
              </a:buClr>
              <a:buSzPct val="65000"/>
              <a:buFont typeface="Monotype Sorts" pitchFamily="2" charset="2"/>
              <a:buChar char="n"/>
              <a:defRPr/>
            </a:pPr>
            <a:r>
              <a:rPr lang="en-US" sz="2600" b="0" kern="0" dirty="0">
                <a:solidFill>
                  <a:srgbClr val="FFC000"/>
                </a:solidFill>
                <a:effectLst>
                  <a:outerShdw blurRad="38100" dist="38100" dir="2700000" algn="tl">
                    <a:srgbClr val="000000"/>
                  </a:outerShdw>
                </a:effectLst>
                <a:latin typeface="Garamond" pitchFamily="18" charset="0"/>
              </a:rPr>
              <a:t>PDF </a:t>
            </a:r>
            <a:r>
              <a:rPr lang="en-US" sz="2600" b="0" kern="0" dirty="0" err="1">
                <a:solidFill>
                  <a:srgbClr val="FFC000"/>
                </a:solidFill>
                <a:effectLst>
                  <a:outerShdw blurRad="38100" dist="38100" dir="2700000" algn="tl">
                    <a:srgbClr val="000000"/>
                  </a:outerShdw>
                </a:effectLst>
                <a:latin typeface="Garamond" pitchFamily="18" charset="0"/>
              </a:rPr>
              <a:t>XChange</a:t>
            </a:r>
            <a:r>
              <a:rPr lang="en-US" sz="2600" b="0" kern="0" dirty="0">
                <a:solidFill>
                  <a:srgbClr val="FFC000"/>
                </a:solidFill>
                <a:effectLst>
                  <a:outerShdw blurRad="38100" dist="38100" dir="2700000" algn="tl">
                    <a:srgbClr val="000000"/>
                  </a:outerShdw>
                </a:effectLst>
                <a:latin typeface="Garamond" pitchFamily="18" charset="0"/>
              </a:rPr>
              <a:t> Viewer</a:t>
            </a:r>
          </a:p>
          <a:p>
            <a:pPr marL="1257300" lvl="2" indent="-342900" eaLnBrk="0" hangingPunct="0">
              <a:lnSpc>
                <a:spcPct val="80000"/>
              </a:lnSpc>
              <a:spcBef>
                <a:spcPct val="20000"/>
              </a:spcBef>
              <a:spcAft>
                <a:spcPct val="10000"/>
              </a:spcAft>
              <a:buClr>
                <a:srgbClr val="FAFD00"/>
              </a:buClr>
              <a:buSzPct val="40000"/>
              <a:buFont typeface="Wingdings" pitchFamily="2" charset="2"/>
              <a:buChar char="v"/>
              <a:defRPr/>
            </a:pPr>
            <a:r>
              <a:rPr lang="en-US" sz="2600" b="0" kern="0" dirty="0">
                <a:solidFill>
                  <a:srgbClr val="FFC000"/>
                </a:solidFill>
                <a:effectLst>
                  <a:outerShdw blurRad="38100" dist="38100" dir="2700000" algn="tl">
                    <a:srgbClr val="000000"/>
                  </a:outerShdw>
                </a:effectLst>
                <a:latin typeface="Garamond" pitchFamily="18" charset="0"/>
              </a:rPr>
              <a:t>Can add notes to files, text directly, arrows, etc…  </a:t>
            </a:r>
          </a:p>
          <a:p>
            <a:pPr marL="1257300" lvl="2" indent="-342900" eaLnBrk="0" hangingPunct="0">
              <a:lnSpc>
                <a:spcPct val="80000"/>
              </a:lnSpc>
              <a:spcBef>
                <a:spcPct val="20000"/>
              </a:spcBef>
              <a:spcAft>
                <a:spcPct val="10000"/>
              </a:spcAft>
              <a:buClr>
                <a:srgbClr val="FAFD00"/>
              </a:buClr>
              <a:buSzPct val="40000"/>
              <a:buFont typeface="Wingdings" pitchFamily="2" charset="2"/>
              <a:buChar char="v"/>
              <a:defRPr/>
            </a:pPr>
            <a:r>
              <a:rPr lang="en-US" sz="2600" b="0" kern="0" dirty="0">
                <a:solidFill>
                  <a:srgbClr val="FFC000"/>
                </a:solidFill>
                <a:effectLst>
                  <a:outerShdw blurRad="38100" dist="38100" dir="2700000" algn="tl">
                    <a:srgbClr val="000000"/>
                  </a:outerShdw>
                </a:effectLst>
                <a:latin typeface="Garamond" pitchFamily="18" charset="0"/>
              </a:rPr>
              <a:t>Can also use loupe tool and pan/zoom</a:t>
            </a:r>
          </a:p>
        </p:txBody>
      </p:sp>
      <p:pic>
        <p:nvPicPr>
          <p:cNvPr id="5120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2895600"/>
            <a:ext cx="838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2" descr="http://www.heyokay.com/images/tips-n-trick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28575"/>
            <a:ext cx="1752600" cy="134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497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609600"/>
          </a:xfrm>
        </p:spPr>
        <p:txBody>
          <a:bodyPr/>
          <a:lstStyle/>
          <a:p>
            <a:pPr>
              <a:defRPr/>
            </a:pPr>
            <a:r>
              <a:rPr lang="en-US" b="0" dirty="0" smtClean="0">
                <a:solidFill>
                  <a:srgbClr val="FFC000"/>
                </a:solidFill>
              </a:rPr>
              <a:t>Tips and Tricks</a:t>
            </a:r>
          </a:p>
        </p:txBody>
      </p:sp>
      <p:pic>
        <p:nvPicPr>
          <p:cNvPr id="193538" name="Picture 2"/>
          <p:cNvPicPr>
            <a:picLocks noChangeAspect="1" noChangeArrowheads="1"/>
          </p:cNvPicPr>
          <p:nvPr/>
        </p:nvPicPr>
        <p:blipFill>
          <a:blip r:embed="rId3"/>
          <a:srcRect/>
          <a:stretch>
            <a:fillRect/>
          </a:stretch>
        </p:blipFill>
        <p:spPr bwMode="auto">
          <a:xfrm>
            <a:off x="0" y="588963"/>
            <a:ext cx="9144000" cy="6221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en-US" b="0" dirty="0" smtClean="0">
                <a:solidFill>
                  <a:srgbClr val="FFC000"/>
                </a:solidFill>
              </a:rPr>
              <a:t>Tips and Tricks</a:t>
            </a:r>
          </a:p>
        </p:txBody>
      </p:sp>
      <p:sp>
        <p:nvSpPr>
          <p:cNvPr id="7" name="Content Placeholder 6"/>
          <p:cNvSpPr>
            <a:spLocks noGrp="1"/>
          </p:cNvSpPr>
          <p:nvPr>
            <p:ph idx="1"/>
          </p:nvPr>
        </p:nvSpPr>
        <p:spPr>
          <a:xfrm>
            <a:off x="457200" y="1423988"/>
            <a:ext cx="8001000" cy="3910012"/>
          </a:xfrm>
        </p:spPr>
        <p:txBody>
          <a:bodyPr/>
          <a:lstStyle/>
          <a:p>
            <a:pPr>
              <a:defRPr/>
            </a:pPr>
            <a:r>
              <a:rPr lang="en-US" sz="2400" dirty="0" smtClean="0">
                <a:solidFill>
                  <a:srgbClr val="FFC000"/>
                </a:solidFill>
              </a:rPr>
              <a:t>Link to stations' </a:t>
            </a:r>
            <a:r>
              <a:rPr lang="en-US" sz="2400" dirty="0" err="1" smtClean="0">
                <a:solidFill>
                  <a:srgbClr val="FFC000"/>
                </a:solidFill>
              </a:rPr>
              <a:t>Auto_Review</a:t>
            </a:r>
            <a:r>
              <a:rPr lang="en-US" sz="2400" dirty="0" smtClean="0">
                <a:solidFill>
                  <a:srgbClr val="FFC000"/>
                </a:solidFill>
              </a:rPr>
              <a:t> output area available from SIMS webpages</a:t>
            </a:r>
          </a:p>
          <a:p>
            <a:pPr lvl="1">
              <a:defRPr/>
            </a:pPr>
            <a:r>
              <a:rPr lang="en-US" sz="2000" dirty="0" smtClean="0">
                <a:solidFill>
                  <a:srgbClr val="FFC000"/>
                </a:solidFill>
              </a:rPr>
              <a:t>Can increase file access speeds, but can't rename, edit, etc… </a:t>
            </a:r>
            <a:r>
              <a:rPr lang="en-US" sz="2000" dirty="0" err="1" smtClean="0">
                <a:solidFill>
                  <a:srgbClr val="FFC000"/>
                </a:solidFill>
              </a:rPr>
              <a:t>pdf</a:t>
            </a:r>
            <a:r>
              <a:rPr lang="en-US" sz="2000" dirty="0" smtClean="0">
                <a:solidFill>
                  <a:srgbClr val="FFC000"/>
                </a:solidFill>
              </a:rPr>
              <a:t> files</a:t>
            </a:r>
          </a:p>
          <a:p>
            <a:pPr lvl="1">
              <a:defRPr/>
            </a:pPr>
            <a:r>
              <a:rPr lang="en-US" sz="2000" dirty="0" smtClean="0">
                <a:solidFill>
                  <a:srgbClr val="FFC000"/>
                </a:solidFill>
              </a:rPr>
              <a:t>Great for remote records checking and reviewing</a:t>
            </a:r>
          </a:p>
          <a:p>
            <a:pPr lvl="1">
              <a:defRPr/>
            </a:pPr>
            <a:r>
              <a:rPr lang="en-US" sz="2000" dirty="0" smtClean="0">
                <a:solidFill>
                  <a:srgbClr val="FFC000"/>
                </a:solidFill>
              </a:rPr>
              <a:t>Can add other files to that area to assemble a complete electronic record packet available from stations' SIMS/RMS pages</a:t>
            </a:r>
          </a:p>
          <a:p>
            <a:pPr lvl="1">
              <a:defRPr/>
            </a:pPr>
            <a:r>
              <a:rPr lang="en-US" sz="2000" dirty="0" smtClean="0">
                <a:solidFill>
                  <a:srgbClr val="FFC000"/>
                </a:solidFill>
              </a:rPr>
              <a:t>Contact GS-W_Help_SIMS@usgs.gov to enable this feature on your SIMS pages (area must be setup on local </a:t>
            </a:r>
            <a:r>
              <a:rPr lang="en-US" sz="2000" dirty="0" err="1" smtClean="0">
                <a:solidFill>
                  <a:srgbClr val="FFC000"/>
                </a:solidFill>
              </a:rPr>
              <a:t>webserver</a:t>
            </a:r>
            <a:r>
              <a:rPr lang="en-US" sz="2000" dirty="0" smtClean="0">
                <a:solidFill>
                  <a:srgbClr val="FFC000"/>
                </a:solidFill>
              </a:rPr>
              <a:t>…)</a:t>
            </a:r>
            <a:endParaRPr lang="en-US" sz="2000" dirty="0">
              <a:solidFill>
                <a:srgbClr val="FFC000"/>
              </a:solidFill>
            </a:endParaRPr>
          </a:p>
        </p:txBody>
      </p:sp>
      <p:pic>
        <p:nvPicPr>
          <p:cNvPr id="4" name="Picture 52" descr="http://www.heyokay.com/images/tips-n-trick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8576"/>
            <a:ext cx="1752600" cy="1347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15"/>
          <p:cNvSpPr>
            <a:spLocks noGrp="1" noChangeArrowheads="1"/>
          </p:cNvSpPr>
          <p:nvPr>
            <p:ph type="sldNum" sz="quarter" idx="12"/>
          </p:nvPr>
        </p:nvSpPr>
        <p:spPr>
          <a:noFill/>
          <a:ln>
            <a:miter lim="800000"/>
            <a:headEnd/>
            <a:tailEnd/>
          </a:ln>
        </p:spPr>
        <p:txBody>
          <a:bodyPr/>
          <a:lstStyle/>
          <a:p>
            <a:fld id="{B998303B-E8F3-445B-A938-710809450F42}" type="slidenum">
              <a:rPr lang="en-US" smtClean="0"/>
              <a:pPr/>
              <a:t>56</a:t>
            </a:fld>
            <a:endParaRPr lang="en-US" smtClean="0"/>
          </a:p>
        </p:txBody>
      </p:sp>
      <p:sp>
        <p:nvSpPr>
          <p:cNvPr id="197634"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197635" name="Picture 1"/>
          <p:cNvPicPr>
            <a:picLocks noChangeAspect="1" noChangeArrowheads="1"/>
          </p:cNvPicPr>
          <p:nvPr/>
        </p:nvPicPr>
        <p:blipFill>
          <a:blip r:embed="rId3"/>
          <a:srcRect/>
          <a:stretch>
            <a:fillRect/>
          </a:stretch>
        </p:blipFill>
        <p:spPr bwMode="auto">
          <a:xfrm>
            <a:off x="471488" y="0"/>
            <a:ext cx="7688262" cy="6858000"/>
          </a:xfrm>
          <a:prstGeom prst="rect">
            <a:avLst/>
          </a:prstGeom>
          <a:noFill/>
          <a:ln w="9525">
            <a:noFill/>
            <a:miter lim="800000"/>
            <a:headEnd/>
            <a:tailEnd/>
          </a:ln>
        </p:spPr>
      </p:pic>
      <p:sp>
        <p:nvSpPr>
          <p:cNvPr id="197636" name="Oval 5"/>
          <p:cNvSpPr>
            <a:spLocks noChangeArrowheads="1"/>
          </p:cNvSpPr>
          <p:nvPr/>
        </p:nvSpPr>
        <p:spPr bwMode="auto">
          <a:xfrm>
            <a:off x="4724400" y="4343400"/>
            <a:ext cx="2895600" cy="457200"/>
          </a:xfrm>
          <a:prstGeom prst="ellipse">
            <a:avLst/>
          </a:prstGeom>
          <a:noFill/>
          <a:ln w="25400" algn="ctr">
            <a:solidFill>
              <a:srgbClr val="FF0000"/>
            </a:solidFill>
            <a:round/>
            <a:headEnd/>
            <a:tailEnd/>
          </a:ln>
        </p:spPr>
        <p:txBody>
          <a:bodyPr wrap="none"/>
          <a:lstStyle/>
          <a:p>
            <a:pPr eaLnBrk="0" hangingPunct="0"/>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solidFill>
                  <a:srgbClr val="FFC000"/>
                </a:solidFill>
              </a:rPr>
              <a:t>Release Schedule</a:t>
            </a:r>
            <a:endParaRPr lang="en-US" dirty="0">
              <a:solidFill>
                <a:srgbClr val="FFC000"/>
              </a:solidFill>
            </a:endParaRPr>
          </a:p>
        </p:txBody>
      </p:sp>
      <p:sp>
        <p:nvSpPr>
          <p:cNvPr id="8" name="Content Placeholder 7"/>
          <p:cNvSpPr>
            <a:spLocks noGrp="1"/>
          </p:cNvSpPr>
          <p:nvPr>
            <p:ph idx="1"/>
          </p:nvPr>
        </p:nvSpPr>
        <p:spPr>
          <a:xfrm>
            <a:off x="457200" y="1295400"/>
            <a:ext cx="8229600" cy="5105400"/>
          </a:xfrm>
        </p:spPr>
        <p:txBody>
          <a:bodyPr>
            <a:normAutofit fontScale="85000" lnSpcReduction="20000"/>
          </a:bodyPr>
          <a:lstStyle/>
          <a:p>
            <a:pPr>
              <a:defRPr/>
            </a:pPr>
            <a:r>
              <a:rPr lang="en-US" dirty="0" err="1" smtClean="0">
                <a:solidFill>
                  <a:srgbClr val="FFC000"/>
                </a:solidFill>
              </a:rPr>
              <a:t>Auto_Review</a:t>
            </a:r>
            <a:r>
              <a:rPr lang="en-US" dirty="0" smtClean="0">
                <a:solidFill>
                  <a:srgbClr val="FFC000"/>
                </a:solidFill>
              </a:rPr>
              <a:t> version containing </a:t>
            </a:r>
            <a:r>
              <a:rPr lang="en-US" dirty="0" err="1" smtClean="0">
                <a:solidFill>
                  <a:srgbClr val="FFC000"/>
                </a:solidFill>
              </a:rPr>
              <a:t>wqmreview</a:t>
            </a:r>
            <a:r>
              <a:rPr lang="en-US" dirty="0" smtClean="0">
                <a:solidFill>
                  <a:srgbClr val="FFC000"/>
                </a:solidFill>
              </a:rPr>
              <a:t> OUT NOW!</a:t>
            </a:r>
          </a:p>
          <a:p>
            <a:pPr>
              <a:defRPr/>
            </a:pPr>
            <a:r>
              <a:rPr lang="en-US" dirty="0">
                <a:solidFill>
                  <a:srgbClr val="FFC000"/>
                </a:solidFill>
              </a:rPr>
              <a:t>Was announced to all DBA’s and Data </a:t>
            </a:r>
            <a:r>
              <a:rPr lang="en-US" dirty="0" smtClean="0">
                <a:solidFill>
                  <a:srgbClr val="FFC000"/>
                </a:solidFill>
              </a:rPr>
              <a:t>Chiefs in Jan. </a:t>
            </a:r>
            <a:r>
              <a:rPr lang="en-US" dirty="0" smtClean="0">
                <a:solidFill>
                  <a:srgbClr val="FFC000"/>
                </a:solidFill>
              </a:rPr>
              <a:t>2012 (released </a:t>
            </a:r>
            <a:r>
              <a:rPr lang="en-US" dirty="0" smtClean="0">
                <a:solidFill>
                  <a:srgbClr val="FFC000"/>
                </a:solidFill>
              </a:rPr>
              <a:t>in </a:t>
            </a:r>
            <a:r>
              <a:rPr lang="en-US" dirty="0" smtClean="0">
                <a:solidFill>
                  <a:srgbClr val="FFC000"/>
                </a:solidFill>
              </a:rPr>
              <a:t>Dec. 2011).</a:t>
            </a:r>
            <a:endParaRPr lang="en-US" dirty="0">
              <a:solidFill>
                <a:srgbClr val="FFC000"/>
              </a:solidFill>
            </a:endParaRPr>
          </a:p>
          <a:p>
            <a:pPr>
              <a:defRPr/>
            </a:pPr>
            <a:r>
              <a:rPr lang="en-US" dirty="0">
                <a:solidFill>
                  <a:srgbClr val="FFC000"/>
                </a:solidFill>
              </a:rPr>
              <a:t>A</a:t>
            </a:r>
            <a:r>
              <a:rPr lang="en-US" dirty="0" smtClean="0">
                <a:solidFill>
                  <a:srgbClr val="FFC000"/>
                </a:solidFill>
              </a:rPr>
              <a:t>lready on many </a:t>
            </a:r>
            <a:r>
              <a:rPr lang="en-US" dirty="0" smtClean="0">
                <a:solidFill>
                  <a:srgbClr val="FFC000"/>
                </a:solidFill>
              </a:rPr>
              <a:t>servers </a:t>
            </a:r>
            <a:r>
              <a:rPr lang="en-US" dirty="0" smtClean="0">
                <a:solidFill>
                  <a:srgbClr val="FFC000"/>
                </a:solidFill>
              </a:rPr>
              <a:t>(type </a:t>
            </a:r>
            <a:r>
              <a:rPr lang="en-US" dirty="0" err="1" smtClean="0">
                <a:solidFill>
                  <a:srgbClr val="FFC000"/>
                </a:solidFill>
              </a:rPr>
              <a:t>wqmreview</a:t>
            </a:r>
            <a:r>
              <a:rPr lang="en-US" dirty="0" smtClean="0">
                <a:solidFill>
                  <a:srgbClr val="FFC000"/>
                </a:solidFill>
              </a:rPr>
              <a:t> from Unix prompt on server to find out…).</a:t>
            </a:r>
          </a:p>
          <a:p>
            <a:pPr>
              <a:defRPr/>
            </a:pPr>
            <a:r>
              <a:rPr lang="en-US" dirty="0">
                <a:solidFill>
                  <a:srgbClr val="FFC000"/>
                </a:solidFill>
              </a:rPr>
              <a:t>5-10 minute update process if not – instructions available here: </a:t>
            </a:r>
            <a:r>
              <a:rPr lang="en-US" sz="2800" dirty="0">
                <a:solidFill>
                  <a:srgbClr val="FFC000"/>
                </a:solidFill>
              </a:rPr>
              <a:t>http://</a:t>
            </a:r>
            <a:r>
              <a:rPr lang="en-US" sz="2800" dirty="0" smtClean="0">
                <a:solidFill>
                  <a:srgbClr val="FFC000"/>
                </a:solidFill>
              </a:rPr>
              <a:t>water.usgs.gov/usgs/osw/adaps/swreview.html</a:t>
            </a:r>
            <a:endParaRPr lang="en-US" dirty="0" smtClean="0">
              <a:solidFill>
                <a:srgbClr val="FFC000"/>
              </a:solidFill>
            </a:endParaRPr>
          </a:p>
          <a:p>
            <a:pPr>
              <a:defRPr/>
            </a:pPr>
            <a:r>
              <a:rPr lang="en-US" dirty="0" smtClean="0">
                <a:solidFill>
                  <a:srgbClr val="FFC000"/>
                </a:solidFill>
              </a:rPr>
              <a:t>Have received usage reports from 22 servers so </a:t>
            </a:r>
            <a:r>
              <a:rPr lang="en-US" dirty="0" smtClean="0">
                <a:solidFill>
                  <a:srgbClr val="FFC000"/>
                </a:solidFill>
              </a:rPr>
              <a:t>far (July 2012 </a:t>
            </a:r>
            <a:r>
              <a:rPr lang="en-US" dirty="0" smtClean="0">
                <a:solidFill>
                  <a:srgbClr val="FFC000"/>
                </a:solidFill>
              </a:rPr>
              <a:t>- </a:t>
            </a:r>
            <a:r>
              <a:rPr lang="en-US" dirty="0" smtClean="0">
                <a:solidFill>
                  <a:srgbClr val="FFC000"/>
                </a:solidFill>
              </a:rPr>
              <a:t>reports </a:t>
            </a:r>
            <a:r>
              <a:rPr lang="en-US" dirty="0" smtClean="0">
                <a:solidFill>
                  <a:srgbClr val="FFC000"/>
                </a:solidFill>
              </a:rPr>
              <a:t>not emailed until used for 30 days…)</a:t>
            </a:r>
          </a:p>
          <a:p>
            <a:pPr lvl="1">
              <a:defRPr/>
            </a:pPr>
            <a:r>
              <a:rPr lang="en-US" dirty="0" smtClean="0">
                <a:solidFill>
                  <a:srgbClr val="FFC000"/>
                </a:solidFill>
              </a:rPr>
              <a:t>Usage has varied from a few runs to hundreds over 30 day period</a:t>
            </a:r>
          </a:p>
          <a:p>
            <a:pPr lvl="1">
              <a:defRPr/>
            </a:pPr>
            <a:r>
              <a:rPr lang="en-US" dirty="0" smtClean="0">
                <a:solidFill>
                  <a:srgbClr val="FFC000"/>
                </a:solidFill>
              </a:rPr>
              <a:t>Still trying to get word </a:t>
            </a:r>
            <a:r>
              <a:rPr lang="en-US" dirty="0" smtClean="0">
                <a:solidFill>
                  <a:srgbClr val="FFC000"/>
                </a:solidFill>
              </a:rPr>
              <a:t>out (July 2012) </a:t>
            </a:r>
            <a:r>
              <a:rPr lang="en-US" dirty="0" smtClean="0">
                <a:solidFill>
                  <a:srgbClr val="FFC000"/>
                </a:solidFill>
              </a:rPr>
              <a:t>– let folks from other WSC’s know…</a:t>
            </a:r>
          </a:p>
        </p:txBody>
      </p:sp>
      <p:sp>
        <p:nvSpPr>
          <p:cNvPr id="199683" name="Rectangle 15"/>
          <p:cNvSpPr>
            <a:spLocks noGrp="1" noChangeArrowheads="1"/>
          </p:cNvSpPr>
          <p:nvPr>
            <p:ph type="sldNum" sz="quarter" idx="11"/>
          </p:nvPr>
        </p:nvSpPr>
        <p:spPr>
          <a:noFill/>
          <a:ln>
            <a:miter lim="800000"/>
            <a:headEnd/>
            <a:tailEnd/>
          </a:ln>
        </p:spPr>
        <p:txBody>
          <a:bodyPr/>
          <a:lstStyle/>
          <a:p>
            <a:fld id="{8E9C052C-5356-42B9-997D-85E25C99F5F4}" type="slidenum">
              <a:rPr lang="en-US" smtClean="0"/>
              <a:pPr/>
              <a:t>57</a:t>
            </a:fld>
            <a:endParaRPr lang="en-US" smtClean="0"/>
          </a:p>
        </p:txBody>
      </p:sp>
      <p:sp>
        <p:nvSpPr>
          <p:cNvPr id="199684" name="Text Box 3"/>
          <p:cNvSpPr txBox="1">
            <a:spLocks noChangeArrowheads="1"/>
          </p:cNvSpPr>
          <p:nvPr/>
        </p:nvSpPr>
        <p:spPr bwMode="auto">
          <a:xfrm>
            <a:off x="1355725" y="5764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pic>
        <p:nvPicPr>
          <p:cNvPr id="6" name="Picture 2" descr="http://b.imdoc.fr/1/divers/default/photo/2484909248/5101277ab5/default-date-im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52400"/>
            <a:ext cx="876300" cy="116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Number Placeholder 5"/>
          <p:cNvSpPr>
            <a:spLocks noGrp="1"/>
          </p:cNvSpPr>
          <p:nvPr>
            <p:ph type="sldNum" sz="quarter" idx="11"/>
          </p:nvPr>
        </p:nvSpPr>
        <p:spPr>
          <a:noFill/>
          <a:ln>
            <a:miter lim="800000"/>
            <a:headEnd/>
            <a:tailEnd/>
          </a:ln>
        </p:spPr>
        <p:txBody>
          <a:bodyPr/>
          <a:lstStyle/>
          <a:p>
            <a:fld id="{D329991B-BD30-43A3-B2DE-2A9CB59B69A3}" type="slidenum">
              <a:rPr lang="en-US" smtClean="0"/>
              <a:pPr/>
              <a:t>58</a:t>
            </a:fld>
            <a:endParaRPr lang="en-US" smtClean="0"/>
          </a:p>
        </p:txBody>
      </p:sp>
      <p:sp>
        <p:nvSpPr>
          <p:cNvPr id="9218" name="Rectangle 2"/>
          <p:cNvSpPr>
            <a:spLocks noGrp="1" noRot="1" noChangeArrowheads="1"/>
          </p:cNvSpPr>
          <p:nvPr>
            <p:ph type="title"/>
          </p:nvPr>
        </p:nvSpPr>
        <p:spPr>
          <a:xfrm>
            <a:off x="457200" y="152400"/>
            <a:ext cx="8229600" cy="1143000"/>
          </a:xfrm>
        </p:spPr>
        <p:txBody>
          <a:bodyPr/>
          <a:lstStyle/>
          <a:p>
            <a:pPr>
              <a:defRPr/>
            </a:pPr>
            <a:r>
              <a:rPr lang="en-US" dirty="0" smtClean="0">
                <a:solidFill>
                  <a:srgbClr val="FFC000"/>
                </a:solidFill>
              </a:rPr>
              <a:t>Desired Enhancements of </a:t>
            </a:r>
            <a:r>
              <a:rPr lang="en-US" dirty="0" err="1" smtClean="0">
                <a:solidFill>
                  <a:srgbClr val="FFC000"/>
                </a:solidFill>
              </a:rPr>
              <a:t>WQMReview</a:t>
            </a:r>
            <a:endParaRPr lang="en-US" dirty="0">
              <a:solidFill>
                <a:srgbClr val="FFC000"/>
              </a:solidFill>
            </a:endParaRPr>
          </a:p>
        </p:txBody>
      </p:sp>
      <p:sp>
        <p:nvSpPr>
          <p:cNvPr id="9219" name="Rectangle 3"/>
          <p:cNvSpPr>
            <a:spLocks noGrp="1" noChangeArrowheads="1"/>
          </p:cNvSpPr>
          <p:nvPr>
            <p:ph type="body" sz="half" idx="1"/>
          </p:nvPr>
        </p:nvSpPr>
        <p:spPr>
          <a:xfrm>
            <a:off x="609600" y="1371600"/>
            <a:ext cx="8074025" cy="4876800"/>
          </a:xfrm>
        </p:spPr>
        <p:txBody>
          <a:bodyPr/>
          <a:lstStyle/>
          <a:p>
            <a:pPr>
              <a:defRPr/>
            </a:pPr>
            <a:r>
              <a:rPr lang="en-US" sz="2800" dirty="0" smtClean="0">
                <a:solidFill>
                  <a:srgbClr val="FFC000"/>
                </a:solidFill>
                <a:effectLst/>
              </a:rPr>
              <a:t>Addition of Chlorophyll as a Data Descriptor for processing</a:t>
            </a:r>
          </a:p>
          <a:p>
            <a:pPr>
              <a:defRPr/>
            </a:pPr>
            <a:r>
              <a:rPr lang="en-US" sz="2800" dirty="0" smtClean="0">
                <a:solidFill>
                  <a:srgbClr val="FFC000"/>
                </a:solidFill>
                <a:effectLst/>
              </a:rPr>
              <a:t>Addition of several “generic” Data Descriptors for any parameter</a:t>
            </a:r>
          </a:p>
          <a:p>
            <a:pPr>
              <a:defRPr/>
            </a:pPr>
            <a:r>
              <a:rPr lang="en-US" sz="2800" dirty="0" smtClean="0">
                <a:solidFill>
                  <a:srgbClr val="FFC000"/>
                </a:solidFill>
                <a:effectLst/>
              </a:rPr>
              <a:t>Ability to have a second reference curve on the top plot</a:t>
            </a:r>
            <a:endParaRPr lang="en-US" sz="2800" dirty="0">
              <a:solidFill>
                <a:srgbClr val="FFC000"/>
              </a:solidFill>
              <a:effectLst/>
            </a:endParaRPr>
          </a:p>
          <a:p>
            <a:pPr>
              <a:defRPr/>
            </a:pPr>
            <a:r>
              <a:rPr lang="en-US" sz="2800" dirty="0" smtClean="0">
                <a:solidFill>
                  <a:srgbClr val="FFC000"/>
                </a:solidFill>
                <a:effectLst/>
              </a:rPr>
              <a:t>Daily value plots of the WY (like </a:t>
            </a:r>
            <a:r>
              <a:rPr lang="en-US" sz="2800" dirty="0" err="1" smtClean="0">
                <a:solidFill>
                  <a:srgbClr val="FFC000"/>
                </a:solidFill>
                <a:effectLst/>
              </a:rPr>
              <a:t>Monplot</a:t>
            </a:r>
            <a:r>
              <a:rPr lang="en-US" sz="2800" dirty="0" smtClean="0">
                <a:solidFill>
                  <a:srgbClr val="FFC000"/>
                </a:solidFill>
                <a:effectLst/>
              </a:rPr>
              <a:t>)</a:t>
            </a:r>
          </a:p>
          <a:p>
            <a:pPr lvl="1">
              <a:defRPr/>
            </a:pPr>
            <a:r>
              <a:rPr lang="en-US" dirty="0" smtClean="0">
                <a:solidFill>
                  <a:srgbClr val="FFC000"/>
                </a:solidFill>
                <a:effectLst/>
              </a:rPr>
              <a:t>Max, Min, Median/Mean</a:t>
            </a:r>
          </a:p>
          <a:p>
            <a:pPr>
              <a:defRPr/>
            </a:pPr>
            <a:r>
              <a:rPr lang="en-US" sz="2800" dirty="0" smtClean="0">
                <a:solidFill>
                  <a:srgbClr val="FFC000"/>
                </a:solidFill>
                <a:effectLst/>
              </a:rPr>
              <a:t>Ability to run </a:t>
            </a:r>
            <a:r>
              <a:rPr lang="en-US" sz="2800" dirty="0">
                <a:solidFill>
                  <a:srgbClr val="FFC000"/>
                </a:solidFill>
                <a:effectLst/>
              </a:rPr>
              <a:t>a</a:t>
            </a:r>
            <a:r>
              <a:rPr lang="en-US" sz="2800" dirty="0" smtClean="0">
                <a:solidFill>
                  <a:srgbClr val="FFC000"/>
                </a:solidFill>
                <a:effectLst/>
              </a:rPr>
              <a:t>utomatically (like </a:t>
            </a:r>
            <a:r>
              <a:rPr lang="en-US" sz="2800" dirty="0" err="1" smtClean="0">
                <a:solidFill>
                  <a:srgbClr val="FFC000"/>
                </a:solidFill>
                <a:effectLst/>
              </a:rPr>
              <a:t>SWReview</a:t>
            </a:r>
            <a:r>
              <a:rPr lang="en-US" sz="2800" dirty="0" smtClean="0">
                <a:solidFill>
                  <a:srgbClr val="FFC000"/>
                </a:solidFill>
                <a:effectLst/>
              </a:rPr>
              <a:t>)</a:t>
            </a:r>
          </a:p>
          <a:p>
            <a:pPr lvl="1">
              <a:defRPr/>
            </a:pPr>
            <a:r>
              <a:rPr lang="en-US" sz="2400" dirty="0" smtClean="0">
                <a:solidFill>
                  <a:srgbClr val="FFC000"/>
                </a:solidFill>
                <a:effectLst/>
              </a:rPr>
              <a:t>Would include “batch” and command-line processing ability…</a:t>
            </a:r>
          </a:p>
          <a:p>
            <a:pPr marL="0" indent="0">
              <a:buFont typeface="Wingdings" pitchFamily="2" charset="2"/>
              <a:buNone/>
              <a:defRPr/>
            </a:pPr>
            <a:endParaRPr lang="en-US" sz="3600" dirty="0" smtClean="0">
              <a:solidFill>
                <a:srgbClr val="FFC000"/>
              </a:solidFill>
              <a:effectLst/>
            </a:endParaRPr>
          </a:p>
          <a:p>
            <a:pPr>
              <a:defRPr/>
            </a:pPr>
            <a:endParaRPr lang="en-US" sz="3600" dirty="0">
              <a:solidFill>
                <a:srgbClr val="FFC000"/>
              </a:solidFill>
              <a:effectLst/>
            </a:endParaRPr>
          </a:p>
          <a:p>
            <a:pPr>
              <a:defRPr/>
            </a:pPr>
            <a:endParaRPr lang="en-US" sz="3600" dirty="0" smtClean="0">
              <a:solidFill>
                <a:srgbClr val="FFC000"/>
              </a:solidFill>
              <a:effectLst/>
            </a:endParaRPr>
          </a:p>
          <a:p>
            <a:pPr>
              <a:defRPr/>
            </a:pPr>
            <a:endParaRPr lang="en-US" sz="3600" dirty="0">
              <a:solidFill>
                <a:srgbClr val="FFC000"/>
              </a:solidFill>
              <a:effectLst/>
            </a:endParaRPr>
          </a:p>
          <a:p>
            <a:pPr>
              <a:defRPr/>
            </a:pPr>
            <a:endParaRPr lang="en-US" sz="3600" dirty="0" smtClean="0">
              <a:solidFill>
                <a:srgbClr val="FFC000"/>
              </a:solidFill>
              <a:effectLst/>
            </a:endParaRPr>
          </a:p>
          <a:p>
            <a:pPr>
              <a:defRPr/>
            </a:pPr>
            <a:endParaRPr lang="en-US" sz="3600" dirty="0" smtClean="0">
              <a:solidFill>
                <a:srgbClr val="FFC000"/>
              </a:solidFill>
              <a:effectLst/>
            </a:endParaRPr>
          </a:p>
        </p:txBody>
      </p:sp>
      <p:sp>
        <p:nvSpPr>
          <p:cNvPr id="201732" name="Text Box 4"/>
          <p:cNvSpPr txBox="1">
            <a:spLocks noChangeArrowheads="1"/>
          </p:cNvSpPr>
          <p:nvPr/>
        </p:nvSpPr>
        <p:spPr bwMode="auto">
          <a:xfrm>
            <a:off x="974725" y="6145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55" name="Slide Number Placeholder 5"/>
          <p:cNvSpPr>
            <a:spLocks noGrp="1"/>
          </p:cNvSpPr>
          <p:nvPr>
            <p:ph type="sldNum" sz="quarter" idx="11"/>
          </p:nvPr>
        </p:nvSpPr>
        <p:spPr>
          <a:noFill/>
          <a:ln>
            <a:miter lim="800000"/>
            <a:headEnd/>
            <a:tailEnd/>
          </a:ln>
        </p:spPr>
        <p:txBody>
          <a:bodyPr/>
          <a:lstStyle/>
          <a:p>
            <a:fld id="{654055EB-4AFB-485D-905D-D08421CB064F}" type="slidenum">
              <a:rPr lang="en-US" smtClean="0"/>
              <a:pPr/>
              <a:t>59</a:t>
            </a:fld>
            <a:endParaRPr lang="en-US" smtClean="0"/>
          </a:p>
        </p:txBody>
      </p:sp>
      <p:sp>
        <p:nvSpPr>
          <p:cNvPr id="9218" name="Rectangle 2"/>
          <p:cNvSpPr>
            <a:spLocks noGrp="1" noRot="1" noChangeArrowheads="1"/>
          </p:cNvSpPr>
          <p:nvPr>
            <p:ph type="title"/>
          </p:nvPr>
        </p:nvSpPr>
        <p:spPr>
          <a:xfrm>
            <a:off x="457200" y="381000"/>
            <a:ext cx="8229600" cy="1143000"/>
          </a:xfrm>
        </p:spPr>
        <p:txBody>
          <a:bodyPr/>
          <a:lstStyle/>
          <a:p>
            <a:pPr>
              <a:defRPr/>
            </a:pPr>
            <a:r>
              <a:rPr lang="en-US" dirty="0" smtClean="0">
                <a:solidFill>
                  <a:srgbClr val="FFC000"/>
                </a:solidFill>
              </a:rPr>
              <a:t>Desired Enhancements of </a:t>
            </a:r>
            <a:r>
              <a:rPr lang="en-US" dirty="0" err="1" smtClean="0">
                <a:solidFill>
                  <a:srgbClr val="FFC000"/>
                </a:solidFill>
              </a:rPr>
              <a:t>Auto_Review</a:t>
            </a:r>
            <a:endParaRPr lang="en-US" dirty="0">
              <a:solidFill>
                <a:srgbClr val="FFC000"/>
              </a:solidFill>
            </a:endParaRPr>
          </a:p>
        </p:txBody>
      </p:sp>
      <p:sp>
        <p:nvSpPr>
          <p:cNvPr id="64557" name="Rectangle 3"/>
          <p:cNvSpPr>
            <a:spLocks noGrp="1" noChangeArrowheads="1"/>
          </p:cNvSpPr>
          <p:nvPr>
            <p:ph type="body" sz="half" idx="1"/>
          </p:nvPr>
        </p:nvSpPr>
        <p:spPr>
          <a:xfrm>
            <a:off x="609600" y="1752600"/>
            <a:ext cx="8074025" cy="4343400"/>
          </a:xfrm>
        </p:spPr>
        <p:txBody>
          <a:bodyPr/>
          <a:lstStyle/>
          <a:p>
            <a:pPr>
              <a:lnSpc>
                <a:spcPct val="90000"/>
              </a:lnSpc>
            </a:pPr>
            <a:r>
              <a:rPr lang="en-US" sz="2800" dirty="0" smtClean="0">
                <a:solidFill>
                  <a:srgbClr val="FFC000"/>
                </a:solidFill>
                <a:effectLst/>
              </a:rPr>
              <a:t>“</a:t>
            </a:r>
            <a:r>
              <a:rPr lang="en-US" sz="2800" dirty="0" err="1" smtClean="0">
                <a:solidFill>
                  <a:srgbClr val="FFC000"/>
                </a:solidFill>
                <a:effectLst/>
              </a:rPr>
              <a:t>Metreview</a:t>
            </a:r>
            <a:r>
              <a:rPr lang="en-US" sz="2800" dirty="0" smtClean="0">
                <a:solidFill>
                  <a:srgbClr val="FFC000"/>
                </a:solidFill>
                <a:effectLst/>
              </a:rPr>
              <a:t>” for meteorological Data Descriptors</a:t>
            </a:r>
          </a:p>
          <a:p>
            <a:pPr>
              <a:lnSpc>
                <a:spcPct val="90000"/>
              </a:lnSpc>
            </a:pPr>
            <a:r>
              <a:rPr lang="en-US" sz="2800" dirty="0" smtClean="0">
                <a:solidFill>
                  <a:srgbClr val="FFC000"/>
                </a:solidFill>
                <a:effectLst/>
              </a:rPr>
              <a:t>“</a:t>
            </a:r>
            <a:r>
              <a:rPr lang="en-US" sz="2800" dirty="0" err="1" smtClean="0">
                <a:solidFill>
                  <a:srgbClr val="FFC000"/>
                </a:solidFill>
                <a:effectLst/>
              </a:rPr>
              <a:t>Wqreview</a:t>
            </a:r>
            <a:r>
              <a:rPr lang="en-US" sz="2800" dirty="0" smtClean="0">
                <a:solidFill>
                  <a:srgbClr val="FFC000"/>
                </a:solidFill>
                <a:effectLst/>
              </a:rPr>
              <a:t>” for WQ-sampling records</a:t>
            </a:r>
          </a:p>
          <a:p>
            <a:pPr>
              <a:lnSpc>
                <a:spcPct val="90000"/>
              </a:lnSpc>
            </a:pPr>
            <a:r>
              <a:rPr lang="en-US" sz="2800" dirty="0" smtClean="0">
                <a:solidFill>
                  <a:srgbClr val="FFC000"/>
                </a:solidFill>
                <a:effectLst/>
              </a:rPr>
              <a:t>Enhanced support for Index Velocity Discharge records in </a:t>
            </a:r>
            <a:r>
              <a:rPr lang="en-US" sz="2800" dirty="0" err="1" smtClean="0">
                <a:solidFill>
                  <a:srgbClr val="FFC000"/>
                </a:solidFill>
                <a:effectLst/>
              </a:rPr>
              <a:t>swreview</a:t>
            </a:r>
            <a:r>
              <a:rPr lang="en-US" sz="2800" dirty="0" smtClean="0">
                <a:solidFill>
                  <a:srgbClr val="FFC000"/>
                </a:solidFill>
                <a:effectLst/>
              </a:rPr>
              <a:t> (please send suggestions!)</a:t>
            </a:r>
          </a:p>
          <a:p>
            <a:pPr>
              <a:lnSpc>
                <a:spcPct val="90000"/>
              </a:lnSpc>
            </a:pPr>
            <a:r>
              <a:rPr lang="en-US" sz="2800" dirty="0" smtClean="0">
                <a:solidFill>
                  <a:srgbClr val="FFC000"/>
                </a:solidFill>
                <a:effectLst/>
              </a:rPr>
              <a:t>Enhanced support for continuous GW-level records (coming any day now…)</a:t>
            </a:r>
          </a:p>
          <a:p>
            <a:pPr>
              <a:lnSpc>
                <a:spcPct val="90000"/>
              </a:lnSpc>
            </a:pPr>
            <a:r>
              <a:rPr lang="en-US" sz="2800" dirty="0" smtClean="0">
                <a:solidFill>
                  <a:srgbClr val="FFC000"/>
                </a:solidFill>
                <a:effectLst/>
              </a:rPr>
              <a:t>New Time-Series software may incorporate current functionality before much of this gets done…</a:t>
            </a:r>
          </a:p>
          <a:p>
            <a:pPr lvl="1">
              <a:lnSpc>
                <a:spcPct val="90000"/>
              </a:lnSpc>
            </a:pPr>
            <a:r>
              <a:rPr lang="en-US" sz="2400" dirty="0" err="1" smtClean="0">
                <a:solidFill>
                  <a:srgbClr val="FFC000"/>
                </a:solidFill>
                <a:effectLst/>
              </a:rPr>
              <a:t>Wqmreview</a:t>
            </a:r>
            <a:r>
              <a:rPr lang="en-US" sz="2400" dirty="0" smtClean="0">
                <a:solidFill>
                  <a:srgbClr val="FFC000"/>
                </a:solidFill>
                <a:effectLst/>
              </a:rPr>
              <a:t> developed with this in mind as a stop-gap until we see what happens…</a:t>
            </a:r>
            <a:endParaRPr lang="en-US" sz="4000" dirty="0" smtClean="0">
              <a:solidFill>
                <a:srgbClr val="FFC000"/>
              </a:solidFill>
              <a:effectLst/>
            </a:endParaRPr>
          </a:p>
          <a:p>
            <a:pPr>
              <a:lnSpc>
                <a:spcPct val="90000"/>
              </a:lnSpc>
            </a:pPr>
            <a:endParaRPr lang="en-US" sz="4000" dirty="0" smtClean="0">
              <a:solidFill>
                <a:srgbClr val="FFC000"/>
              </a:solidFill>
              <a:effectLst/>
            </a:endParaRPr>
          </a:p>
          <a:p>
            <a:pPr lvl="1">
              <a:lnSpc>
                <a:spcPct val="90000"/>
              </a:lnSpc>
              <a:buFont typeface="Wingdings" pitchFamily="2" charset="2"/>
              <a:buNone/>
            </a:pPr>
            <a:endParaRPr lang="en-US" sz="4000" dirty="0" smtClean="0">
              <a:solidFill>
                <a:srgbClr val="FFC000"/>
              </a:solidFill>
              <a:effectLst/>
            </a:endParaRPr>
          </a:p>
          <a:p>
            <a:pPr>
              <a:lnSpc>
                <a:spcPct val="90000"/>
              </a:lnSpc>
              <a:buFont typeface="Wingdings" pitchFamily="2" charset="2"/>
              <a:buNone/>
            </a:pPr>
            <a:endParaRPr lang="en-US" sz="4000" dirty="0" smtClean="0">
              <a:solidFill>
                <a:srgbClr val="FFC000"/>
              </a:solidFill>
              <a:effectLst/>
            </a:endParaRPr>
          </a:p>
          <a:p>
            <a:pPr>
              <a:lnSpc>
                <a:spcPct val="90000"/>
              </a:lnSpc>
            </a:pPr>
            <a:endParaRPr lang="en-US" sz="4000" dirty="0" smtClean="0">
              <a:solidFill>
                <a:srgbClr val="FFC000"/>
              </a:solidFill>
              <a:effectLst/>
            </a:endParaRPr>
          </a:p>
          <a:p>
            <a:pPr>
              <a:lnSpc>
                <a:spcPct val="90000"/>
              </a:lnSpc>
            </a:pPr>
            <a:endParaRPr lang="en-US" sz="4000" dirty="0" smtClean="0">
              <a:solidFill>
                <a:srgbClr val="FFC000"/>
              </a:solidFill>
              <a:effectLst/>
            </a:endParaRPr>
          </a:p>
          <a:p>
            <a:pPr>
              <a:lnSpc>
                <a:spcPct val="90000"/>
              </a:lnSpc>
            </a:pPr>
            <a:endParaRPr lang="en-US" sz="4000" dirty="0" smtClean="0">
              <a:solidFill>
                <a:srgbClr val="FFC000"/>
              </a:solidFill>
              <a:effectLst/>
            </a:endParaRPr>
          </a:p>
          <a:p>
            <a:pPr>
              <a:lnSpc>
                <a:spcPct val="90000"/>
              </a:lnSpc>
            </a:pPr>
            <a:endParaRPr lang="en-US" sz="4000" dirty="0" smtClean="0">
              <a:solidFill>
                <a:srgbClr val="FFC000"/>
              </a:solidFill>
              <a:effectLst/>
            </a:endParaRPr>
          </a:p>
          <a:p>
            <a:pPr>
              <a:lnSpc>
                <a:spcPct val="90000"/>
              </a:lnSpc>
            </a:pPr>
            <a:endParaRPr lang="en-US" sz="4000" dirty="0" smtClean="0">
              <a:solidFill>
                <a:srgbClr val="FFC000"/>
              </a:solidFill>
              <a:effectLst/>
            </a:endParaRPr>
          </a:p>
        </p:txBody>
      </p:sp>
      <p:sp>
        <p:nvSpPr>
          <p:cNvPr id="64558" name="Text Box 4"/>
          <p:cNvSpPr txBox="1">
            <a:spLocks noChangeArrowheads="1"/>
          </p:cNvSpPr>
          <p:nvPr/>
        </p:nvSpPr>
        <p:spPr bwMode="auto">
          <a:xfrm>
            <a:off x="974725" y="6145213"/>
            <a:ext cx="184150" cy="366712"/>
          </a:xfrm>
          <a:prstGeom prst="rect">
            <a:avLst/>
          </a:prstGeom>
          <a:noFill/>
          <a:ln w="9525">
            <a:noFill/>
            <a:miter lim="800000"/>
            <a:headEnd/>
            <a:tailEnd/>
          </a:ln>
        </p:spPr>
        <p:txBody>
          <a:bodyPr wrap="none">
            <a:spAutoFit/>
          </a:bodyPr>
          <a:lstStyle/>
          <a:p>
            <a:pPr eaLnBrk="0" hangingPunct="0"/>
            <a:endParaRPr lang="en-US" sz="1800">
              <a:latin typeface="Garamond" pitchFamily="18" charset="0"/>
            </a:endParaRPr>
          </a:p>
        </p:txBody>
      </p:sp>
      <p:graphicFrame>
        <p:nvGraphicFramePr>
          <p:cNvPr id="64554" name="Object 42"/>
          <p:cNvGraphicFramePr>
            <a:graphicFrameLocks noGrp="1"/>
          </p:cNvGraphicFramePr>
          <p:nvPr>
            <p:ph sz="half" idx="2"/>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64576" name="CorelDRAW" r:id="rId4" imgW="914400" imgH="914400" progId="">
                  <p:embed/>
                </p:oleObj>
              </mc:Choice>
              <mc:Fallback>
                <p:oleObj name="CorelDRAW" r:id="rId4" imgW="914400" imgH="914400" progId="">
                  <p:embed/>
                  <p:pic>
                    <p:nvPicPr>
                      <p:cNvPr id="0" name="Picture 4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Grp="1"/>
          </p:cNvGraphicFramePr>
          <p:nvPr>
            <p:extLst>
              <p:ext uri="{D42A27DB-BD31-4B8C-83A1-F6EECF244321}">
                <p14:modId xmlns:p14="http://schemas.microsoft.com/office/powerpoint/2010/main" val="3348682616"/>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68972" name="CorelDRAW" r:id="rId4" imgW="1315070" imgH="511747" progId="">
                  <p:embed/>
                </p:oleObj>
              </mc:Choice>
              <mc:Fallback>
                <p:oleObj name="CorelDRAW" r:id="rId4" imgW="1315070" imgH="511747"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5"/>
          <p:cNvSpPr>
            <a:spLocks noGrp="1"/>
          </p:cNvSpPr>
          <p:nvPr>
            <p:ph type="sldNum" sz="quarter" idx="11"/>
          </p:nvPr>
        </p:nvSpPr>
        <p:spPr/>
        <p:txBody>
          <a:bodyPr/>
          <a:lstStyle/>
          <a:p>
            <a:fld id="{D37CDF4B-8F80-4007-863C-FEEB44EC24F5}" type="slidenum">
              <a:rPr lang="en-US"/>
              <a:pPr/>
              <a:t>6</a:t>
            </a:fld>
            <a:endParaRPr lang="en-US"/>
          </a:p>
        </p:txBody>
      </p:sp>
      <p:sp>
        <p:nvSpPr>
          <p:cNvPr id="9218" name="Rectangle 2"/>
          <p:cNvSpPr>
            <a:spLocks noGrp="1" noRot="1" noChangeArrowheads="1"/>
          </p:cNvSpPr>
          <p:nvPr>
            <p:ph type="title"/>
          </p:nvPr>
        </p:nvSpPr>
        <p:spPr>
          <a:xfrm>
            <a:off x="457200" y="152400"/>
            <a:ext cx="8229600" cy="8382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1066800"/>
            <a:ext cx="8991600" cy="1447800"/>
          </a:xfrm>
        </p:spPr>
        <p:txBody>
          <a:bodyPr>
            <a:normAutofit/>
          </a:bodyPr>
          <a:lstStyle/>
          <a:p>
            <a:r>
              <a:rPr lang="en-US" sz="3700" dirty="0" smtClean="0">
                <a:solidFill>
                  <a:srgbClr val="FFC000"/>
                </a:solidFill>
                <a:effectLst/>
              </a:rPr>
              <a:t>A (fairly) user-friendly menu for changing and saving settings at stations.</a:t>
            </a:r>
            <a:endParaRPr lang="en-US" dirty="0" smtClean="0">
              <a:solidFill>
                <a:srgbClr val="FFC000"/>
              </a:solidFill>
              <a:effectLst/>
            </a:endParaRPr>
          </a:p>
          <a:p>
            <a:pPr marL="457200" lvl="1" indent="0">
              <a:buNone/>
            </a:pPr>
            <a:endParaRPr lang="en-US" dirty="0" smtClean="0">
              <a:solidFill>
                <a:srgbClr val="FFC000"/>
              </a:solidFill>
              <a:effectLst/>
            </a:endParaRP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2" name="Object 1"/>
          <p:cNvGraphicFramePr>
            <a:graphicFrameLocks/>
          </p:cNvGraphicFramePr>
          <p:nvPr>
            <p:extLst>
              <p:ext uri="{D42A27DB-BD31-4B8C-83A1-F6EECF244321}">
                <p14:modId xmlns:p14="http://schemas.microsoft.com/office/powerpoint/2010/main" val="3758518939"/>
              </p:ext>
            </p:extLst>
          </p:nvPr>
        </p:nvGraphicFramePr>
        <p:xfrm>
          <a:off x="-7938" y="6019800"/>
          <a:ext cx="2590801" cy="720725"/>
        </p:xfrm>
        <a:graphic>
          <a:graphicData uri="http://schemas.openxmlformats.org/presentationml/2006/ole">
            <mc:AlternateContent xmlns:mc="http://schemas.openxmlformats.org/markup-compatibility/2006">
              <mc:Choice xmlns:v="urn:schemas-microsoft-com:vml" Requires="v">
                <p:oleObj spid="_x0000_s168973" name="CorelDRAW" r:id="rId6" imgW="1315070" imgH="511747" progId="">
                  <p:embed/>
                </p:oleObj>
              </mc:Choice>
              <mc:Fallback>
                <p:oleObj name="CorelDRAW" r:id="rId6" imgW="1315070" imgH="511747"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6019800"/>
                        <a:ext cx="2590801"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203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209800"/>
            <a:ext cx="4826817"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036" name="Picture 4"/>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2143125" y="3352800"/>
            <a:ext cx="7000875" cy="34360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8" descr="http://joyerickson.files.wordpress.com/2011/03/question-mar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76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http://joyerickson.files.wordpress.com/2011/03/question-mar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01000" y="762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93586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4C52A8FE-0433-481D-AC1B-4F0529EA3FC1}" type="slidenum">
              <a:rPr lang="en-US"/>
              <a:pPr/>
              <a:t>60</a:t>
            </a:fld>
            <a:endParaRPr lang="en-US"/>
          </a:p>
        </p:txBody>
      </p:sp>
      <p:sp>
        <p:nvSpPr>
          <p:cNvPr id="242690" name="Rectangle 2"/>
          <p:cNvSpPr>
            <a:spLocks noGrp="1" noRot="1" noChangeArrowheads="1"/>
          </p:cNvSpPr>
          <p:nvPr>
            <p:ph type="title"/>
          </p:nvPr>
        </p:nvSpPr>
        <p:spPr>
          <a:xfrm>
            <a:off x="2895600" y="304800"/>
            <a:ext cx="6248400" cy="2362200"/>
          </a:xfrm>
        </p:spPr>
        <p:txBody>
          <a:bodyPr/>
          <a:lstStyle/>
          <a:p>
            <a:pPr algn="l"/>
            <a:r>
              <a:rPr lang="en-US" sz="4000" dirty="0" smtClean="0">
                <a:solidFill>
                  <a:srgbClr val="FFC000"/>
                </a:solidFill>
              </a:rPr>
              <a:t>Enhancement Suggestions, Problem Reports, or General Support</a:t>
            </a:r>
            <a:endParaRPr lang="en-US" sz="4000" dirty="0">
              <a:solidFill>
                <a:srgbClr val="FFC000"/>
              </a:solidFill>
            </a:endParaRPr>
          </a:p>
        </p:txBody>
      </p:sp>
      <p:sp>
        <p:nvSpPr>
          <p:cNvPr id="242691" name="Rectangle 3"/>
          <p:cNvSpPr>
            <a:spLocks noGrp="1" noChangeArrowheads="1"/>
          </p:cNvSpPr>
          <p:nvPr>
            <p:ph type="body" sz="half" idx="1"/>
          </p:nvPr>
        </p:nvSpPr>
        <p:spPr>
          <a:xfrm>
            <a:off x="381000" y="3124200"/>
            <a:ext cx="8001000" cy="2438400"/>
          </a:xfrm>
        </p:spPr>
        <p:txBody>
          <a:bodyPr/>
          <a:lstStyle/>
          <a:p>
            <a:r>
              <a:rPr lang="en-US" dirty="0">
                <a:solidFill>
                  <a:srgbClr val="FFC000"/>
                </a:solidFill>
              </a:rPr>
              <a:t>Contact the OSW scripts personnel </a:t>
            </a:r>
            <a:r>
              <a:rPr lang="en-US" dirty="0" smtClean="0">
                <a:solidFill>
                  <a:srgbClr val="FFC000"/>
                </a:solidFill>
              </a:rPr>
              <a:t>@</a:t>
            </a:r>
            <a:br>
              <a:rPr lang="en-US" dirty="0" smtClean="0">
                <a:solidFill>
                  <a:srgbClr val="FFC000"/>
                </a:solidFill>
              </a:rPr>
            </a:br>
            <a:r>
              <a:rPr lang="en-US" dirty="0" smtClean="0">
                <a:solidFill>
                  <a:srgbClr val="FFC000"/>
                </a:solidFill>
              </a:rPr>
              <a:t>GS-W </a:t>
            </a:r>
            <a:r>
              <a:rPr lang="en-US" dirty="0">
                <a:solidFill>
                  <a:srgbClr val="FFC000"/>
                </a:solidFill>
              </a:rPr>
              <a:t>OSW </a:t>
            </a:r>
            <a:r>
              <a:rPr lang="en-US" dirty="0" smtClean="0">
                <a:solidFill>
                  <a:srgbClr val="FFC000"/>
                </a:solidFill>
                <a:hlinkClick r:id="rId4"/>
              </a:rPr>
              <a:t>Scripts@usgs.gov</a:t>
            </a:r>
            <a:endParaRPr lang="en-US" dirty="0" smtClean="0">
              <a:solidFill>
                <a:srgbClr val="FFC000"/>
              </a:solidFill>
            </a:endParaRPr>
          </a:p>
          <a:p>
            <a:pPr lvl="1"/>
            <a:r>
              <a:rPr lang="en-US" dirty="0" smtClean="0">
                <a:solidFill>
                  <a:srgbClr val="FFC000"/>
                </a:solidFill>
              </a:rPr>
              <a:t>Or just shoot Wade Walker an email, IM, or call</a:t>
            </a:r>
          </a:p>
          <a:p>
            <a:pPr lvl="2"/>
            <a:r>
              <a:rPr lang="en-US" dirty="0" smtClean="0">
                <a:solidFill>
                  <a:srgbClr val="FFC000"/>
                </a:solidFill>
                <a:hlinkClick r:id="rId5"/>
              </a:rPr>
              <a:t>walker@usgs.gov</a:t>
            </a:r>
            <a:r>
              <a:rPr lang="en-US" dirty="0" smtClean="0">
                <a:solidFill>
                  <a:srgbClr val="FFC000"/>
                </a:solidFill>
              </a:rPr>
              <a:t>, 719-544-7155 x125</a:t>
            </a:r>
            <a:endParaRPr lang="en-US" dirty="0">
              <a:solidFill>
                <a:srgbClr val="FFC000"/>
              </a:solidFill>
            </a:endParaRPr>
          </a:p>
        </p:txBody>
      </p:sp>
      <p:sp>
        <p:nvSpPr>
          <p:cNvPr id="242692" name="Text Box 4"/>
          <p:cNvSpPr txBox="1">
            <a:spLocks noChangeArrowheads="1"/>
          </p:cNvSpPr>
          <p:nvPr/>
        </p:nvSpPr>
        <p:spPr bwMode="auto">
          <a:xfrm>
            <a:off x="822325" y="5916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46167" name="Picture 87" descr="http://www.hainesbpo.com/pictures/support.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838200"/>
            <a:ext cx="2559304" cy="1676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Grp="1"/>
          </p:cNvGraphicFramePr>
          <p:nvPr>
            <p:extLst>
              <p:ext uri="{D42A27DB-BD31-4B8C-83A1-F6EECF244321}">
                <p14:modId xmlns:p14="http://schemas.microsoft.com/office/powerpoint/2010/main" val="3968260594"/>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81254" name="CorelDRAW" r:id="rId7" imgW="1315070" imgH="511747" progId="">
                  <p:embed/>
                </p:oleObj>
              </mc:Choice>
              <mc:Fallback>
                <p:oleObj name="CorelDRAW" r:id="rId7" imgW="1315070" imgH="511747" progId="">
                  <p:embed/>
                  <p:pic>
                    <p:nvPicPr>
                      <p:cNvPr id="0" name=""/>
                      <p:cNvPicPr>
                        <a:picLocks noGrp="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54938756"/>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sldNum" sz="quarter" idx="12"/>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FFD2DCEC-EEFD-4C47-9DBC-377267C14671}" type="slidenum">
              <a:rPr lang="en-US" sz="1200" smtClean="0"/>
              <a:pPr/>
              <a:t>61</a:t>
            </a:fld>
            <a:endParaRPr lang="en-US" sz="1200" smtClean="0"/>
          </a:p>
        </p:txBody>
      </p:sp>
      <p:sp>
        <p:nvSpPr>
          <p:cNvPr id="191490" name="Rectangle 2"/>
          <p:cNvSpPr>
            <a:spLocks noGrp="1" noChangeArrowheads="1"/>
          </p:cNvSpPr>
          <p:nvPr>
            <p:ph type="ctrTitle"/>
          </p:nvPr>
        </p:nvSpPr>
        <p:spPr>
          <a:xfrm>
            <a:off x="762000" y="381000"/>
            <a:ext cx="7772400" cy="1219200"/>
          </a:xfrm>
        </p:spPr>
        <p:txBody>
          <a:bodyPr/>
          <a:lstStyle/>
          <a:p>
            <a:pPr eaLnBrk="1" hangingPunct="1">
              <a:defRPr/>
            </a:pPr>
            <a:r>
              <a:rPr lang="en-US" sz="4800" dirty="0" smtClean="0">
                <a:solidFill>
                  <a:srgbClr val="FFC000"/>
                </a:solidFill>
              </a:rPr>
              <a:t>Questions? </a:t>
            </a:r>
          </a:p>
        </p:txBody>
      </p:sp>
      <p:sp>
        <p:nvSpPr>
          <p:cNvPr id="6148" name="Text Box 3"/>
          <p:cNvSpPr txBox="1">
            <a:spLocks noChangeArrowheads="1"/>
          </p:cNvSpPr>
          <p:nvPr/>
        </p:nvSpPr>
        <p:spPr bwMode="auto">
          <a:xfrm>
            <a:off x="1355725" y="576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endParaRPr lang="en-US" sz="1800">
              <a:latin typeface="Garamond" pitchFamily="18" charset="0"/>
            </a:endParaRPr>
          </a:p>
        </p:txBody>
      </p:sp>
      <p:pic>
        <p:nvPicPr>
          <p:cNvPr id="45144" name="Picture 88" descr="http://creativeartsconsulting.com/wp-content/uploads/2011/01/QuestionsAnswered-by-travelinlibrari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828800"/>
            <a:ext cx="3571875" cy="476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Grp="1"/>
          </p:cNvGraphicFramePr>
          <p:nvPr>
            <p:extLst>
              <p:ext uri="{D42A27DB-BD31-4B8C-83A1-F6EECF244321}">
                <p14:modId xmlns:p14="http://schemas.microsoft.com/office/powerpoint/2010/main" val="661690111"/>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82278" name="CorelDRAW" r:id="rId5" imgW="1315070" imgH="511747" progId="">
                  <p:embed/>
                </p:oleObj>
              </mc:Choice>
              <mc:Fallback>
                <p:oleObj name="CorelDRAW" r:id="rId5" imgW="1315070" imgH="511747" progId="">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9505671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Grp="1"/>
          </p:cNvGraphicFramePr>
          <p:nvPr>
            <p:extLst>
              <p:ext uri="{D42A27DB-BD31-4B8C-83A1-F6EECF244321}">
                <p14:modId xmlns:p14="http://schemas.microsoft.com/office/powerpoint/2010/main" val="167332044"/>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69990" name="CorelDRAW" r:id="rId4" imgW="1315070" imgH="511747" progId="">
                  <p:embed/>
                </p:oleObj>
              </mc:Choice>
              <mc:Fallback>
                <p:oleObj name="CorelDRAW" r:id="rId4" imgW="1315070" imgH="511747"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5"/>
          <p:cNvSpPr>
            <a:spLocks noGrp="1"/>
          </p:cNvSpPr>
          <p:nvPr>
            <p:ph type="sldNum" sz="quarter" idx="11"/>
          </p:nvPr>
        </p:nvSpPr>
        <p:spPr/>
        <p:txBody>
          <a:bodyPr/>
          <a:lstStyle/>
          <a:p>
            <a:fld id="{D37CDF4B-8F80-4007-863C-FEEB44EC24F5}" type="slidenum">
              <a:rPr lang="en-US"/>
              <a:pPr/>
              <a:t>7</a:t>
            </a:fld>
            <a:endParaRPr lang="en-US"/>
          </a:p>
        </p:txBody>
      </p:sp>
      <p:sp>
        <p:nvSpPr>
          <p:cNvPr id="9218" name="Rectangle 2"/>
          <p:cNvSpPr>
            <a:spLocks noGrp="1" noRot="1" noChangeArrowheads="1"/>
          </p:cNvSpPr>
          <p:nvPr>
            <p:ph type="title"/>
          </p:nvPr>
        </p:nvSpPr>
        <p:spPr>
          <a:xfrm>
            <a:off x="457200" y="152400"/>
            <a:ext cx="8229600" cy="7620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838200"/>
            <a:ext cx="8991600" cy="2133600"/>
          </a:xfrm>
        </p:spPr>
        <p:txBody>
          <a:bodyPr>
            <a:normAutofit fontScale="62500" lnSpcReduction="20000"/>
          </a:bodyPr>
          <a:lstStyle/>
          <a:p>
            <a:r>
              <a:rPr lang="en-US" sz="3700" dirty="0" smtClean="0">
                <a:solidFill>
                  <a:srgbClr val="FFC000"/>
                </a:solidFill>
                <a:effectLst/>
              </a:rPr>
              <a:t>Final output of generated tables and plots are normally stored in a central record folder area in PDF format for electronic reference and archiving.</a:t>
            </a:r>
          </a:p>
          <a:p>
            <a:pPr lvl="1"/>
            <a:r>
              <a:rPr lang="en-US" sz="3300" dirty="0" smtClean="0">
                <a:solidFill>
                  <a:srgbClr val="FFC000"/>
                </a:solidFill>
                <a:effectLst/>
              </a:rPr>
              <a:t>Default area is /SWR on NWIS servers, but WSC may place it elsewhere (ask if unsure…) </a:t>
            </a:r>
          </a:p>
          <a:p>
            <a:pPr lvl="1"/>
            <a:r>
              <a:rPr lang="en-US" dirty="0" smtClean="0">
                <a:solidFill>
                  <a:srgbClr val="FFC000"/>
                </a:solidFill>
                <a:effectLst/>
              </a:rPr>
              <a:t>Can also be sent to the screen or straight to a printer, but not the preferred options…</a:t>
            </a:r>
          </a:p>
          <a:p>
            <a:pPr lvl="1"/>
            <a:r>
              <a:rPr lang="en-US" dirty="0" smtClean="0">
                <a:solidFill>
                  <a:srgbClr val="FFC000"/>
                </a:solidFill>
                <a:effectLst/>
              </a:rPr>
              <a:t>Can be displayed from local WSC webserver, local websites can be developed, or links to output can be added from SIMS/RMS station pages.</a:t>
            </a:r>
          </a:p>
          <a:p>
            <a:pPr marL="457200" lvl="1" indent="0">
              <a:buNone/>
            </a:pPr>
            <a:endParaRPr lang="en-US" dirty="0" smtClean="0">
              <a:solidFill>
                <a:srgbClr val="FFC000"/>
              </a:solidFill>
              <a:effectLst/>
            </a:endParaRP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17306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724399"/>
            <a:ext cx="4953000" cy="1960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1219200" y="5029200"/>
            <a:ext cx="4267200" cy="4572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pic>
        <p:nvPicPr>
          <p:cNvPr id="17306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895600"/>
            <a:ext cx="4958257" cy="152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076"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2819400"/>
            <a:ext cx="2604036" cy="394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8" descr="http://joyerickson.files.wordpress.com/2011/03/question-mark.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762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joyerickson.files.wordpress.com/2011/03/question-mark.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29600" y="762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717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8</a:t>
            </a:fld>
            <a:endParaRPr lang="en-US"/>
          </a:p>
        </p:txBody>
      </p:sp>
      <p:sp>
        <p:nvSpPr>
          <p:cNvPr id="9218" name="Rectangle 2"/>
          <p:cNvSpPr>
            <a:spLocks noGrp="1" noRot="1" noChangeArrowheads="1"/>
          </p:cNvSpPr>
          <p:nvPr>
            <p:ph type="title"/>
          </p:nvPr>
        </p:nvSpPr>
        <p:spPr>
          <a:xfrm>
            <a:off x="76200" y="76200"/>
            <a:ext cx="8610600" cy="1447800"/>
          </a:xfrm>
        </p:spPr>
        <p:txBody>
          <a:bodyPr/>
          <a:lstStyle/>
          <a:p>
            <a:r>
              <a:rPr lang="en-US" dirty="0" smtClean="0">
                <a:solidFill>
                  <a:srgbClr val="FFC000"/>
                </a:solidFill>
              </a:rPr>
              <a:t>           Electronic Records?  Why?</a:t>
            </a:r>
            <a:endParaRPr lang="en-US" dirty="0">
              <a:solidFill>
                <a:srgbClr val="FFC000"/>
              </a:solidFill>
            </a:endParaRPr>
          </a:p>
        </p:txBody>
      </p:sp>
      <p:sp>
        <p:nvSpPr>
          <p:cNvPr id="9219" name="Rectangle 3"/>
          <p:cNvSpPr>
            <a:spLocks noGrp="1" noChangeArrowheads="1"/>
          </p:cNvSpPr>
          <p:nvPr>
            <p:ph type="body" sz="half" idx="1"/>
          </p:nvPr>
        </p:nvSpPr>
        <p:spPr>
          <a:xfrm>
            <a:off x="3200400" y="1524000"/>
            <a:ext cx="5483225" cy="4800600"/>
          </a:xfrm>
        </p:spPr>
        <p:txBody>
          <a:bodyPr>
            <a:normAutofit fontScale="70000" lnSpcReduction="20000"/>
          </a:bodyPr>
          <a:lstStyle/>
          <a:p>
            <a:r>
              <a:rPr lang="en-US" sz="3600" dirty="0" smtClean="0">
                <a:solidFill>
                  <a:srgbClr val="FFC000"/>
                </a:solidFill>
                <a:effectLst/>
              </a:rPr>
              <a:t>Automatic Electronic Package</a:t>
            </a:r>
          </a:p>
          <a:p>
            <a:pPr lvl="1"/>
            <a:r>
              <a:rPr lang="en-US" dirty="0" smtClean="0">
                <a:solidFill>
                  <a:srgbClr val="FFC000"/>
                </a:solidFill>
                <a:effectLst/>
              </a:rPr>
              <a:t>Ensures output being checked/reviewed is current (and complete) and helps keep record fully processed (as long as primary computations aren’t skipped…)</a:t>
            </a:r>
          </a:p>
          <a:p>
            <a:pPr lvl="1"/>
            <a:r>
              <a:rPr lang="en-US" dirty="0" smtClean="0">
                <a:solidFill>
                  <a:srgbClr val="FFC000"/>
                </a:solidFill>
                <a:effectLst/>
              </a:rPr>
              <a:t>Helps reduce discrepancies between what’s in folder and what’s in database (which is what counts…)</a:t>
            </a:r>
          </a:p>
          <a:p>
            <a:r>
              <a:rPr lang="en-US" sz="3600" dirty="0" smtClean="0">
                <a:solidFill>
                  <a:srgbClr val="FFC000"/>
                </a:solidFill>
                <a:effectLst/>
              </a:rPr>
              <a:t>Convenient, easy to access local archive</a:t>
            </a:r>
          </a:p>
          <a:p>
            <a:r>
              <a:rPr lang="en-US" sz="3600" dirty="0" smtClean="0">
                <a:solidFill>
                  <a:srgbClr val="FFC000"/>
                </a:solidFill>
                <a:effectLst/>
              </a:rPr>
              <a:t>Helps enable inter-office/WSC </a:t>
            </a:r>
            <a:r>
              <a:rPr lang="en-US" sz="3600" dirty="0">
                <a:solidFill>
                  <a:srgbClr val="FFC000"/>
                </a:solidFill>
                <a:effectLst/>
              </a:rPr>
              <a:t>w</a:t>
            </a:r>
            <a:r>
              <a:rPr lang="en-US" sz="3600" dirty="0" smtClean="0">
                <a:solidFill>
                  <a:srgbClr val="FFC000"/>
                </a:solidFill>
                <a:effectLst/>
              </a:rPr>
              <a:t>ork, check and review</a:t>
            </a:r>
          </a:p>
          <a:p>
            <a:r>
              <a:rPr lang="en-US" sz="3600" dirty="0" smtClean="0">
                <a:solidFill>
                  <a:srgbClr val="FFC000"/>
                </a:solidFill>
                <a:effectLst/>
              </a:rPr>
              <a:t>Helps enable </a:t>
            </a:r>
            <a:r>
              <a:rPr lang="en-US" sz="3600" dirty="0">
                <a:solidFill>
                  <a:srgbClr val="FFC000"/>
                </a:solidFill>
                <a:effectLst/>
              </a:rPr>
              <a:t>t</a:t>
            </a:r>
            <a:r>
              <a:rPr lang="en-US" sz="3600" dirty="0" smtClean="0">
                <a:solidFill>
                  <a:srgbClr val="FFC000"/>
                </a:solidFill>
                <a:effectLst/>
              </a:rPr>
              <a:t>elework</a:t>
            </a:r>
          </a:p>
          <a:p>
            <a:r>
              <a:rPr lang="en-US" sz="3600" dirty="0" smtClean="0">
                <a:solidFill>
                  <a:srgbClr val="FFC000"/>
                </a:solidFill>
                <a:effectLst/>
              </a:rPr>
              <a:t>Saves on paper, ink, printer wear and tear, and printer support</a:t>
            </a: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2078147271"/>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71014" name="CorelDRAW" r:id="rId4" imgW="914400" imgH="914400" progId="">
                  <p:embed/>
                </p:oleObj>
              </mc:Choice>
              <mc:Fallback>
                <p:oleObj name="CorelDRAW" r:id="rId4" imgW="914400" imgH="914400"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867" name="Picture 99" descr="http://www.utvet.com/images/ElectronicRecord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676400" cy="1397000"/>
          </a:xfrm>
          <a:prstGeom prst="rect">
            <a:avLst/>
          </a:prstGeom>
          <a:noFill/>
          <a:extLst>
            <a:ext uri="{909E8E84-426E-40DD-AFC4-6F175D3DCCD1}">
              <a14:hiddenFill xmlns:a14="http://schemas.microsoft.com/office/drawing/2010/main">
                <a:solidFill>
                  <a:srgbClr val="FFFFFF"/>
                </a:solidFill>
              </a14:hiddenFill>
            </a:ext>
          </a:extLst>
        </p:spPr>
      </p:pic>
      <p:pic>
        <p:nvPicPr>
          <p:cNvPr id="32876" name="Picture 108" descr="http://www.cartoonstock.com/newscartoons/cartoonists/tmc/lowres/tmcn189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99" y="1828800"/>
            <a:ext cx="3167063"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16948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9" descr="http://www.utvet.com/images/ElectronicRecor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676400" cy="1397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1"/>
          </p:nvPr>
        </p:nvSpPr>
        <p:spPr/>
        <p:txBody>
          <a:bodyPr/>
          <a:lstStyle/>
          <a:p>
            <a:fld id="{D37CDF4B-8F80-4007-863C-FEEB44EC24F5}" type="slidenum">
              <a:rPr lang="en-US"/>
              <a:pPr/>
              <a:t>9</a:t>
            </a:fld>
            <a:endParaRPr lang="en-US"/>
          </a:p>
        </p:txBody>
      </p:sp>
      <p:sp>
        <p:nvSpPr>
          <p:cNvPr id="9218" name="Rectangle 2"/>
          <p:cNvSpPr>
            <a:spLocks noGrp="1" noRot="1" noChangeArrowheads="1"/>
          </p:cNvSpPr>
          <p:nvPr>
            <p:ph type="title"/>
          </p:nvPr>
        </p:nvSpPr>
        <p:spPr>
          <a:xfrm>
            <a:off x="76200" y="76200"/>
            <a:ext cx="8610600" cy="1447800"/>
          </a:xfrm>
        </p:spPr>
        <p:txBody>
          <a:bodyPr/>
          <a:lstStyle/>
          <a:p>
            <a:r>
              <a:rPr lang="en-US" dirty="0" smtClean="0">
                <a:solidFill>
                  <a:srgbClr val="FFC000"/>
                </a:solidFill>
              </a:rPr>
              <a:t>          Electronic Records?  Why?</a:t>
            </a:r>
            <a:endParaRPr lang="en-US" dirty="0">
              <a:solidFill>
                <a:srgbClr val="FFC000"/>
              </a:solidFill>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2433235637"/>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72038" name="CorelDRAW" r:id="rId5" imgW="914400" imgH="914400" progId="">
                  <p:embed/>
                </p:oleObj>
              </mc:Choice>
              <mc:Fallback>
                <p:oleObj name="CorelDRAW" r:id="rId5" imgW="914400" imgH="914400" progId="">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874" name="Picture 106" descr="http://3.bp.blogspot.com/-sC-ITUXa4Is/TmkNNAHayoI/AAAAAAAAB0Q/e3cOZH9zkTg/s1600/Funny_wallpapers_Contact_Evolution_014169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676400"/>
            <a:ext cx="7620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68211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3200" b="0" i="0" u="none" strike="noStrike" cap="none" normalizeH="0" baseline="0" smtClean="0">
            <a:ln>
              <a:noFill/>
            </a:ln>
            <a:solidFill>
              <a:schemeClr val="tx1"/>
            </a:solidFill>
            <a:effectLst/>
            <a:latin typeface="Arial" charset="0"/>
          </a:defRPr>
        </a:defPPr>
      </a:lstStyle>
    </a:spDef>
    <a:lnDef>
      <a:spPr bwMode="auto">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a:spPr>
      <a:bodyPr/>
      <a:lstStyle/>
    </a:lnDef>
    <a:txDef>
      <a:spPr>
        <a:solidFill>
          <a:schemeClr val="tx1"/>
        </a:solidFill>
        <a:ln>
          <a:solidFill>
            <a:schemeClr val="bg2"/>
          </a:solidFill>
        </a:ln>
      </a:spPr>
      <a:bodyPr wrap="square" rtlCol="0">
        <a:spAutoFit/>
      </a:bodyPr>
      <a:lstStyle>
        <a:defPPr>
          <a:defRPr sz="1200" dirty="0">
            <a:solidFill>
              <a:schemeClr val="bg2"/>
            </a:solidFill>
          </a:defRPr>
        </a:defPPr>
      </a:lstStyle>
    </a:tx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5888</TotalTime>
  <Words>2675</Words>
  <Application>Microsoft Office PowerPoint</Application>
  <PresentationFormat>On-screen Show (4:3)</PresentationFormat>
  <Paragraphs>373</Paragraphs>
  <Slides>61</Slides>
  <Notes>60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Stream</vt:lpstr>
      <vt:lpstr>CorelDRAW</vt:lpstr>
      <vt:lpstr>Electronic Continuous WQ Records Auto_Review - wqmreview</vt:lpstr>
      <vt:lpstr>What is Auto_Review?</vt:lpstr>
      <vt:lpstr>What is Auto_Review?</vt:lpstr>
      <vt:lpstr>What is Auto_Review?</vt:lpstr>
      <vt:lpstr>What is Auto_Review?</vt:lpstr>
      <vt:lpstr>What is Auto_Review?</vt:lpstr>
      <vt:lpstr>What is Auto_Review?</vt:lpstr>
      <vt:lpstr>           Electronic Records?  Why?</vt:lpstr>
      <vt:lpstr>          Electronic Records?  Why?</vt:lpstr>
      <vt:lpstr>History of Auto_Review and continuous WQ monitors</vt:lpstr>
      <vt:lpstr>PowerPoint Presentation</vt:lpstr>
      <vt:lpstr>Five Parameters Available</vt:lpstr>
      <vt:lpstr>What can wqmreview do for you?</vt:lpstr>
      <vt:lpstr>What can wqmreview do for you?</vt:lpstr>
      <vt:lpstr>What can wqmreview do for you?</vt:lpstr>
      <vt:lpstr>WQMReview Output: Plots</vt:lpstr>
      <vt:lpstr>Water Temperature</vt:lpstr>
      <vt:lpstr>PowerPoint Presentation</vt:lpstr>
      <vt:lpstr>PowerPoint Presentation</vt:lpstr>
      <vt:lpstr>PowerPoint Presentation</vt:lpstr>
      <vt:lpstr>PowerPoint Presentation</vt:lpstr>
      <vt:lpstr>PowerPoint Presentation</vt:lpstr>
      <vt:lpstr>GHT and Discharge on the bottom Plots:   Log Vs Linear</vt:lpstr>
      <vt:lpstr>PowerPoint Presentation</vt:lpstr>
      <vt:lpstr>PowerPoint Presentation</vt:lpstr>
      <vt:lpstr>GHT and Discharge Plot:</vt:lpstr>
      <vt:lpstr>Specific Conductance</vt:lpstr>
      <vt:lpstr>PowerPoint Presentation</vt:lpstr>
      <vt:lpstr>PowerPoint Presentation</vt:lpstr>
      <vt:lpstr>Dissolved Oxygen</vt:lpstr>
      <vt:lpstr>PowerPoint Presentation</vt:lpstr>
      <vt:lpstr>PowerPoint Presentation</vt:lpstr>
      <vt:lpstr>pH</vt:lpstr>
      <vt:lpstr>PowerPoint Presentation</vt:lpstr>
      <vt:lpstr>PowerPoint Presentation</vt:lpstr>
      <vt:lpstr>Turbidity</vt:lpstr>
      <vt:lpstr>PowerPoint Presentation</vt:lpstr>
      <vt:lpstr>PowerPoint Presentation</vt:lpstr>
      <vt:lpstr>Wqmreview tables</vt:lpstr>
      <vt:lpstr>Wqmreview tables</vt:lpstr>
      <vt:lpstr>Wqmreview tables</vt:lpstr>
      <vt:lpstr>Wqmreview tables</vt:lpstr>
      <vt:lpstr>How to run the script</vt:lpstr>
      <vt:lpstr>PowerPoint Presentation</vt:lpstr>
      <vt:lpstr>PowerPoint Presentation</vt:lpstr>
      <vt:lpstr>PowerPoint Presentation</vt:lpstr>
      <vt:lpstr>PowerPoint Presentation</vt:lpstr>
      <vt:lpstr>PowerPoint Presentation</vt:lpstr>
      <vt:lpstr>PowerPoint Presentation</vt:lpstr>
      <vt:lpstr>File Output</vt:lpstr>
      <vt:lpstr>Tips and Tricks</vt:lpstr>
      <vt:lpstr>Tips and Tricks</vt:lpstr>
      <vt:lpstr>Tips and Tricks</vt:lpstr>
      <vt:lpstr>Tips and Tricks</vt:lpstr>
      <vt:lpstr>Tips and Tricks</vt:lpstr>
      <vt:lpstr>PowerPoint Presentation</vt:lpstr>
      <vt:lpstr>Release Schedule</vt:lpstr>
      <vt:lpstr>Desired Enhancements of WQMReview</vt:lpstr>
      <vt:lpstr>Desired Enhancements of Auto_Review</vt:lpstr>
      <vt:lpstr>Enhancement Suggestions, Problem Reports, or General Support</vt:lpstr>
      <vt:lpstr>Questions? </vt:lpstr>
    </vt:vector>
  </TitlesOfParts>
  <Company>US Geological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GRSAT Introduction</dc:title>
  <dc:creator>jrkolva</dc:creator>
  <cp:lastModifiedBy>Wade J. Walker</cp:lastModifiedBy>
  <cp:revision>368</cp:revision>
  <cp:lastPrinted>2011-05-25T16:28:11Z</cp:lastPrinted>
  <dcterms:created xsi:type="dcterms:W3CDTF">2006-02-27T19:20:40Z</dcterms:created>
  <dcterms:modified xsi:type="dcterms:W3CDTF">2012-07-20T15:20:13Z</dcterms:modified>
</cp:coreProperties>
</file>