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1"/>
  </p:notesMasterIdLst>
  <p:sldIdLst>
    <p:sldId id="256" r:id="rId2"/>
    <p:sldId id="489" r:id="rId3"/>
    <p:sldId id="504" r:id="rId4"/>
    <p:sldId id="491" r:id="rId5"/>
    <p:sldId id="498" r:id="rId6"/>
    <p:sldId id="499" r:id="rId7"/>
    <p:sldId id="500" r:id="rId8"/>
    <p:sldId id="501" r:id="rId9"/>
    <p:sldId id="413" r:id="rId10"/>
    <p:sldId id="516" r:id="rId11"/>
    <p:sldId id="502" r:id="rId12"/>
    <p:sldId id="406" r:id="rId13"/>
    <p:sldId id="411" r:id="rId14"/>
    <p:sldId id="412" r:id="rId15"/>
    <p:sldId id="503" r:id="rId16"/>
    <p:sldId id="409" r:id="rId17"/>
    <p:sldId id="391" r:id="rId18"/>
    <p:sldId id="417" r:id="rId19"/>
    <p:sldId id="506" r:id="rId20"/>
    <p:sldId id="508" r:id="rId21"/>
    <p:sldId id="509" r:id="rId22"/>
    <p:sldId id="507" r:id="rId23"/>
    <p:sldId id="433" r:id="rId24"/>
    <p:sldId id="443" r:id="rId25"/>
    <p:sldId id="410" r:id="rId26"/>
    <p:sldId id="510" r:id="rId27"/>
    <p:sldId id="512" r:id="rId28"/>
    <p:sldId id="511" r:id="rId29"/>
    <p:sldId id="514" r:id="rId30"/>
    <p:sldId id="513" r:id="rId31"/>
    <p:sldId id="515" r:id="rId32"/>
    <p:sldId id="482" r:id="rId33"/>
    <p:sldId id="517" r:id="rId34"/>
    <p:sldId id="488" r:id="rId35"/>
    <p:sldId id="493" r:id="rId36"/>
    <p:sldId id="494" r:id="rId37"/>
    <p:sldId id="495" r:id="rId38"/>
    <p:sldId id="486" r:id="rId39"/>
    <p:sldId id="476" r:id="rId40"/>
    <p:sldId id="477" r:id="rId41"/>
    <p:sldId id="478" r:id="rId42"/>
    <p:sldId id="480" r:id="rId43"/>
    <p:sldId id="474" r:id="rId44"/>
    <p:sldId id="518" r:id="rId45"/>
    <p:sldId id="497" r:id="rId46"/>
    <p:sldId id="463" r:id="rId47"/>
    <p:sldId id="464" r:id="rId48"/>
    <p:sldId id="438" r:id="rId49"/>
    <p:sldId id="437" r:id="rId50"/>
  </p:sldIdLst>
  <p:sldSz cx="9144000" cy="6858000" type="screen4x3"/>
  <p:notesSz cx="7188200" cy="94488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457200" algn="l" rtl="0" eaLnBrk="0" fontAlgn="base" hangingPunct="0">
      <a:spcBef>
        <a:spcPct val="0"/>
      </a:spcBef>
      <a:spcAft>
        <a:spcPct val="0"/>
      </a:spcAft>
      <a:defRPr sz="3200" kern="1200">
        <a:solidFill>
          <a:schemeClr val="tx1"/>
        </a:solidFill>
        <a:latin typeface="Arial" charset="0"/>
        <a:ea typeface="+mn-ea"/>
        <a:cs typeface="+mn-cs"/>
      </a:defRPr>
    </a:lvl2pPr>
    <a:lvl3pPr marL="914400" algn="l" rtl="0" eaLnBrk="0" fontAlgn="base" hangingPunct="0">
      <a:spcBef>
        <a:spcPct val="0"/>
      </a:spcBef>
      <a:spcAft>
        <a:spcPct val="0"/>
      </a:spcAft>
      <a:defRPr sz="3200" kern="1200">
        <a:solidFill>
          <a:schemeClr val="tx1"/>
        </a:solidFill>
        <a:latin typeface="Arial" charset="0"/>
        <a:ea typeface="+mn-ea"/>
        <a:cs typeface="+mn-cs"/>
      </a:defRPr>
    </a:lvl3pPr>
    <a:lvl4pPr marL="1371600" algn="l" rtl="0" eaLnBrk="0" fontAlgn="base" hangingPunct="0">
      <a:spcBef>
        <a:spcPct val="0"/>
      </a:spcBef>
      <a:spcAft>
        <a:spcPct val="0"/>
      </a:spcAft>
      <a:defRPr sz="3200" kern="1200">
        <a:solidFill>
          <a:schemeClr val="tx1"/>
        </a:solidFill>
        <a:latin typeface="Arial" charset="0"/>
        <a:ea typeface="+mn-ea"/>
        <a:cs typeface="+mn-cs"/>
      </a:defRPr>
    </a:lvl4pPr>
    <a:lvl5pPr marL="1828800" algn="l" rtl="0" eaLnBrk="0" fontAlgn="base" hangingPunct="0">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91657" autoAdjust="0"/>
  </p:normalViewPr>
  <p:slideViewPr>
    <p:cSldViewPr>
      <p:cViewPr varScale="1">
        <p:scale>
          <a:sx n="98" d="100"/>
          <a:sy n="98" d="100"/>
        </p:scale>
        <p:origin x="-156" y="-102"/>
      </p:cViewPr>
      <p:guideLst>
        <p:guide orient="horz" pos="2160"/>
        <p:guide pos="2880"/>
      </p:guideLst>
    </p:cSldViewPr>
  </p:slideViewPr>
  <p:outlineViewPr>
    <p:cViewPr>
      <p:scale>
        <a:sx n="33" d="100"/>
        <a:sy n="33" d="100"/>
      </p:scale>
      <p:origin x="0" y="25566"/>
    </p:cViewPr>
  </p:outlineViewPr>
  <p:notesTextViewPr>
    <p:cViewPr>
      <p:scale>
        <a:sx n="100" d="100"/>
        <a:sy n="100" d="100"/>
      </p:scale>
      <p:origin x="0" y="0"/>
    </p:cViewPr>
  </p:notesTextViewPr>
  <p:sorterViewPr>
    <p:cViewPr>
      <p:scale>
        <a:sx n="75" d="100"/>
        <a:sy n="75" d="100"/>
      </p:scale>
      <p:origin x="0" y="6360"/>
    </p:cViewPr>
  </p:sorterViewPr>
  <p:notesViewPr>
    <p:cSldViewPr>
      <p:cViewPr varScale="1">
        <p:scale>
          <a:sx n="82" d="100"/>
          <a:sy n="82" d="100"/>
        </p:scale>
        <p:origin x="-3132" y="-102"/>
      </p:cViewPr>
      <p:guideLst>
        <p:guide orient="horz" pos="2976"/>
        <p:guide pos="22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14887" cy="4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61" tIns="47531" rIns="95061" bIns="47531"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4071650" y="0"/>
            <a:ext cx="3114887" cy="4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61" tIns="47531" rIns="95061" bIns="47531"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231900" y="708025"/>
            <a:ext cx="4724400" cy="3543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18820" y="4488180"/>
            <a:ext cx="5750560" cy="4251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61" tIns="47531" rIns="95061" bIns="475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974720"/>
            <a:ext cx="3114887" cy="4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61" tIns="47531" rIns="95061" bIns="47531"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4071650" y="8974720"/>
            <a:ext cx="3114887" cy="472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61" tIns="47531" rIns="95061" bIns="47531" numCol="1" anchor="b" anchorCtr="0" compatLnSpc="1">
            <a:prstTxWarp prst="textNoShape">
              <a:avLst/>
            </a:prstTxWarp>
          </a:bodyPr>
          <a:lstStyle>
            <a:lvl1pPr algn="r" eaLnBrk="1" hangingPunct="1">
              <a:defRPr sz="1200">
                <a:latin typeface="Arial" charset="0"/>
              </a:defRPr>
            </a:lvl1pPr>
          </a:lstStyle>
          <a:p>
            <a:pPr>
              <a:defRPr/>
            </a:pPr>
            <a:fld id="{4BE09EA6-A1A1-416B-8F1A-0822024E3842}" type="slidenum">
              <a:rPr lang="en-US"/>
              <a:pPr>
                <a:defRPr/>
              </a:pPr>
              <a:t>‹#›</a:t>
            </a:fld>
            <a:endParaRPr lang="en-US"/>
          </a:p>
        </p:txBody>
      </p:sp>
    </p:spTree>
    <p:extLst>
      <p:ext uri="{BB962C8B-B14F-4D97-AF65-F5344CB8AC3E}">
        <p14:creationId xmlns:p14="http://schemas.microsoft.com/office/powerpoint/2010/main" val="3461452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E0AECB49-E447-4181-9F65-22C1A271EB08}" type="slidenum">
              <a:rPr lang="en-US" sz="1200"/>
              <a:pPr/>
              <a:t>1</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Which, yes, ties us to our computers just</a:t>
            </a:r>
            <a:r>
              <a:rPr lang="en-US" baseline="0" dirty="0" smtClean="0"/>
              <a:t> that much</a:t>
            </a:r>
            <a:r>
              <a:rPr lang="en-US" dirty="0" smtClean="0"/>
              <a:t> more, but is paper really any better?  It should be</a:t>
            </a:r>
            <a:r>
              <a:rPr lang="en-US" baseline="0" dirty="0" smtClean="0"/>
              <a:t> worth it regardless…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16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Estimated record was a remnant from the SW-processing side of things, but was kept as a check to make sure no estimates are present…</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17</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18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Here</a:t>
            </a:r>
            <a:r>
              <a:rPr lang="en-US" baseline="0" dirty="0" smtClean="0"/>
              <a:t> again, t</a:t>
            </a:r>
            <a:r>
              <a:rPr lang="en-US" dirty="0" smtClean="0"/>
              <a:t>hink of these as “graphical primaries” with manual</a:t>
            </a:r>
            <a:r>
              <a:rPr lang="en-US" baseline="0" dirty="0" smtClean="0"/>
              <a:t> GW-level measurements plotted on them instead of added to them by hand (as was historically done in many WSC’s…)</a:t>
            </a:r>
          </a:p>
          <a:p>
            <a:pPr eaLnBrk="1" hangingPunct="1"/>
            <a:r>
              <a:rPr lang="en-US" dirty="0" smtClean="0"/>
              <a:t>This is an example UV hydrograph for a continuous GW-level station with manually measured</a:t>
            </a:r>
            <a:r>
              <a:rPr lang="en-US" baseline="0" dirty="0" smtClean="0"/>
              <a:t> water levels entered in both GWSI and as primary reference sensor readings in Site Visit (site visit entries will include error limits corresponding to associated accuracy of entered sensor reading - or 0.01 </a:t>
            </a:r>
            <a:r>
              <a:rPr lang="en-US" baseline="0" dirty="0" err="1" smtClean="0"/>
              <a:t>ft</a:t>
            </a:r>
            <a:r>
              <a:rPr lang="en-US" baseline="0" dirty="0" smtClean="0"/>
              <a:t> if missing).</a:t>
            </a:r>
          </a:p>
          <a:p>
            <a:pPr eaLnBrk="1" hangingPunct="1"/>
            <a:r>
              <a:rPr lang="en-US" baseline="0" dirty="0" smtClean="0"/>
              <a:t>Note that the hydrograph is split into two plots to keep one from getting too “busy”.  Top plot is meant to review final output data and daily statistics in relation to reference data, manual measurements, etc…, while bottom plot is meant more to review correct data correction application.  There are options to display data correction entries as simple timing lines as shown, or as specific point pairs entered into the system if non-linear corrections are used or additional details are desired on the plots (if using the point pair option, note that the range of points entered will be used to scale the axis, so ranges of points should be close to range of data during period or scales will be blown…).  Data correction timing can also be represented as the difference between edited and computed data (as shown here – difference between solid black line and dotted blue line), or as actual unit-value data corrections plotted on the plots. Edited data plotting gives additional benefit of being able to review questionable edited data “</a:t>
            </a:r>
            <a:r>
              <a:rPr lang="en-US" baseline="0" dirty="0" err="1" smtClean="0"/>
              <a:t>X’d</a:t>
            </a:r>
            <a:r>
              <a:rPr lang="en-US" baseline="0" dirty="0" smtClean="0"/>
              <a:t>” out of the record in hydra, but UV data corrections can be better for viewing minor detail when data corrections are small and range of data is large (and can also be useful if very bad values are “</a:t>
            </a:r>
            <a:r>
              <a:rPr lang="en-US" baseline="0" dirty="0" err="1" smtClean="0"/>
              <a:t>x’d</a:t>
            </a:r>
            <a:r>
              <a:rPr lang="en-US" baseline="0" dirty="0" smtClean="0"/>
              <a:t>” out instead of deleted from the edited data set, which can cause scaling issues…).</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19</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This is an example UV hydrograph for a continuous GW-level station with manually measured</a:t>
            </a:r>
            <a:r>
              <a:rPr lang="en-US" baseline="0" dirty="0" smtClean="0"/>
              <a:t> water levels entered only in GWSI.  Note that the well is a shallow </a:t>
            </a:r>
            <a:r>
              <a:rPr lang="en-US" baseline="0" dirty="0" err="1" smtClean="0"/>
              <a:t>streambank</a:t>
            </a:r>
            <a:r>
              <a:rPr lang="en-US" baseline="0" dirty="0" smtClean="0"/>
              <a:t> well co-located with a continuous discharge station and both can be plotted together with axes reversing appropriately to allow easy interpretation of the relationship between them.</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22</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23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This</a:t>
            </a:r>
            <a:r>
              <a:rPr lang="en-US" baseline="0" dirty="0" smtClean="0"/>
              <a:t> is the annual (or retrieval period…) DV hydrograph. Page one of the </a:t>
            </a:r>
            <a:r>
              <a:rPr lang="en-US" baseline="0" dirty="0" err="1" smtClean="0"/>
              <a:t>DV_hydro_out</a:t>
            </a:r>
            <a:r>
              <a:rPr lang="en-US" baseline="0" dirty="0" smtClean="0"/>
              <a:t> </a:t>
            </a:r>
            <a:r>
              <a:rPr lang="en-US" baseline="0" dirty="0" err="1" smtClean="0"/>
              <a:t>pdf</a:t>
            </a:r>
            <a:r>
              <a:rPr lang="en-US" baseline="0" dirty="0" smtClean="0"/>
              <a:t> files produced by </a:t>
            </a:r>
            <a:r>
              <a:rPr lang="en-US" baseline="0" dirty="0" err="1" smtClean="0"/>
              <a:t>gwreview</a:t>
            </a:r>
            <a:r>
              <a:rPr lang="en-US" baseline="0" dirty="0" smtClean="0"/>
              <a:t>. Good for getting a little bigger picture view of the period than the UV hydrographs provide. Note instantaneous maxes and </a:t>
            </a:r>
            <a:r>
              <a:rPr lang="en-US" baseline="0" dirty="0" err="1" smtClean="0"/>
              <a:t>mins</a:t>
            </a:r>
            <a:r>
              <a:rPr lang="en-US" baseline="0" dirty="0" smtClean="0"/>
              <a:t> are plotted and should reverse appropriately depending on whether a depth below parameter or an elevation parameter.</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24</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This is the 10-year (or period of record if shorter…) DV hydrograph</a:t>
            </a:r>
            <a:r>
              <a:rPr lang="en-US" baseline="0" dirty="0" smtClean="0"/>
              <a:t> to get a bigger, simplified historical  “big picture” view (DV’s only…). Note here that a computed elevation appears on the 2</a:t>
            </a:r>
            <a:r>
              <a:rPr lang="en-US" baseline="30000" dirty="0" smtClean="0"/>
              <a:t>nd</a:t>
            </a:r>
            <a:r>
              <a:rPr lang="en-US" baseline="0" dirty="0" smtClean="0"/>
              <a:t> y-axis based on the computed water level data and the altitude value entered in the site file for the station. For metric elevation parameter codes, the 2</a:t>
            </a:r>
            <a:r>
              <a:rPr lang="en-US" baseline="30000" dirty="0" smtClean="0"/>
              <a:t>nd</a:t>
            </a:r>
            <a:r>
              <a:rPr lang="en-US" baseline="0" dirty="0" smtClean="0"/>
              <a:t> y-axis should indicate elevation in feet.  Note that we may need to do more work here – testing has been a little limited, so let us know if you have problems or notice anything that doesn’t look right…</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Not going to spend much</a:t>
            </a:r>
            <a:r>
              <a:rPr lang="en-US" baseline="0" dirty="0" smtClean="0"/>
              <a:t> time on these, just want to mention what is included…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lvl="3" algn="l"/>
            <a:r>
              <a:rPr lang="en-US" dirty="0" smtClean="0">
                <a:solidFill>
                  <a:srgbClr val="FFC000"/>
                </a:solidFill>
                <a:effectLst/>
              </a:rPr>
              <a:t>Links to station’s SIMS and </a:t>
            </a:r>
            <a:r>
              <a:rPr lang="en-US" dirty="0" err="1" smtClean="0">
                <a:solidFill>
                  <a:srgbClr val="FFC000"/>
                </a:solidFill>
                <a:effectLst/>
              </a:rPr>
              <a:t>NWISWeb</a:t>
            </a:r>
            <a:r>
              <a:rPr lang="en-US" dirty="0" smtClean="0">
                <a:solidFill>
                  <a:srgbClr val="FFC000"/>
                </a:solidFill>
                <a:effectLst/>
              </a:rPr>
              <a:t> Inventory pages (if enabled for the WSC)</a:t>
            </a:r>
          </a:p>
          <a:p>
            <a:pPr lvl="3"/>
            <a:r>
              <a:rPr lang="en-US" dirty="0" smtClean="0">
                <a:solidFill>
                  <a:srgbClr val="FFC000"/>
                </a:solidFill>
                <a:effectLst/>
              </a:rPr>
              <a:t>List of days with write-protected daily values (“1” remark codes)</a:t>
            </a:r>
          </a:p>
          <a:p>
            <a:pPr lvl="3"/>
            <a:r>
              <a:rPr lang="en-US" dirty="0" smtClean="0">
                <a:solidFill>
                  <a:srgbClr val="FFC000"/>
                </a:solidFill>
                <a:effectLst/>
              </a:rPr>
              <a:t>List of days with remark code printing suppressed on DV tables (“2” remark codes)</a:t>
            </a:r>
          </a:p>
          <a:p>
            <a:pPr lvl="3"/>
            <a:r>
              <a:rPr lang="en-US" dirty="0" smtClean="0">
                <a:solidFill>
                  <a:srgbClr val="FFC000"/>
                </a:solidFill>
                <a:effectLst/>
              </a:rPr>
              <a:t>Manually edited or entered instantaneous values in edited UV data set</a:t>
            </a:r>
          </a:p>
          <a:p>
            <a:pPr lvl="3"/>
            <a:r>
              <a:rPr lang="en-US" dirty="0" smtClean="0">
                <a:solidFill>
                  <a:srgbClr val="FFC000"/>
                </a:solidFill>
                <a:effectLst/>
              </a:rPr>
              <a:t>Any estimated UV’s (again – should NOT be any for water levels…)</a:t>
            </a:r>
          </a:p>
          <a:p>
            <a:pPr lvl="3"/>
            <a:r>
              <a:rPr lang="en-US" dirty="0" smtClean="0">
                <a:solidFill>
                  <a:srgbClr val="FFC000"/>
                </a:solidFill>
                <a:effectLst/>
              </a:rPr>
              <a:t>Number and</a:t>
            </a:r>
            <a:r>
              <a:rPr lang="en-US" baseline="0" dirty="0" smtClean="0">
                <a:solidFill>
                  <a:srgbClr val="FFC000"/>
                </a:solidFill>
                <a:effectLst/>
              </a:rPr>
              <a:t> range of GWSI water levels</a:t>
            </a:r>
            <a:endParaRPr lang="en-US" dirty="0" smtClean="0">
              <a:solidFill>
                <a:srgbClr val="FFC000"/>
              </a:solidFill>
              <a:effectLst/>
            </a:endParaRPr>
          </a:p>
          <a:p>
            <a:pPr lvl="3"/>
            <a:r>
              <a:rPr lang="en-US" dirty="0" smtClean="0">
                <a:solidFill>
                  <a:srgbClr val="FFC000"/>
                </a:solidFill>
                <a:effectLst/>
              </a:rPr>
              <a:t>Number and range of Site Visit primary reference sensor readings (more on that later…)</a:t>
            </a:r>
          </a:p>
          <a:p>
            <a:pPr lvl="3"/>
            <a:r>
              <a:rPr lang="en-US" dirty="0" smtClean="0">
                <a:solidFill>
                  <a:srgbClr val="FFC000"/>
                </a:solidFill>
                <a:effectLst/>
              </a:rPr>
              <a:t>Range of computed UV water levels</a:t>
            </a:r>
            <a:br>
              <a:rPr lang="en-US" dirty="0" smtClean="0">
                <a:solidFill>
                  <a:srgbClr val="FFC000"/>
                </a:solidFill>
                <a:effectLst/>
              </a:rPr>
            </a:br>
            <a:endParaRPr lang="en-US" dirty="0" smtClean="0">
              <a:solidFill>
                <a:srgbClr val="FFC000"/>
              </a:solidFill>
              <a:effectLst/>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Here’s an example table – pretty</a:t>
            </a:r>
            <a:r>
              <a:rPr lang="en-US" baseline="0" dirty="0" smtClean="0"/>
              <a:t> basic</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2</a:t>
            </a:r>
            <a:r>
              <a:rPr lang="en-US" baseline="0" dirty="0" smtClean="0"/>
              <a:t> GW-level site visit reports will be included in the output if Site visit is used as part of continuous GW level processing – the GW-level summary and the sensor reading summary. We’ll go over each in the next few slides.</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29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Adding</a:t>
            </a:r>
            <a:r>
              <a:rPr lang="en-US" baseline="0" dirty="0" smtClean="0"/>
              <a:t> data to Site Visit is optional (GW level measurements have to go into GWSI…), but use does allow you to more fully document the visit to a continuous time-series station by allowing you to enter readings for you recording sensor(s), reference sensor(s) (steel tape, e-tape, etc…), along with a host of additional comment fields and entry options.  Current recommendation is to use MONKES in field, then convert </a:t>
            </a:r>
            <a:r>
              <a:rPr lang="en-US" baseline="0" dirty="0" err="1" smtClean="0"/>
              <a:t>monkes</a:t>
            </a:r>
            <a:r>
              <a:rPr lang="en-US" baseline="0" dirty="0" smtClean="0"/>
              <a:t> output to Site Visit xml using FCIS utility that will quickly import into Site Visit and create a visit on that date with the “GW Water Levels Taken?” box checked.  The benefit of this is that the MONKES xml gets archived into the NWIS database in the process and having the GW Water Levels Taken box checked causes Site Visit to basically pull in the GWSI water level data, allowing you to view the GWSI water level information in Site Visit and produce the GW Levels Summary Report seen here.  Users can then manually enter additional visit details, sensor readings, etc… in Site Visit (or they can use SWAMI in the field simultaneously with MONKES – switching back and forth between the programs as needed, which is a fairly easy process in Windows Mobile or the Windows Mobile emulator). WSC’s typically having more SW-oriented </a:t>
            </a:r>
            <a:r>
              <a:rPr lang="en-US" baseline="0" dirty="0" err="1" smtClean="0"/>
              <a:t>personnnel</a:t>
            </a:r>
            <a:r>
              <a:rPr lang="en-US" baseline="0" dirty="0" smtClean="0"/>
              <a:t> running continuous GW stations may wish to just use SWAMI in the field, entering measured water levels as primary recorder readings and then entering those into GWSI ASAP after the visit.  Further integration of GWSI, Site Visit, and SV Mobile (upcoming field app which will contain functionality of MONKES and SWAMI) are planned, although the functionality of the eventual </a:t>
            </a:r>
            <a:r>
              <a:rPr lang="en-US" baseline="0" dirty="0" err="1" smtClean="0"/>
              <a:t>Adaps</a:t>
            </a:r>
            <a:r>
              <a:rPr lang="en-US" baseline="0" dirty="0" smtClean="0"/>
              <a:t> replacement coming from the CARP (Commercial </a:t>
            </a:r>
            <a:r>
              <a:rPr lang="en-US" baseline="0" dirty="0" err="1" smtClean="0"/>
              <a:t>Adaps</a:t>
            </a:r>
            <a:r>
              <a:rPr lang="en-US" baseline="0" dirty="0" smtClean="0"/>
              <a:t> Replacement Project) may cause changes to plans…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30</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Again,</a:t>
            </a:r>
            <a:r>
              <a:rPr lang="en-US" baseline="0" dirty="0" smtClean="0"/>
              <a:t> u</a:t>
            </a:r>
            <a:r>
              <a:rPr lang="en-US" dirty="0" smtClean="0"/>
              <a:t>se of Site Visit is optional, but does help to</a:t>
            </a:r>
            <a:r>
              <a:rPr lang="en-US" baseline="0" dirty="0" smtClean="0"/>
              <a:t> more fully document the visit to a time-series GW station, in this case by allowing users to enter recording sensor readings and primary reference sensor readings into the database.  If this is done, the user will be able to use the Site Visit “Sensor Reading Summary” at their continuous GW stations, which lists all primary recorder and primary reference readings along with remarks, entered accuracies, computed corrections based on the difference between the reference and recorded readings, whether the recorded reading is within the accuracy of the reference reading, the nearest recorded unit value in the database, and the correction applied at that time in the database.  Very useful for checking data correction application.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These reports are a little rough and need updated to</a:t>
            </a:r>
            <a:r>
              <a:rPr lang="en-US" baseline="0" dirty="0" smtClean="0"/>
              <a:t> key off of GWSI water level measurement entries in addition to just Site Visit reference sensor entries and still need some updates for Site Visit itself (will give you separate reports for each reference sensor reading instead of concatenating into one report), but are still useful in their current form.  Primarily used when the UV hydrographs don’t show the resolution desired on the day of a visit.  Gives an almost complete summary of data from start to finish, including measured UV data, edited UV data, UV data corrections applied to get to computed UV data along with any primary reference sensor readings and any data correction entries that day, all listed in order by time on days with primary reference sensor readings entered into site visit (again, can enter those manually or use SWAMI in the field depending on processes in place in WSC). </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33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34</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And that should get you to the main menu, which we’ll go over in more detail</a:t>
            </a:r>
            <a:r>
              <a:rPr lang="en-US" baseline="0" dirty="0" smtClean="0"/>
              <a:t> over the next few slides…</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35</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36</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37</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Tabling options.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38</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dirty="0" smtClean="0"/>
              <a:t>Water-year retrievals are output into a </a:t>
            </a:r>
            <a:r>
              <a:rPr lang="en-US" dirty="0" err="1" smtClean="0"/>
              <a:t>wateryear</a:t>
            </a:r>
            <a:r>
              <a:rPr lang="en-US" dirty="0" smtClean="0"/>
              <a:t> directory – other</a:t>
            </a:r>
            <a:r>
              <a:rPr lang="en-US" baseline="0" dirty="0" smtClean="0"/>
              <a:t> period retrievals are put into the top station level directory. Water year handy for archival and automated/batch retrievals will only pull by water year – period handy for continuous records work, especially periods crossing water year boundaries.  Suggest normally using water year output as data-aging is normally pretty clearly indicated on most output to help key in on period of interest, but use specific period when working period crossing water year boundary if desired to avoid having to jump back and forth between 2 folders.</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default tools in Adobe Reader that are likely showing in your toolbars are a very small subset of the total number of tools available.  Right-click anywhere on the toolbar to bring up the list of available tools.  Many of the Zoom tools can be extremely useful for records work so you can easily zoom in and navigate around plots with ease.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Demo PDF XChange Viewer editing options.  </a:t>
            </a:r>
          </a:p>
          <a:p>
            <a:endParaRPr lang="en-US" smtClean="0"/>
          </a:p>
          <a:p>
            <a:r>
              <a:rPr lang="en-US" smtClean="0"/>
              <a:t>PDF XChange Viewer is another free pdf viewing option with some other features not available in Adobe Reader as well as loupe tool and pan/zoom like Adobe Reader.  Foxit is another one but lacks the loupe and other zoom tools.</a:t>
            </a:r>
          </a:p>
          <a:p>
            <a:endParaRPr lang="en-US" smtClean="0"/>
          </a:p>
          <a:p>
            <a:r>
              <a:rPr lang="en-US" smtClean="0"/>
              <a:t>Significant edits/commentary should be archived – likely best to leave significant content in RMS, station analysis, etc…, but these can be useful for simple checking tracking, etc…  Just be sure to rename files so future swreview file updates don’t overwrite edited files.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ln w="9525"/>
        </p:spPr>
        <p:txBody>
          <a:bodyPr/>
          <a:lstStyle/>
          <a:p>
            <a:pPr>
              <a:defRPr/>
            </a:pPr>
            <a:r>
              <a:rPr lang="en-US" dirty="0" smtClean="0"/>
              <a:t>Minor editing features let you add notes, text, arrows, highlight text, etc... directly on the plot and save those edits (see examples in slides)...</a:t>
            </a:r>
          </a:p>
          <a:p>
            <a:pPr>
              <a:defRPr/>
            </a:pPr>
            <a:endParaRPr lang="en-US" dirty="0" smtClean="0"/>
          </a:p>
          <a:p>
            <a:pPr>
              <a:defRPr/>
            </a:pPr>
            <a:r>
              <a:rPr lang="en-US" dirty="0" smtClean="0"/>
              <a:t>Significant edits/commentary should be archived – likely best to leave significant content in RMS, station analysis, etc…, but these can be useful for simple checking tracking, in remote check and review to share issues via email, etc…  Just be sure to rename files if you want to keep the edits so future </a:t>
            </a:r>
            <a:r>
              <a:rPr lang="en-US" dirty="0" err="1" smtClean="0"/>
              <a:t>gwreview</a:t>
            </a:r>
            <a:r>
              <a:rPr lang="en-US" dirty="0" smtClean="0"/>
              <a:t> file updates don’t overwrite edited files.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43</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Note that </a:t>
            </a:r>
            <a:r>
              <a:rPr lang="en-US" dirty="0" err="1" smtClean="0"/>
              <a:t>gwreview</a:t>
            </a:r>
            <a:r>
              <a:rPr lang="en-US" baseline="0" dirty="0" smtClean="0"/>
              <a:t> can only process one station at a time and each station can take up to 10 minutes to process, so updates may not be immediate depending on how busy the server is, where your station falls in the list of sites to update, etc…  But you can manually pull output at any time and the automated updates are still useful to ensure updates don’t get lost due to users forgetting to pull things, forgetting to run primaries first, etc…</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45</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46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47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1363-B844-449A-9E13-4F7DA5A7F350}" type="slidenum">
              <a:rPr lang="en-US"/>
              <a:pPr/>
              <a:t>48</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sz="3300">
                <a:solidFill>
                  <a:schemeClr val="tx1"/>
                </a:solidFill>
                <a:latin typeface="Arial" charset="0"/>
              </a:defRPr>
            </a:lvl1pPr>
            <a:lvl2pPr marL="772371" indent="-297066">
              <a:defRPr sz="3300">
                <a:solidFill>
                  <a:schemeClr val="tx1"/>
                </a:solidFill>
                <a:latin typeface="Arial" charset="0"/>
              </a:defRPr>
            </a:lvl2pPr>
            <a:lvl3pPr marL="1188263" indent="-237653">
              <a:defRPr sz="3300">
                <a:solidFill>
                  <a:schemeClr val="tx1"/>
                </a:solidFill>
                <a:latin typeface="Arial" charset="0"/>
              </a:defRPr>
            </a:lvl3pPr>
            <a:lvl4pPr marL="1663568" indent="-237653">
              <a:defRPr sz="3300">
                <a:solidFill>
                  <a:schemeClr val="tx1"/>
                </a:solidFill>
                <a:latin typeface="Arial" charset="0"/>
              </a:defRPr>
            </a:lvl4pPr>
            <a:lvl5pPr marL="2138873" indent="-237653">
              <a:defRPr sz="3300">
                <a:solidFill>
                  <a:schemeClr val="tx1"/>
                </a:solidFill>
                <a:latin typeface="Arial" charset="0"/>
              </a:defRPr>
            </a:lvl5pPr>
            <a:lvl6pPr marL="2614178" indent="-237653" eaLnBrk="0" fontAlgn="base" hangingPunct="0">
              <a:spcBef>
                <a:spcPct val="0"/>
              </a:spcBef>
              <a:spcAft>
                <a:spcPct val="0"/>
              </a:spcAft>
              <a:defRPr sz="3300">
                <a:solidFill>
                  <a:schemeClr val="tx1"/>
                </a:solidFill>
                <a:latin typeface="Arial" charset="0"/>
              </a:defRPr>
            </a:lvl6pPr>
            <a:lvl7pPr marL="3089483" indent="-237653" eaLnBrk="0" fontAlgn="base" hangingPunct="0">
              <a:spcBef>
                <a:spcPct val="0"/>
              </a:spcBef>
              <a:spcAft>
                <a:spcPct val="0"/>
              </a:spcAft>
              <a:defRPr sz="3300">
                <a:solidFill>
                  <a:schemeClr val="tx1"/>
                </a:solidFill>
                <a:latin typeface="Arial" charset="0"/>
              </a:defRPr>
            </a:lvl7pPr>
            <a:lvl8pPr marL="3564788" indent="-237653" eaLnBrk="0" fontAlgn="base" hangingPunct="0">
              <a:spcBef>
                <a:spcPct val="0"/>
              </a:spcBef>
              <a:spcAft>
                <a:spcPct val="0"/>
              </a:spcAft>
              <a:defRPr sz="3300">
                <a:solidFill>
                  <a:schemeClr val="tx1"/>
                </a:solidFill>
                <a:latin typeface="Arial" charset="0"/>
              </a:defRPr>
            </a:lvl8pPr>
            <a:lvl9pPr marL="4040094" indent="-237653" eaLnBrk="0" fontAlgn="base" hangingPunct="0">
              <a:spcBef>
                <a:spcPct val="0"/>
              </a:spcBef>
              <a:spcAft>
                <a:spcPct val="0"/>
              </a:spcAft>
              <a:defRPr sz="3300">
                <a:solidFill>
                  <a:schemeClr val="tx1"/>
                </a:solidFill>
                <a:latin typeface="Arial" charset="0"/>
              </a:defRPr>
            </a:lvl9pPr>
          </a:lstStyle>
          <a:p>
            <a:fld id="{142E9F31-77CE-44D5-B8D7-7F11D563B9E9}" type="slidenum">
              <a:rPr lang="en-US" sz="1200"/>
              <a:pPr/>
              <a:t>49</a:t>
            </a:fld>
            <a:endParaRPr 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6</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8</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dirty="0" smtClean="0"/>
              <a:t>More on output options later….</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BDE755-6846-43FA-87FF-3647B55ECE0F}" type="slidenum">
              <a:rPr lang="en-US"/>
              <a:pPr/>
              <a:t>9</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2283" name="Rectangle 11"/>
          <p:cNvSpPr>
            <a:spLocks noGrp="1" noChangeArrowheads="1"/>
          </p:cNvSpPr>
          <p:nvPr>
            <p:ph type="ctrTitle" sz="quarter"/>
          </p:nvPr>
        </p:nvSpPr>
        <p:spPr>
          <a:xfrm>
            <a:off x="685800" y="1736725"/>
            <a:ext cx="7772400" cy="1920875"/>
          </a:xfrm>
        </p:spPr>
        <p:txBody>
          <a:bodyPr/>
          <a:lstStyle>
            <a:lvl1pPr>
              <a:defRPr/>
            </a:lvl1pPr>
          </a:lstStyle>
          <a:p>
            <a:pPr lvl="0"/>
            <a:r>
              <a:rPr lang="en-US" noProof="0" smtClean="0"/>
              <a:t>Click to edit Master title style</a:t>
            </a:r>
          </a:p>
        </p:txBody>
      </p:sp>
      <p:sp>
        <p:nvSpPr>
          <p:cNvPr id="18228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863FA6E-E239-41B8-A41E-C16820DE9FB5}" type="slidenum">
              <a:rPr lang="en-US"/>
              <a:pPr>
                <a:defRPr/>
              </a:pPr>
              <a:t>‹#›</a:t>
            </a:fld>
            <a:endParaRPr lang="en-US"/>
          </a:p>
        </p:txBody>
      </p:sp>
    </p:spTree>
    <p:extLst>
      <p:ext uri="{BB962C8B-B14F-4D97-AF65-F5344CB8AC3E}">
        <p14:creationId xmlns:p14="http://schemas.microsoft.com/office/powerpoint/2010/main" val="1556123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59862C9-4C3A-4271-928B-002EFAF0018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6120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CE42335-3D4D-40A0-905C-593EE2E927A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475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B3B23DE-BEA9-4545-A7D0-05479990FBA6}"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30264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C7699911-C0C4-4993-905B-26CAD6BB21E1}"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5563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FA67E992-F8D0-4DF3-B102-0B8656A1D5C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7399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C4AD7071-9751-40C6-99E7-C39BD489C5E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7121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E7EFF87-3378-490B-9697-589D3AB840F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45126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7CCA42A-D858-4E9D-8A70-987396908168}"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23612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0C0DADF-F246-4BB0-A6CF-5FA97CF9D5F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6604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E914140B-722D-454A-9608-22CE8E80ACA2}"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802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3E60433-2471-42A8-97E5-ADA04206B204}"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522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7AC9CAC-E553-4717-BBF5-C5D3D3F245E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8901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81250"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1251"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65ECC6C-F28C-4DC7-B2C4-00EB8281DF9B}"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8125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125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8125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125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18125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542 h 1906"/>
                <a:gd name="T4" fmla="*/ 5794 w 5740"/>
                <a:gd name="T5" fmla="*/ 1542 h 1906"/>
                <a:gd name="T6" fmla="*/ 579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1261"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1262"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81263"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61"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0.jpe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wmf"/><Relationship Id="rId5" Type="http://schemas.openxmlformats.org/officeDocument/2006/relationships/oleObject" Target="../embeddings/oleObject11.bin"/><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22.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wmf"/><Relationship Id="rId5" Type="http://schemas.openxmlformats.org/officeDocument/2006/relationships/oleObject" Target="../embeddings/oleObject13.bin"/><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4.jpeg"/><Relationship Id="rId5" Type="http://schemas.openxmlformats.org/officeDocument/2006/relationships/image" Target="../media/image1.w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image" Target="../media/image25.gif"/><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image" Target="../media/image26.png"/><Relationship Id="rId5" Type="http://schemas.openxmlformats.org/officeDocument/2006/relationships/image" Target="../media/image1.wmf"/><Relationship Id="rId10" Type="http://schemas.openxmlformats.org/officeDocument/2006/relationships/image" Target="../media/image30.jpeg"/><Relationship Id="rId4" Type="http://schemas.openxmlformats.org/officeDocument/2006/relationships/oleObject" Target="../embeddings/oleObject16.bin"/><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image" Target="../media/image31.png"/><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wmf"/><Relationship Id="rId5" Type="http://schemas.openxmlformats.org/officeDocument/2006/relationships/oleObject" Target="../embeddings/oleObject18.bin"/><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8.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9.wdp"/></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1.wmf"/><Relationship Id="rId5" Type="http://schemas.openxmlformats.org/officeDocument/2006/relationships/oleObject" Target="../embeddings/oleObject2.bin"/><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image" Target="../media/image34.png"/><Relationship Id="rId5" Type="http://schemas.openxmlformats.org/officeDocument/2006/relationships/image" Target="../media/image1.wmf"/><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image" Target="../media/image35.png"/><Relationship Id="rId5" Type="http://schemas.openxmlformats.org/officeDocument/2006/relationships/image" Target="../media/image1.w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1.wmf"/><Relationship Id="rId5" Type="http://schemas.openxmlformats.org/officeDocument/2006/relationships/oleObject" Target="../embeddings/oleObject21.bin"/><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oleObject" Target="../embeddings/oleObject22.bin"/><Relationship Id="rId5" Type="http://schemas.microsoft.com/office/2007/relationships/hdphoto" Target="../media/hdphoto10.wdp"/><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wmf"/><Relationship Id="rId5" Type="http://schemas.openxmlformats.org/officeDocument/2006/relationships/oleObject" Target="../embeddings/oleObject23.bin"/><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image" Target="../media/image30.jpeg"/><Relationship Id="rId5" Type="http://schemas.openxmlformats.org/officeDocument/2006/relationships/image" Target="../media/image1.wmf"/><Relationship Id="rId4" Type="http://schemas.openxmlformats.org/officeDocument/2006/relationships/oleObject" Target="../embeddings/oleObject24.bin"/></Relationships>
</file>

<file path=ppt/slides/_rels/slide2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6.xml"/><Relationship Id="rId7" Type="http://schemas.microsoft.com/office/2007/relationships/hdphoto" Target="../media/hdphoto11.wdp"/><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image" Target="../media/image38.png"/><Relationship Id="rId5" Type="http://schemas.openxmlformats.org/officeDocument/2006/relationships/image" Target="../media/image1.wmf"/><Relationship Id="rId4" Type="http://schemas.openxmlformats.org/officeDocument/2006/relationships/oleObject" Target="../embeddings/oleObject25.bin"/><Relationship Id="rId9" Type="http://schemas.openxmlformats.org/officeDocument/2006/relationships/image" Target="../media/image30.jpe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7.xml"/><Relationship Id="rId7" Type="http://schemas.microsoft.com/office/2007/relationships/hdphoto" Target="../media/hdphoto12.wdp"/><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image" Target="../media/image40.png"/><Relationship Id="rId5" Type="http://schemas.openxmlformats.org/officeDocument/2006/relationships/image" Target="../media/image1.wmf"/><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8.xml"/><Relationship Id="rId7" Type="http://schemas.microsoft.com/office/2007/relationships/hdphoto" Target="../media/hdphoto13.wdp"/><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image" Target="../media/image41.png"/><Relationship Id="rId5" Type="http://schemas.openxmlformats.org/officeDocument/2006/relationships/image" Target="../media/image1.wmf"/><Relationship Id="rId10" Type="http://schemas.openxmlformats.org/officeDocument/2006/relationships/image" Target="../media/image30.jpeg"/><Relationship Id="rId4" Type="http://schemas.openxmlformats.org/officeDocument/2006/relationships/oleObject" Target="../embeddings/oleObject27.bin"/><Relationship Id="rId9" Type="http://schemas.microsoft.com/office/2007/relationships/hdphoto" Target="../media/hdphoto14.wdp"/></Relationships>
</file>

<file path=ppt/slides/_rels/slide29.xml.rels><?xml version="1.0" encoding="UTF-8" standalone="yes"?>
<Relationships xmlns="http://schemas.openxmlformats.org/package/2006/relationships"><Relationship Id="rId8" Type="http://schemas.microsoft.com/office/2007/relationships/hdphoto" Target="../media/hdphoto13.wdp"/><Relationship Id="rId3" Type="http://schemas.openxmlformats.org/officeDocument/2006/relationships/notesSlide" Target="../notesSlides/notesSlide29.xml"/><Relationship Id="rId7"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43.png"/><Relationship Id="rId5" Type="http://schemas.openxmlformats.org/officeDocument/2006/relationships/image" Target="../media/image1.wmf"/><Relationship Id="rId4" Type="http://schemas.openxmlformats.org/officeDocument/2006/relationships/oleObject" Target="../embeddings/oleObject28.bin"/><Relationship Id="rId9"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3.bin"/><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30.xml"/><Relationship Id="rId7" Type="http://schemas.microsoft.com/office/2007/relationships/hdphoto" Target="../media/hdphoto14.wdp"/><Relationship Id="rId12"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image" Target="../media/image42.png"/><Relationship Id="rId11" Type="http://schemas.microsoft.com/office/2007/relationships/hdphoto" Target="../media/hdphoto16.wdp"/><Relationship Id="rId5" Type="http://schemas.openxmlformats.org/officeDocument/2006/relationships/image" Target="../media/image1.wmf"/><Relationship Id="rId10" Type="http://schemas.openxmlformats.org/officeDocument/2006/relationships/image" Target="../media/image45.png"/><Relationship Id="rId4" Type="http://schemas.openxmlformats.org/officeDocument/2006/relationships/oleObject" Target="../embeddings/oleObject29.bin"/><Relationship Id="rId9" Type="http://schemas.microsoft.com/office/2007/relationships/hdphoto" Target="../media/hdphoto15.wdp"/></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0.jpeg"/><Relationship Id="rId2" Type="http://schemas.openxmlformats.org/officeDocument/2006/relationships/slideLayout" Target="../slideLayouts/slideLayout12.xml"/><Relationship Id="rId1" Type="http://schemas.openxmlformats.org/officeDocument/2006/relationships/vmlDrawing" Target="../drawings/vmlDrawing29.vml"/><Relationship Id="rId6" Type="http://schemas.openxmlformats.org/officeDocument/2006/relationships/image" Target="../media/image46.png"/><Relationship Id="rId5" Type="http://schemas.openxmlformats.org/officeDocument/2006/relationships/image" Target="../media/image1.wmf"/><Relationship Id="rId4" Type="http://schemas.openxmlformats.org/officeDocument/2006/relationships/oleObject" Target="../embeddings/oleObject30.bin"/></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32.xml"/><Relationship Id="rId7" Type="http://schemas.microsoft.com/office/2007/relationships/hdphoto" Target="../media/hdphoto7.wdp"/><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image" Target="../media/image13.png"/><Relationship Id="rId5" Type="http://schemas.openxmlformats.org/officeDocument/2006/relationships/image" Target="../media/image1.wmf"/><Relationship Id="rId4" Type="http://schemas.openxmlformats.org/officeDocument/2006/relationships/oleObject" Target="../embeddings/oleObject31.bin"/><Relationship Id="rId9" Type="http://schemas.microsoft.com/office/2007/relationships/hdphoto" Target="../media/hdphoto17.wdp"/></Relationships>
</file>

<file path=ppt/slides/_rels/slide33.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notesSlide" Target="../notesSlides/notesSlide33.xml"/><Relationship Id="rId7"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image" Target="../media/image48.png"/><Relationship Id="rId5" Type="http://schemas.openxmlformats.org/officeDocument/2006/relationships/image" Target="../media/image1.wmf"/><Relationship Id="rId4" Type="http://schemas.openxmlformats.org/officeDocument/2006/relationships/oleObject" Target="../embeddings/oleObject32.bin"/><Relationship Id="rId9" Type="http://schemas.openxmlformats.org/officeDocument/2006/relationships/image" Target="../media/image49.png"/></Relationships>
</file>

<file path=ppt/slides/_rels/slide3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4.xml"/><Relationship Id="rId7" Type="http://schemas.microsoft.com/office/2007/relationships/hdphoto" Target="../media/hdphoto17.wdp"/><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47.png"/><Relationship Id="rId5" Type="http://schemas.openxmlformats.org/officeDocument/2006/relationships/image" Target="../media/image1.wmf"/><Relationship Id="rId4"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1.wmf"/><Relationship Id="rId5" Type="http://schemas.openxmlformats.org/officeDocument/2006/relationships/oleObject" Target="../embeddings/oleObject34.bin"/><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1.wmf"/><Relationship Id="rId5" Type="http://schemas.openxmlformats.org/officeDocument/2006/relationships/oleObject" Target="../embeddings/oleObject35.bin"/><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1.wmf"/><Relationship Id="rId5" Type="http://schemas.openxmlformats.org/officeDocument/2006/relationships/oleObject" Target="../embeddings/oleObject36.bin"/><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vmlDrawing" Target="../drawings/vmlDrawing36.vml"/><Relationship Id="rId6" Type="http://schemas.openxmlformats.org/officeDocument/2006/relationships/image" Target="../media/image51.png"/><Relationship Id="rId5" Type="http://schemas.openxmlformats.org/officeDocument/2006/relationships/image" Target="../media/image1.wmf"/><Relationship Id="rId4" Type="http://schemas.openxmlformats.org/officeDocument/2006/relationships/oleObject" Target="../embeddings/oleObject37.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oleObject" Target="../embeddings/oleObject38.bin"/><Relationship Id="rId5" Type="http://schemas.openxmlformats.org/officeDocument/2006/relationships/image" Target="../media/image53.jpeg"/><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wmf"/></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39.bin"/><Relationship Id="rId5" Type="http://schemas.openxmlformats.org/officeDocument/2006/relationships/image" Target="../media/image55.jpe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56.png"/><Relationship Id="rId5" Type="http://schemas.openxmlformats.org/officeDocument/2006/relationships/image" Target="../media/image1.wmf"/><Relationship Id="rId4" Type="http://schemas.openxmlformats.org/officeDocument/2006/relationships/oleObject" Target="../embeddings/oleObject4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55.jpeg"/><Relationship Id="rId5" Type="http://schemas.openxmlformats.org/officeDocument/2006/relationships/image" Target="../media/image1.wmf"/><Relationship Id="rId4" Type="http://schemas.openxmlformats.org/officeDocument/2006/relationships/oleObject" Target="../embeddings/oleObject4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57.png"/><Relationship Id="rId5" Type="http://schemas.openxmlformats.org/officeDocument/2006/relationships/image" Target="../media/image1.wmf"/><Relationship Id="rId4" Type="http://schemas.openxmlformats.org/officeDocument/2006/relationships/oleObject" Target="../embeddings/oleObject42.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wmf"/><Relationship Id="rId5" Type="http://schemas.openxmlformats.org/officeDocument/2006/relationships/oleObject" Target="../embeddings/oleObject43.bin"/><Relationship Id="rId4" Type="http://schemas.openxmlformats.org/officeDocument/2006/relationships/image" Target="../media/image55.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44.bin"/><Relationship Id="rId5" Type="http://schemas.openxmlformats.org/officeDocument/2006/relationships/image" Target="../media/image59.gif"/><Relationship Id="rId4" Type="http://schemas.openxmlformats.org/officeDocument/2006/relationships/hyperlink" Target="http://water.usgs.gov/usgs/osw/adaps/swreview.html"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vmlDrawing" Target="../drawings/vmlDrawing44.vml"/><Relationship Id="rId5" Type="http://schemas.openxmlformats.org/officeDocument/2006/relationships/image" Target="../media/image1.wmf"/><Relationship Id="rId4" Type="http://schemas.openxmlformats.org/officeDocument/2006/relationships/oleObject" Target="../embeddings/oleObject45.bin"/></Relationships>
</file>

<file path=ppt/slides/_rels/slide4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notesSlide" Target="../notesSlides/notesSlide47.xml"/><Relationship Id="rId7" Type="http://schemas.openxmlformats.org/officeDocument/2006/relationships/image" Target="../media/image61.jpeg"/><Relationship Id="rId2" Type="http://schemas.openxmlformats.org/officeDocument/2006/relationships/slideLayout" Target="../slideLayouts/slideLayout12.xml"/><Relationship Id="rId1" Type="http://schemas.openxmlformats.org/officeDocument/2006/relationships/vmlDrawing" Target="../drawings/vmlDrawing45.vml"/><Relationship Id="rId6" Type="http://schemas.openxmlformats.org/officeDocument/2006/relationships/image" Target="../media/image60.jpeg"/><Relationship Id="rId5" Type="http://schemas.openxmlformats.org/officeDocument/2006/relationships/image" Target="../media/image1.wmf"/><Relationship Id="rId4" Type="http://schemas.openxmlformats.org/officeDocument/2006/relationships/oleObject" Target="../embeddings/oleObject46.bin"/><Relationship Id="rId9" Type="http://schemas.openxmlformats.org/officeDocument/2006/relationships/image" Target="../media/image63.jpeg"/></Relationships>
</file>

<file path=ppt/slides/_rels/slide48.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48.xml"/><Relationship Id="rId7"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46.vml"/><Relationship Id="rId6" Type="http://schemas.openxmlformats.org/officeDocument/2006/relationships/image" Target="../media/image64.gif"/><Relationship Id="rId5" Type="http://schemas.openxmlformats.org/officeDocument/2006/relationships/hyperlink" Target="mailto:walker@usgs.gov" TargetMode="External"/><Relationship Id="rId4" Type="http://schemas.openxmlformats.org/officeDocument/2006/relationships/hyperlink" Target="mailto:Scripts@usgs.gov"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1.wmf"/><Relationship Id="rId5" Type="http://schemas.openxmlformats.org/officeDocument/2006/relationships/oleObject" Target="../embeddings/oleObject48.bin"/><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notesSlide" Target="../notesSlides/notesSlide5.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1.wmf"/><Relationship Id="rId10" Type="http://schemas.openxmlformats.org/officeDocument/2006/relationships/image" Target="../media/image8.png"/><Relationship Id="rId4" Type="http://schemas.openxmlformats.org/officeDocument/2006/relationships/oleObject" Target="../embeddings/oleObject5.bin"/><Relationship Id="rId9" Type="http://schemas.microsoft.com/office/2007/relationships/hdphoto" Target="../media/hdphoto2.wdp"/><Relationship Id="rId1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6.xml"/><Relationship Id="rId7" Type="http://schemas.microsoft.com/office/2007/relationships/hdphoto" Target="../media/hdphoto6.wdp"/><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1.png"/><Relationship Id="rId5" Type="http://schemas.microsoft.com/office/2007/relationships/hdphoto" Target="../media/hdphoto5.wdp"/><Relationship Id="rId10" Type="http://schemas.openxmlformats.org/officeDocument/2006/relationships/image" Target="../media/image1.wmf"/><Relationship Id="rId4" Type="http://schemas.openxmlformats.org/officeDocument/2006/relationships/image" Target="../media/image10.png"/><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wmf"/><Relationship Id="rId10" Type="http://schemas.openxmlformats.org/officeDocument/2006/relationships/image" Target="../media/image2.jpeg"/><Relationship Id="rId4" Type="http://schemas.openxmlformats.org/officeDocument/2006/relationships/oleObject" Target="../embeddings/oleObject7.bin"/><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4.png"/><Relationship Id="rId5" Type="http://schemas.openxmlformats.org/officeDocument/2006/relationships/image" Target="../media/image1.wmf"/><Relationship Id="rId4" Type="http://schemas.openxmlformats.org/officeDocument/2006/relationships/oleObject" Target="../embeddings/oleObject9.bin"/><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8.jpeg"/><Relationship Id="rId5" Type="http://schemas.openxmlformats.org/officeDocument/2006/relationships/image" Target="../media/image1.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53F0679-1ED8-4ECD-87AE-CB1400EF1890}" type="slidenum">
              <a:rPr lang="en-US" sz="1200" smtClean="0"/>
              <a:pPr/>
              <a:t>1</a:t>
            </a:fld>
            <a:endParaRPr lang="en-US" sz="1200" smtClean="0"/>
          </a:p>
        </p:txBody>
      </p:sp>
      <p:sp>
        <p:nvSpPr>
          <p:cNvPr id="2050" name="Rectangle 2"/>
          <p:cNvSpPr>
            <a:spLocks noGrp="1" noChangeArrowheads="1"/>
          </p:cNvSpPr>
          <p:nvPr>
            <p:ph type="ctrTitle"/>
          </p:nvPr>
        </p:nvSpPr>
        <p:spPr>
          <a:xfrm>
            <a:off x="0" y="1600200"/>
            <a:ext cx="8915400" cy="1752600"/>
          </a:xfrm>
        </p:spPr>
        <p:txBody>
          <a:bodyPr/>
          <a:lstStyle/>
          <a:p>
            <a:pPr algn="r" eaLnBrk="1" hangingPunct="1">
              <a:defRPr/>
            </a:pPr>
            <a:r>
              <a:rPr lang="en-US" dirty="0" smtClean="0">
                <a:solidFill>
                  <a:srgbClr val="FFC000"/>
                </a:solidFill>
              </a:rPr>
              <a:t>Electronic Continuous GW Records</a:t>
            </a:r>
            <a:br>
              <a:rPr lang="en-US" dirty="0" smtClean="0">
                <a:solidFill>
                  <a:srgbClr val="FFC000"/>
                </a:solidFill>
              </a:rPr>
            </a:br>
            <a:r>
              <a:rPr lang="en-US" dirty="0" err="1" smtClean="0">
                <a:solidFill>
                  <a:srgbClr val="FFC000"/>
                </a:solidFill>
              </a:rPr>
              <a:t>Auto_Review</a:t>
            </a:r>
            <a:r>
              <a:rPr lang="en-US" dirty="0" smtClean="0">
                <a:solidFill>
                  <a:srgbClr val="FFC000"/>
                </a:solidFill>
              </a:rPr>
              <a:t> - </a:t>
            </a:r>
            <a:r>
              <a:rPr lang="en-US" dirty="0" err="1" smtClean="0">
                <a:solidFill>
                  <a:srgbClr val="FFC000"/>
                </a:solidFill>
              </a:rPr>
              <a:t>gwreview</a:t>
            </a:r>
            <a:r>
              <a:rPr lang="en-US" dirty="0" smtClean="0">
                <a:solidFill>
                  <a:srgbClr val="FFC000"/>
                </a:solidFill>
              </a:rPr>
              <a:t> </a:t>
            </a:r>
            <a:r>
              <a:rPr lang="en-US" sz="5400" dirty="0" smtClean="0">
                <a:solidFill>
                  <a:srgbClr val="FFC000"/>
                </a:solidFill>
              </a:rPr>
              <a:t/>
            </a:r>
            <a:br>
              <a:rPr lang="en-US" sz="5400" dirty="0" smtClean="0">
                <a:solidFill>
                  <a:srgbClr val="FFC000"/>
                </a:solidFill>
              </a:rPr>
            </a:br>
            <a:r>
              <a:rPr lang="en-US" sz="2600" dirty="0" smtClean="0">
                <a:solidFill>
                  <a:srgbClr val="FFC000"/>
                </a:solidFill>
              </a:rPr>
              <a:t>2012 USGS </a:t>
            </a:r>
            <a:r>
              <a:rPr lang="en-US" sz="2600" dirty="0" smtClean="0">
                <a:solidFill>
                  <a:srgbClr val="FFC000"/>
                </a:solidFill>
              </a:rPr>
              <a:t>National Data Conference, Portland, OR</a:t>
            </a:r>
            <a:endParaRPr lang="en-US" sz="2600" dirty="0" smtClean="0">
              <a:solidFill>
                <a:srgbClr val="FFC000"/>
              </a:solidFill>
            </a:endParaRPr>
          </a:p>
        </p:txBody>
      </p:sp>
      <p:sp>
        <p:nvSpPr>
          <p:cNvPr id="3076" name="Text Box 4"/>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graphicFrame>
        <p:nvGraphicFramePr>
          <p:cNvPr id="2" name="Object 1"/>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3231"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9" descr="http://www.utvet.com/images/ElectronicReco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1676400" cy="1397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1"/>
          </p:nvPr>
        </p:nvSpPr>
        <p:spPr/>
        <p:txBody>
          <a:bodyPr/>
          <a:lstStyle/>
          <a:p>
            <a:fld id="{D37CDF4B-8F80-4007-863C-FEEB44EC24F5}" type="slidenum">
              <a:rPr lang="en-US"/>
              <a:pPr/>
              <a:t>10</a:t>
            </a:fld>
            <a:endParaRPr lang="en-US"/>
          </a:p>
        </p:txBody>
      </p:sp>
      <p:sp>
        <p:nvSpPr>
          <p:cNvPr id="9218" name="Rectangle 2"/>
          <p:cNvSpPr>
            <a:spLocks noGrp="1" noRot="1" noChangeArrowheads="1"/>
          </p:cNvSpPr>
          <p:nvPr>
            <p:ph type="title"/>
          </p:nvPr>
        </p:nvSpPr>
        <p:spPr>
          <a:xfrm>
            <a:off x="76200" y="76200"/>
            <a:ext cx="8610600" cy="1447800"/>
          </a:xfrm>
        </p:spPr>
        <p:txBody>
          <a:bodyPr/>
          <a:lstStyle/>
          <a:p>
            <a:r>
              <a:rPr lang="en-US" dirty="0" smtClean="0">
                <a:solidFill>
                  <a:srgbClr val="FFC000"/>
                </a:solidFill>
              </a:rPr>
              <a:t>          Electronic Records?  Why?</a:t>
            </a:r>
            <a:endParaRPr lang="en-US" dirty="0">
              <a:solidFill>
                <a:srgbClr val="FFC000"/>
              </a:solidFill>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849097460"/>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96617" name="CorelDRAW" r:id="rId5" imgW="914400" imgH="914400" progId="">
                  <p:embed/>
                </p:oleObj>
              </mc:Choice>
              <mc:Fallback>
                <p:oleObj name="CorelDRAW" r:id="rId5" imgW="914400" imgH="914400" progId="">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874" name="Picture 106" descr="http://3.bp.blogspot.com/-sC-ITUXa4Is/TmkNNAHayoI/AAAAAAAAB0Q/e3cOZH9zkTg/s1600/Funny_wallpapers_Contact_Evolution_014169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676400"/>
            <a:ext cx="762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2523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11</a:t>
            </a:fld>
            <a:endParaRPr lang="en-US"/>
          </a:p>
        </p:txBody>
      </p:sp>
      <p:sp>
        <p:nvSpPr>
          <p:cNvPr id="9218" name="Rectangle 2"/>
          <p:cNvSpPr>
            <a:spLocks noGrp="1" noRot="1" noChangeArrowheads="1"/>
          </p:cNvSpPr>
          <p:nvPr>
            <p:ph type="title"/>
          </p:nvPr>
        </p:nvSpPr>
        <p:spPr>
          <a:xfrm>
            <a:off x="0" y="152400"/>
            <a:ext cx="91440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5029200"/>
          </a:xfrm>
        </p:spPr>
        <p:txBody>
          <a:bodyPr>
            <a:normAutofit fontScale="62500" lnSpcReduction="20000"/>
          </a:bodyPr>
          <a:lstStyle/>
          <a:p>
            <a:r>
              <a:rPr lang="en-US" sz="3700" dirty="0" smtClean="0">
                <a:solidFill>
                  <a:srgbClr val="FFC000"/>
                </a:solidFill>
                <a:effectLst/>
              </a:rPr>
              <a:t>Ability to run a group of stations in “batch” mode and run a regularly scheduled process to update output at stations with changes detected in the database since the last time it was run (currently not functional for WQ monitors at this point…).</a:t>
            </a:r>
          </a:p>
          <a:p>
            <a:r>
              <a:rPr lang="en-US" sz="3700" dirty="0" smtClean="0">
                <a:solidFill>
                  <a:srgbClr val="FFC000"/>
                </a:solidFill>
                <a:effectLst/>
              </a:rPr>
              <a:t>Users can create</a:t>
            </a:r>
            <a:br>
              <a:rPr lang="en-US" sz="3700" dirty="0" smtClean="0">
                <a:solidFill>
                  <a:srgbClr val="FFC000"/>
                </a:solidFill>
                <a:effectLst/>
              </a:rPr>
            </a:br>
            <a:r>
              <a:rPr lang="en-US" sz="3700" dirty="0" smtClean="0">
                <a:solidFill>
                  <a:srgbClr val="FFC000"/>
                </a:solidFill>
                <a:effectLst/>
              </a:rPr>
              <a:t>personal site lists</a:t>
            </a:r>
            <a:br>
              <a:rPr lang="en-US" sz="3700" dirty="0" smtClean="0">
                <a:solidFill>
                  <a:srgbClr val="FFC000"/>
                </a:solidFill>
                <a:effectLst/>
              </a:rPr>
            </a:br>
            <a:r>
              <a:rPr lang="en-US" sz="3700" dirty="0" smtClean="0">
                <a:solidFill>
                  <a:srgbClr val="FFC000"/>
                </a:solidFill>
                <a:effectLst/>
              </a:rPr>
              <a:t>or use “master”</a:t>
            </a:r>
            <a:br>
              <a:rPr lang="en-US" sz="3700" dirty="0" smtClean="0">
                <a:solidFill>
                  <a:srgbClr val="FFC000"/>
                </a:solidFill>
                <a:effectLst/>
              </a:rPr>
            </a:br>
            <a:r>
              <a:rPr lang="en-US" sz="3700" dirty="0" smtClean="0">
                <a:solidFill>
                  <a:srgbClr val="FFC000"/>
                </a:solidFill>
                <a:effectLst/>
              </a:rPr>
              <a:t>site list to run all</a:t>
            </a:r>
            <a:br>
              <a:rPr lang="en-US" sz="3700" dirty="0" smtClean="0">
                <a:solidFill>
                  <a:srgbClr val="FFC000"/>
                </a:solidFill>
                <a:effectLst/>
              </a:rPr>
            </a:br>
            <a:r>
              <a:rPr lang="en-US" sz="3700" dirty="0" smtClean="0">
                <a:solidFill>
                  <a:srgbClr val="FFC000"/>
                </a:solidFill>
                <a:effectLst/>
              </a:rPr>
              <a:t>stations/years/DD’s</a:t>
            </a:r>
            <a:br>
              <a:rPr lang="en-US" sz="3700" dirty="0" smtClean="0">
                <a:solidFill>
                  <a:srgbClr val="FFC000"/>
                </a:solidFill>
                <a:effectLst/>
              </a:rPr>
            </a:br>
            <a:r>
              <a:rPr lang="en-US" sz="3700" dirty="0" smtClean="0">
                <a:solidFill>
                  <a:srgbClr val="FFC000"/>
                </a:solidFill>
                <a:effectLst/>
              </a:rPr>
              <a:t>in list or only those</a:t>
            </a:r>
            <a:br>
              <a:rPr lang="en-US" sz="3700" dirty="0" smtClean="0">
                <a:solidFill>
                  <a:srgbClr val="FFC000"/>
                </a:solidFill>
                <a:effectLst/>
              </a:rPr>
            </a:br>
            <a:r>
              <a:rPr lang="en-US" sz="3700" dirty="0" smtClean="0">
                <a:solidFill>
                  <a:srgbClr val="FFC000"/>
                </a:solidFill>
                <a:effectLst/>
              </a:rPr>
              <a:t>with updates detected</a:t>
            </a:r>
            <a:br>
              <a:rPr lang="en-US" sz="3700" dirty="0" smtClean="0">
                <a:solidFill>
                  <a:srgbClr val="FFC000"/>
                </a:solidFill>
                <a:effectLst/>
              </a:rPr>
            </a:br>
            <a:r>
              <a:rPr lang="en-US" sz="3700" dirty="0" smtClean="0">
                <a:solidFill>
                  <a:srgbClr val="FFC000"/>
                </a:solidFill>
                <a:effectLst/>
              </a:rPr>
              <a:t>in NWIS since it last</a:t>
            </a:r>
            <a:br>
              <a:rPr lang="en-US" sz="3700" dirty="0" smtClean="0">
                <a:solidFill>
                  <a:srgbClr val="FFC000"/>
                </a:solidFill>
                <a:effectLst/>
              </a:rPr>
            </a:br>
            <a:r>
              <a:rPr lang="en-US" sz="3700" dirty="0" smtClean="0">
                <a:solidFill>
                  <a:srgbClr val="FFC000"/>
                </a:solidFill>
                <a:effectLst/>
              </a:rPr>
              <a:t>ran.</a:t>
            </a:r>
          </a:p>
          <a:p>
            <a:r>
              <a:rPr lang="en-US" sz="3700" dirty="0" smtClean="0">
                <a:solidFill>
                  <a:srgbClr val="FFC000"/>
                </a:solidFill>
                <a:effectLst/>
              </a:rPr>
              <a:t>Use </a:t>
            </a:r>
            <a:br>
              <a:rPr lang="en-US" sz="3700" dirty="0" smtClean="0">
                <a:solidFill>
                  <a:srgbClr val="FFC000"/>
                </a:solidFill>
                <a:effectLst/>
              </a:rPr>
            </a:br>
            <a:r>
              <a:rPr lang="en-US" sz="3700" dirty="0" smtClean="0">
                <a:solidFill>
                  <a:srgbClr val="FFC000"/>
                </a:solidFill>
                <a:effectLst/>
              </a:rPr>
              <a:t>“</a:t>
            </a:r>
            <a:r>
              <a:rPr lang="en-US" sz="3700" dirty="0" err="1" smtClean="0">
                <a:solidFill>
                  <a:srgbClr val="FFC000"/>
                </a:solidFill>
                <a:effectLst/>
              </a:rPr>
              <a:t>auto_control_builder</a:t>
            </a:r>
            <a:r>
              <a:rPr lang="en-US" sz="3700" dirty="0" smtClean="0">
                <a:solidFill>
                  <a:srgbClr val="FFC000"/>
                </a:solidFill>
                <a:effectLst/>
              </a:rPr>
              <a:t/>
            </a:r>
            <a:br>
              <a:rPr lang="en-US" sz="3700" dirty="0" smtClean="0">
                <a:solidFill>
                  <a:srgbClr val="FFC000"/>
                </a:solidFill>
                <a:effectLst/>
              </a:rPr>
            </a:br>
            <a:r>
              <a:rPr lang="en-US" sz="3700" dirty="0" smtClean="0">
                <a:solidFill>
                  <a:srgbClr val="FFC000"/>
                </a:solidFill>
                <a:effectLst/>
              </a:rPr>
              <a:t>to create/manage lists.</a:t>
            </a:r>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740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535399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098" name="Picture 18" descr="http://joyerickson.files.wordpress.com/2011/03/question-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76200"/>
            <a:ext cx="100965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joyerickson.files.wordpress.com/2011/03/question-ma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76200"/>
            <a:ext cx="1009650" cy="1009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4113" name="CorelDRAW" r:id="rId6" imgW="1315070" imgH="511747" progId="">
                  <p:embed/>
                </p:oleObj>
              </mc:Choice>
              <mc:Fallback>
                <p:oleObj name="CorelDRAW" r:id="rId6" imgW="1315070" imgH="511747" progId="">
                  <p:embed/>
                  <p:pic>
                    <p:nvPicPr>
                      <p:cNvPr id="0" name="Object 10"/>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127268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12</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a:solidFill>
                  <a:srgbClr val="FFC000"/>
                </a:solidFill>
              </a:rPr>
              <a:t>History of </a:t>
            </a:r>
            <a:r>
              <a:rPr lang="en-US" dirty="0" err="1" smtClean="0">
                <a:solidFill>
                  <a:srgbClr val="FFC000"/>
                </a:solidFill>
              </a:rPr>
              <a:t>Auto_Review</a:t>
            </a:r>
            <a:r>
              <a:rPr lang="en-US" dirty="0" smtClean="0">
                <a:solidFill>
                  <a:srgbClr val="FFC000"/>
                </a:solidFill>
              </a:rPr>
              <a:t> and continuous GW levels</a:t>
            </a:r>
            <a:endParaRPr lang="en-US" dirty="0">
              <a:solidFill>
                <a:srgbClr val="FFC000"/>
              </a:solidFill>
            </a:endParaRPr>
          </a:p>
        </p:txBody>
      </p:sp>
      <p:sp>
        <p:nvSpPr>
          <p:cNvPr id="9219" name="Rectangle 3"/>
          <p:cNvSpPr>
            <a:spLocks noGrp="1" noChangeArrowheads="1"/>
          </p:cNvSpPr>
          <p:nvPr>
            <p:ph type="body" sz="half" idx="1"/>
          </p:nvPr>
        </p:nvSpPr>
        <p:spPr>
          <a:xfrm>
            <a:off x="609600" y="1600200"/>
            <a:ext cx="8077200" cy="4419600"/>
          </a:xfrm>
        </p:spPr>
        <p:txBody>
          <a:bodyPr>
            <a:normAutofit fontScale="70000" lnSpcReduction="20000"/>
          </a:bodyPr>
          <a:lstStyle/>
          <a:p>
            <a:r>
              <a:rPr lang="en-US" dirty="0" smtClean="0">
                <a:solidFill>
                  <a:srgbClr val="FFC000"/>
                </a:solidFill>
                <a:effectLst/>
              </a:rPr>
              <a:t>Not initially supported (only continuous discharge really supported for first 6 years of existence).</a:t>
            </a:r>
          </a:p>
          <a:p>
            <a:r>
              <a:rPr lang="en-US" dirty="0" smtClean="0">
                <a:solidFill>
                  <a:srgbClr val="FFC000"/>
                </a:solidFill>
                <a:effectLst/>
              </a:rPr>
              <a:t>Oregon WSC provided funding to Wade to improve support for stage-only and reservoir stations (2010 – Thanks, OR!).</a:t>
            </a:r>
          </a:p>
          <a:p>
            <a:pPr lvl="1"/>
            <a:r>
              <a:rPr lang="en-US" dirty="0" smtClean="0">
                <a:solidFill>
                  <a:srgbClr val="FFC000"/>
                </a:solidFill>
                <a:effectLst/>
              </a:rPr>
              <a:t>Since GW-level processing so similar to stage-only processing, Wade added rough initial GW-level capabilities to </a:t>
            </a:r>
            <a:r>
              <a:rPr lang="en-US" dirty="0" err="1" smtClean="0">
                <a:solidFill>
                  <a:srgbClr val="FFC000"/>
                </a:solidFill>
                <a:effectLst/>
              </a:rPr>
              <a:t>swreview</a:t>
            </a:r>
            <a:r>
              <a:rPr lang="en-US" dirty="0" smtClean="0">
                <a:solidFill>
                  <a:srgbClr val="FFC000"/>
                </a:solidFill>
                <a:effectLst/>
              </a:rPr>
              <a:t> script at that time.</a:t>
            </a:r>
          </a:p>
          <a:p>
            <a:pPr lvl="2"/>
            <a:r>
              <a:rPr lang="en-US" dirty="0" smtClean="0">
                <a:solidFill>
                  <a:srgbClr val="FFC000"/>
                </a:solidFill>
                <a:effectLst/>
              </a:rPr>
              <a:t>Knew further enhancements would be necessary, but hoped it would pique interest and at least be usable…</a:t>
            </a:r>
          </a:p>
          <a:p>
            <a:r>
              <a:rPr lang="en-US" dirty="0" smtClean="0">
                <a:solidFill>
                  <a:srgbClr val="FFC000"/>
                </a:solidFill>
                <a:effectLst/>
              </a:rPr>
              <a:t>OGW agreed to fund further enhancement requests submitted by Chuck </a:t>
            </a:r>
            <a:r>
              <a:rPr lang="en-US" dirty="0" err="1" smtClean="0">
                <a:solidFill>
                  <a:srgbClr val="FFC000"/>
                </a:solidFill>
                <a:effectLst/>
              </a:rPr>
              <a:t>Schalk</a:t>
            </a:r>
            <a:r>
              <a:rPr lang="en-US" dirty="0" smtClean="0">
                <a:solidFill>
                  <a:srgbClr val="FFC000"/>
                </a:solidFill>
                <a:effectLst/>
              </a:rPr>
              <a:t> (ME WSC/GWUG) and development of “</a:t>
            </a:r>
            <a:r>
              <a:rPr lang="en-US" dirty="0" err="1" smtClean="0">
                <a:solidFill>
                  <a:srgbClr val="FFC000"/>
                </a:solidFill>
                <a:effectLst/>
              </a:rPr>
              <a:t>gwreview</a:t>
            </a:r>
            <a:r>
              <a:rPr lang="en-US" dirty="0" smtClean="0">
                <a:solidFill>
                  <a:srgbClr val="FFC000"/>
                </a:solidFill>
                <a:effectLst/>
              </a:rPr>
              <a:t>” program for inclusion in package (which really just runs </a:t>
            </a:r>
            <a:r>
              <a:rPr lang="en-US" dirty="0" err="1" smtClean="0">
                <a:solidFill>
                  <a:srgbClr val="FFC000"/>
                </a:solidFill>
                <a:effectLst/>
              </a:rPr>
              <a:t>swreview</a:t>
            </a:r>
            <a:r>
              <a:rPr lang="en-US" dirty="0" smtClean="0">
                <a:solidFill>
                  <a:srgbClr val="FFC000"/>
                </a:solidFill>
                <a:effectLst/>
              </a:rPr>
              <a:t>, but changes some labeling and makes it look like you’re running a different program…).</a:t>
            </a:r>
          </a:p>
          <a:p>
            <a:r>
              <a:rPr lang="en-US" dirty="0" err="1" smtClean="0">
                <a:solidFill>
                  <a:srgbClr val="FFC000"/>
                </a:solidFill>
                <a:effectLst/>
              </a:rPr>
              <a:t>Auto_Review</a:t>
            </a:r>
            <a:r>
              <a:rPr lang="en-US" dirty="0" smtClean="0">
                <a:solidFill>
                  <a:srgbClr val="FFC000"/>
                </a:solidFill>
                <a:effectLst/>
              </a:rPr>
              <a:t> version containing </a:t>
            </a:r>
            <a:r>
              <a:rPr lang="en-US" dirty="0" err="1" smtClean="0">
                <a:solidFill>
                  <a:srgbClr val="FFC000"/>
                </a:solidFill>
                <a:effectLst/>
              </a:rPr>
              <a:t>gwreview</a:t>
            </a:r>
            <a:r>
              <a:rPr lang="en-US" dirty="0" smtClean="0">
                <a:solidFill>
                  <a:srgbClr val="FFC000"/>
                </a:solidFill>
                <a:effectLst/>
              </a:rPr>
              <a:t> released July 2012.</a:t>
            </a:r>
            <a:endParaRPr lang="en-US" dirty="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23677" name="Picture 125" descr="http://www.dryiceinfo.com/immages/history.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28575"/>
            <a:ext cx="117840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3691"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52670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13</a:t>
            </a:fld>
            <a:endParaRPr lang="en-US"/>
          </a:p>
        </p:txBody>
      </p:sp>
      <p:sp>
        <p:nvSpPr>
          <p:cNvPr id="9218" name="Rectangle 2"/>
          <p:cNvSpPr>
            <a:spLocks noGrp="1" noRot="1" noChangeArrowheads="1"/>
          </p:cNvSpPr>
          <p:nvPr>
            <p:ph type="title"/>
          </p:nvPr>
        </p:nvSpPr>
        <p:spPr>
          <a:xfrm>
            <a:off x="2286000" y="381000"/>
            <a:ext cx="6400800" cy="1143000"/>
          </a:xfrm>
        </p:spPr>
        <p:txBody>
          <a:bodyPr/>
          <a:lstStyle/>
          <a:p>
            <a:pPr algn="l"/>
            <a:r>
              <a:rPr lang="en-US" dirty="0" smtClean="0">
                <a:solidFill>
                  <a:srgbClr val="FFC000"/>
                </a:solidFill>
              </a:rPr>
              <a:t>Twelve GW Parameter Codes Supported</a:t>
            </a:r>
            <a:endParaRPr lang="en-US" dirty="0">
              <a:solidFill>
                <a:srgbClr val="FFC000"/>
              </a:solidFill>
            </a:endParaRPr>
          </a:p>
        </p:txBody>
      </p:sp>
      <p:sp>
        <p:nvSpPr>
          <p:cNvPr id="9219" name="Rectangle 3"/>
          <p:cNvSpPr>
            <a:spLocks noGrp="1" noChangeArrowheads="1"/>
          </p:cNvSpPr>
          <p:nvPr>
            <p:ph type="body" sz="half" idx="1"/>
          </p:nvPr>
        </p:nvSpPr>
        <p:spPr>
          <a:xfrm>
            <a:off x="609600" y="1600200"/>
            <a:ext cx="8153400" cy="4876800"/>
          </a:xfrm>
        </p:spPr>
        <p:txBody>
          <a:bodyPr>
            <a:normAutofit fontScale="55000" lnSpcReduction="20000"/>
          </a:bodyPr>
          <a:lstStyle/>
          <a:p>
            <a:r>
              <a:rPr lang="en-US" sz="3600" dirty="0">
                <a:solidFill>
                  <a:srgbClr val="FFC000"/>
                </a:solidFill>
                <a:effectLst/>
              </a:rPr>
              <a:t>30210-Depth to water level, below land surface datum (LSD), meters</a:t>
            </a:r>
            <a:endParaRPr lang="en-US" sz="3600" dirty="0" smtClean="0">
              <a:solidFill>
                <a:srgbClr val="FFC000"/>
              </a:solidFill>
              <a:effectLst/>
            </a:endParaRPr>
          </a:p>
          <a:p>
            <a:r>
              <a:rPr lang="en-US" sz="3600" dirty="0">
                <a:solidFill>
                  <a:srgbClr val="FFC000"/>
                </a:solidFill>
                <a:effectLst/>
              </a:rPr>
              <a:t>61055-Water level, depth below measuring point, feet</a:t>
            </a:r>
            <a:endParaRPr lang="en-US" sz="3600" dirty="0" smtClean="0">
              <a:solidFill>
                <a:srgbClr val="FFC000"/>
              </a:solidFill>
              <a:effectLst/>
            </a:endParaRPr>
          </a:p>
          <a:p>
            <a:r>
              <a:rPr lang="en-US" sz="3600" dirty="0">
                <a:solidFill>
                  <a:srgbClr val="FFC000"/>
                </a:solidFill>
                <a:effectLst/>
              </a:rPr>
              <a:t>62600-Water level elevation above NGVD 1929, corrected for barometric pressure, feet</a:t>
            </a:r>
            <a:endParaRPr lang="en-US" sz="3600" dirty="0" smtClean="0">
              <a:solidFill>
                <a:srgbClr val="FFC000"/>
              </a:solidFill>
              <a:effectLst/>
            </a:endParaRPr>
          </a:p>
          <a:p>
            <a:r>
              <a:rPr lang="en-US" sz="3600" dirty="0">
                <a:solidFill>
                  <a:srgbClr val="FFC000"/>
                </a:solidFill>
                <a:effectLst/>
              </a:rPr>
              <a:t>62601-Water level elevation above NGVD 1929, inclined (non-vertical) well, feet</a:t>
            </a:r>
            <a:endParaRPr lang="en-US" sz="3600" dirty="0" smtClean="0">
              <a:solidFill>
                <a:srgbClr val="FFC000"/>
              </a:solidFill>
              <a:effectLst/>
            </a:endParaRPr>
          </a:p>
          <a:p>
            <a:r>
              <a:rPr lang="en-US" sz="3600" dirty="0">
                <a:solidFill>
                  <a:srgbClr val="FFC000"/>
                </a:solidFill>
                <a:effectLst/>
              </a:rPr>
              <a:t>62610-Groundwater level above NGVD 1929, feet</a:t>
            </a:r>
            <a:endParaRPr lang="en-US" sz="3600" dirty="0" smtClean="0">
              <a:solidFill>
                <a:srgbClr val="FFC000"/>
              </a:solidFill>
              <a:effectLst/>
            </a:endParaRPr>
          </a:p>
          <a:p>
            <a:r>
              <a:rPr lang="en-US" sz="3600" dirty="0">
                <a:solidFill>
                  <a:srgbClr val="FFC000"/>
                </a:solidFill>
                <a:effectLst/>
              </a:rPr>
              <a:t>62611-Groundwater level above NAVD 1988, feet</a:t>
            </a:r>
            <a:endParaRPr lang="en-US" sz="3600" dirty="0" smtClean="0">
              <a:solidFill>
                <a:srgbClr val="FFC000"/>
              </a:solidFill>
              <a:effectLst/>
            </a:endParaRPr>
          </a:p>
          <a:p>
            <a:r>
              <a:rPr lang="en-US" sz="3600" dirty="0">
                <a:solidFill>
                  <a:srgbClr val="FFC000"/>
                </a:solidFill>
                <a:effectLst/>
              </a:rPr>
              <a:t>62612-Groundwater level above NGVD 1929, meters</a:t>
            </a:r>
            <a:endParaRPr lang="en-US" sz="3600" dirty="0" smtClean="0">
              <a:solidFill>
                <a:srgbClr val="FFC000"/>
              </a:solidFill>
              <a:effectLst/>
            </a:endParaRPr>
          </a:p>
          <a:p>
            <a:r>
              <a:rPr lang="en-US" sz="3600" dirty="0">
                <a:solidFill>
                  <a:srgbClr val="FFC000"/>
                </a:solidFill>
                <a:effectLst/>
              </a:rPr>
              <a:t>62613-Groundwater level above NAVD 1988, meters</a:t>
            </a:r>
            <a:endParaRPr lang="en-US" sz="3600" dirty="0" smtClean="0">
              <a:solidFill>
                <a:srgbClr val="FFC000"/>
              </a:solidFill>
              <a:effectLst/>
            </a:endParaRPr>
          </a:p>
          <a:p>
            <a:r>
              <a:rPr lang="en-US" sz="3600" dirty="0">
                <a:solidFill>
                  <a:srgbClr val="FFC000"/>
                </a:solidFill>
                <a:effectLst/>
              </a:rPr>
              <a:t>72019-Depth to water level, feet below land </a:t>
            </a:r>
            <a:r>
              <a:rPr lang="en-US" sz="3600" dirty="0" smtClean="0">
                <a:solidFill>
                  <a:srgbClr val="FFC000"/>
                </a:solidFill>
                <a:effectLst/>
              </a:rPr>
              <a:t>surface</a:t>
            </a:r>
          </a:p>
          <a:p>
            <a:r>
              <a:rPr lang="en-US" sz="3600" dirty="0" smtClean="0">
                <a:solidFill>
                  <a:srgbClr val="FFC000"/>
                </a:solidFill>
                <a:effectLst/>
              </a:rPr>
              <a:t>72020-Elevation above NGVD 1929, feet (if station has GW site type)</a:t>
            </a:r>
          </a:p>
          <a:p>
            <a:r>
              <a:rPr lang="en-US" sz="3600" dirty="0" smtClean="0">
                <a:solidFill>
                  <a:srgbClr val="FFC000"/>
                </a:solidFill>
                <a:effectLst/>
              </a:rPr>
              <a:t>72109-Depth to water level from a measuring point (</a:t>
            </a:r>
            <a:r>
              <a:rPr lang="en-US" sz="3600" dirty="0" err="1" smtClean="0">
                <a:solidFill>
                  <a:srgbClr val="FFC000"/>
                </a:solidFill>
                <a:effectLst/>
              </a:rPr>
              <a:t>ft</a:t>
            </a:r>
            <a:r>
              <a:rPr lang="en-US" sz="3600" dirty="0" smtClean="0">
                <a:solidFill>
                  <a:srgbClr val="FFC000"/>
                </a:solidFill>
                <a:effectLst/>
              </a:rPr>
              <a:t>)-note, not for new entry…</a:t>
            </a:r>
          </a:p>
          <a:p>
            <a:r>
              <a:rPr lang="en-US" sz="3600" dirty="0">
                <a:solidFill>
                  <a:srgbClr val="FFC000"/>
                </a:solidFill>
                <a:effectLst/>
              </a:rPr>
              <a:t>72150-Groundwater level relative to Mean Sea Level (MSL), feet</a:t>
            </a:r>
            <a:endParaRPr lang="en-US" sz="3600" dirty="0" smtClean="0">
              <a:solidFill>
                <a:srgbClr val="FFC000"/>
              </a:solidFill>
              <a:effectLst/>
            </a:endParaRPr>
          </a:p>
          <a:p>
            <a:r>
              <a:rPr lang="en-US" sz="4400" dirty="0" smtClean="0">
                <a:solidFill>
                  <a:srgbClr val="FFC000"/>
                </a:solidFill>
                <a:effectLst/>
              </a:rPr>
              <a:t>Do we need to add any others? </a:t>
            </a:r>
          </a:p>
          <a:p>
            <a:pPr marL="0" indent="0">
              <a:buNone/>
            </a:pPr>
            <a:endParaRPr lang="en-US" sz="3600" dirty="0" smtClean="0">
              <a:solidFill>
                <a:srgbClr val="FFC000"/>
              </a:solidFill>
              <a:effectLst/>
            </a:endParaRPr>
          </a:p>
          <a:p>
            <a:endParaRPr lang="en-US" sz="3600" dirty="0">
              <a:solidFill>
                <a:srgbClr val="FFC000"/>
              </a:solidFill>
              <a:effectLst/>
            </a:endParaRPr>
          </a:p>
          <a:p>
            <a:endParaRPr lang="en-US" sz="3600" dirty="0" smtClean="0">
              <a:solidFill>
                <a:srgbClr val="FFC000"/>
              </a:solidFill>
              <a:effectLst/>
            </a:endParaRPr>
          </a:p>
          <a:p>
            <a:endParaRPr lang="en-US" sz="3600" dirty="0">
              <a:solidFill>
                <a:srgbClr val="FFC000"/>
              </a:solidFill>
              <a:effectLst/>
            </a:endParaRPr>
          </a:p>
          <a:p>
            <a:endParaRPr lang="en-US" sz="3600" dirty="0" smtClean="0">
              <a:solidFill>
                <a:srgbClr val="FFC000"/>
              </a:solidFill>
              <a:effectLst/>
            </a:endParaRPr>
          </a:p>
          <a:p>
            <a:endParaRPr lang="en-US" sz="3600"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4238265988"/>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30845" name="CorelDRAW" r:id="rId4" imgW="914400" imgH="914400" progId="">
                  <p:embed/>
                </p:oleObj>
              </mc:Choice>
              <mc:Fallback>
                <p:oleObj name="CorelDRAW" r:id="rId4" imgW="914400" imgH="914400" progId="">
                  <p:embed/>
                  <p:pic>
                    <p:nvPicPr>
                      <p:cNvPr id="0" name="Picture 9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0833" name="Picture 113" descr="http://la.water.usgs.gov/nawqa/liaison/drill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1" y="304801"/>
            <a:ext cx="1905000"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53448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14</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2667000" y="1600200"/>
            <a:ext cx="6248400" cy="5257800"/>
          </a:xfrm>
        </p:spPr>
        <p:txBody>
          <a:bodyPr>
            <a:normAutofit fontScale="92500" lnSpcReduction="10000"/>
          </a:bodyPr>
          <a:lstStyle/>
          <a:p>
            <a:r>
              <a:rPr lang="en-US" sz="3600" dirty="0" smtClean="0">
                <a:solidFill>
                  <a:srgbClr val="FFC000"/>
                </a:solidFill>
                <a:effectLst/>
              </a:rPr>
              <a:t>Title suggests it’s a “review script” but …</a:t>
            </a:r>
          </a:p>
          <a:p>
            <a:pPr lvl="1"/>
            <a:r>
              <a:rPr lang="en-US" dirty="0" smtClean="0">
                <a:solidFill>
                  <a:srgbClr val="FFC000"/>
                </a:solidFill>
                <a:effectLst/>
              </a:rPr>
              <a:t>Useful for all Stages of record process!</a:t>
            </a:r>
          </a:p>
          <a:p>
            <a:pPr lvl="1"/>
            <a:r>
              <a:rPr lang="en-US" dirty="0" smtClean="0">
                <a:solidFill>
                  <a:srgbClr val="FFC000"/>
                </a:solidFill>
                <a:effectLst/>
              </a:rPr>
              <a:t>Obviously a “Workup” or Worker tool, too.</a:t>
            </a:r>
          </a:p>
          <a:p>
            <a:pPr lvl="1"/>
            <a:r>
              <a:rPr lang="en-US" dirty="0" smtClean="0">
                <a:solidFill>
                  <a:srgbClr val="FFC000"/>
                </a:solidFill>
                <a:effectLst/>
              </a:rPr>
              <a:t>For the Checker and Reviewer of course.</a:t>
            </a:r>
          </a:p>
          <a:p>
            <a:pPr lvl="1"/>
            <a:r>
              <a:rPr lang="en-US" dirty="0" smtClean="0">
                <a:solidFill>
                  <a:srgbClr val="FFC000"/>
                </a:solidFill>
                <a:effectLst/>
              </a:rPr>
              <a:t>Can keep electronic records of the WY for an office or the state with ease in an easily accessible local electronic archive (or can </a:t>
            </a:r>
            <a:r>
              <a:rPr lang="en-US" dirty="0" err="1" smtClean="0">
                <a:solidFill>
                  <a:srgbClr val="FFC000"/>
                </a:solidFill>
                <a:effectLst/>
              </a:rPr>
              <a:t>repull</a:t>
            </a:r>
            <a:r>
              <a:rPr lang="en-US" dirty="0" smtClean="0">
                <a:solidFill>
                  <a:srgbClr val="FFC000"/>
                </a:solidFill>
                <a:effectLst/>
              </a:rPr>
              <a:t> them at anytime using the program as long as data still reside in database…).</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62433513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31860" name="CorelDRAW" r:id="rId4" imgW="914400" imgH="914400" progId="">
                  <p:embed/>
                </p:oleObj>
              </mc:Choice>
              <mc:Fallback>
                <p:oleObj name="CorelDRAW" r:id="rId4" imgW="914400" imgH="914400" progId="">
                  <p:embed/>
                  <p:pic>
                    <p:nvPicPr>
                      <p:cNvPr id="0" name="Picture 89"/>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849" name="Picture 105" descr="http://kathrynvercillo.com/blog/wp-content/uploads/2009/04/computer-writing-erro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2667000" cy="268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4315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15</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4724400"/>
          </a:xfrm>
        </p:spPr>
        <p:txBody>
          <a:bodyPr>
            <a:normAutofit fontScale="77500" lnSpcReduction="20000"/>
          </a:bodyPr>
          <a:lstStyle/>
          <a:p>
            <a:r>
              <a:rPr lang="en-US" sz="3600" dirty="0" smtClean="0">
                <a:solidFill>
                  <a:srgbClr val="FFC000"/>
                </a:solidFill>
                <a:effectLst/>
              </a:rPr>
              <a:t>Quickly (and optionally automatically…) produce a base electronic record packet for your continuous GW-level stations including the following output:</a:t>
            </a:r>
          </a:p>
          <a:p>
            <a:r>
              <a:rPr lang="en-US" sz="3600" dirty="0" smtClean="0">
                <a:solidFill>
                  <a:srgbClr val="FFC000"/>
                </a:solidFill>
                <a:effectLst/>
              </a:rPr>
              <a:t>Unit Value Hydrograph Plots (graphical primaries…)</a:t>
            </a:r>
          </a:p>
          <a:p>
            <a:pPr lvl="1"/>
            <a:r>
              <a:rPr lang="en-US" dirty="0" smtClean="0">
                <a:solidFill>
                  <a:srgbClr val="FFC000"/>
                </a:solidFill>
                <a:effectLst/>
              </a:rPr>
              <a:t>Computed vs. Edited UV data (or UV data corrections instead of edited data…)</a:t>
            </a:r>
          </a:p>
          <a:p>
            <a:pPr lvl="1"/>
            <a:r>
              <a:rPr lang="en-US" dirty="0" smtClean="0">
                <a:solidFill>
                  <a:srgbClr val="FFC000"/>
                </a:solidFill>
                <a:effectLst/>
              </a:rPr>
              <a:t>Daily value statistics (currently limited to one main stat…)</a:t>
            </a:r>
          </a:p>
          <a:p>
            <a:pPr lvl="1"/>
            <a:r>
              <a:rPr lang="en-US" dirty="0" smtClean="0">
                <a:solidFill>
                  <a:srgbClr val="FFC000"/>
                </a:solidFill>
                <a:effectLst/>
              </a:rPr>
              <a:t>Site Visit  primary reference sensor readings </a:t>
            </a:r>
          </a:p>
          <a:p>
            <a:pPr lvl="1"/>
            <a:r>
              <a:rPr lang="en-US" dirty="0" smtClean="0">
                <a:solidFill>
                  <a:srgbClr val="FFC000"/>
                </a:solidFill>
                <a:effectLst/>
              </a:rPr>
              <a:t>GWSI water levels</a:t>
            </a:r>
          </a:p>
          <a:p>
            <a:pPr lvl="1"/>
            <a:r>
              <a:rPr lang="en-US" dirty="0" smtClean="0">
                <a:solidFill>
                  <a:srgbClr val="FFC000"/>
                </a:solidFill>
                <a:effectLst/>
              </a:rPr>
              <a:t>Reference data</a:t>
            </a:r>
          </a:p>
          <a:p>
            <a:pPr lvl="2"/>
            <a:r>
              <a:rPr lang="en-US" dirty="0" smtClean="0">
                <a:solidFill>
                  <a:srgbClr val="FFC000"/>
                </a:solidFill>
                <a:effectLst/>
              </a:rPr>
              <a:t>Unit or Daily values from any station and any DD</a:t>
            </a:r>
          </a:p>
          <a:p>
            <a:pPr lvl="2"/>
            <a:r>
              <a:rPr lang="en-US" dirty="0" smtClean="0">
                <a:solidFill>
                  <a:srgbClr val="FFC000"/>
                </a:solidFill>
                <a:effectLst/>
              </a:rPr>
              <a:t>Reference data axes </a:t>
            </a:r>
            <a:r>
              <a:rPr lang="en-US" dirty="0">
                <a:solidFill>
                  <a:srgbClr val="FFC000"/>
                </a:solidFill>
                <a:effectLst/>
              </a:rPr>
              <a:t>should automatically reverse appropriately allowing </a:t>
            </a:r>
            <a:r>
              <a:rPr lang="en-US" dirty="0" smtClean="0">
                <a:solidFill>
                  <a:srgbClr val="FFC000"/>
                </a:solidFill>
                <a:effectLst/>
              </a:rPr>
              <a:t>quick and easy comparison of bank wells and associated SW stations, mixed water level/elevation stations, etc...</a:t>
            </a:r>
          </a:p>
          <a:p>
            <a:pPr marL="914400" lvl="2" indent="0">
              <a:buNone/>
            </a:pPr>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377209587"/>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5134"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511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1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4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20"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6600" y="5867400"/>
            <a:ext cx="1206857" cy="93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5127" name="Picture 23" descr="http://www.exhibitsalive.com/modules/_images/IPOBL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69218111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16</a:t>
            </a:fld>
            <a:endParaRPr lang="en-US"/>
          </a:p>
        </p:txBody>
      </p:sp>
      <p:sp>
        <p:nvSpPr>
          <p:cNvPr id="9218" name="Rectangle 2"/>
          <p:cNvSpPr>
            <a:spLocks noGrp="1" noRot="1" noChangeArrowheads="1"/>
          </p:cNvSpPr>
          <p:nvPr>
            <p:ph type="title"/>
          </p:nvPr>
        </p:nvSpPr>
        <p:spPr>
          <a:xfrm>
            <a:off x="457200" y="3048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609600" y="1371600"/>
            <a:ext cx="8074025" cy="4267200"/>
          </a:xfrm>
        </p:spPr>
        <p:txBody>
          <a:bodyPr>
            <a:normAutofit fontScale="77500" lnSpcReduction="20000"/>
          </a:bodyPr>
          <a:lstStyle/>
          <a:p>
            <a:r>
              <a:rPr lang="en-US" sz="3600" dirty="0" smtClean="0">
                <a:solidFill>
                  <a:srgbClr val="FFC000"/>
                </a:solidFill>
                <a:effectLst/>
              </a:rPr>
              <a:t>UV hydrographs also contain:</a:t>
            </a:r>
          </a:p>
          <a:p>
            <a:pPr lvl="1"/>
            <a:r>
              <a:rPr lang="en-US" dirty="0">
                <a:solidFill>
                  <a:srgbClr val="FFC000"/>
                </a:solidFill>
                <a:effectLst/>
              </a:rPr>
              <a:t>Estimated record is also indicated, but there should </a:t>
            </a:r>
            <a:r>
              <a:rPr lang="en-US" u="sng" dirty="0">
                <a:solidFill>
                  <a:srgbClr val="FFC000"/>
                </a:solidFill>
                <a:effectLst/>
              </a:rPr>
              <a:t>NOT</a:t>
            </a:r>
            <a:r>
              <a:rPr lang="en-US" dirty="0">
                <a:solidFill>
                  <a:srgbClr val="FFC000"/>
                </a:solidFill>
                <a:effectLst/>
              </a:rPr>
              <a:t> be any in GW level records</a:t>
            </a:r>
          </a:p>
          <a:p>
            <a:pPr lvl="1"/>
            <a:r>
              <a:rPr lang="en-US" dirty="0" smtClean="0">
                <a:solidFill>
                  <a:srgbClr val="FFC000"/>
                </a:solidFill>
                <a:effectLst/>
              </a:rPr>
              <a:t>Data aging via color coded bars and DV symbols.</a:t>
            </a:r>
          </a:p>
          <a:p>
            <a:pPr lvl="1"/>
            <a:r>
              <a:rPr lang="en-US" dirty="0" smtClean="0">
                <a:solidFill>
                  <a:srgbClr val="FFC000"/>
                </a:solidFill>
                <a:effectLst/>
              </a:rPr>
              <a:t>Date the plots were generated and user that generated them.</a:t>
            </a:r>
          </a:p>
          <a:p>
            <a:pPr lvl="1"/>
            <a:r>
              <a:rPr lang="en-US" dirty="0" smtClean="0">
                <a:solidFill>
                  <a:srgbClr val="FFC000"/>
                </a:solidFill>
                <a:effectLst/>
              </a:rPr>
              <a:t>Link to station’s SIMS page if enabled for WSC.</a:t>
            </a:r>
          </a:p>
          <a:p>
            <a:pPr lvl="1"/>
            <a:r>
              <a:rPr lang="en-US" dirty="0" smtClean="0">
                <a:solidFill>
                  <a:srgbClr val="FFC000"/>
                </a:solidFill>
                <a:effectLst/>
              </a:rPr>
              <a:t>Data correction entry indicators - simple timing lines or specific time/correction points plotted with the corresponding point correction applied indicated.</a:t>
            </a:r>
          </a:p>
          <a:p>
            <a:pPr lvl="2"/>
            <a:r>
              <a:rPr lang="en-US" dirty="0" smtClean="0">
                <a:solidFill>
                  <a:srgbClr val="FFC000"/>
                </a:solidFill>
                <a:effectLst/>
              </a:rPr>
              <a:t>ADAPS data correction remarks can also optionally be included.</a:t>
            </a:r>
          </a:p>
          <a:p>
            <a:pPr lvl="1"/>
            <a:r>
              <a:rPr lang="en-US" dirty="0" smtClean="0">
                <a:solidFill>
                  <a:srgbClr val="FFC000"/>
                </a:solidFill>
                <a:effectLst/>
              </a:rPr>
              <a:t>Full “Key or Legend” to interpret the plots.</a:t>
            </a:r>
          </a:p>
          <a:p>
            <a:pPr lvl="1"/>
            <a:r>
              <a:rPr lang="en-US" dirty="0" smtClean="0">
                <a:solidFill>
                  <a:srgbClr val="FFC000"/>
                </a:solidFill>
                <a:effectLst/>
              </a:rPr>
              <a:t>Can plot monthly/bimonthly and/or one large plot of the entire period.</a:t>
            </a:r>
          </a:p>
          <a:p>
            <a:pPr lvl="1"/>
            <a:endParaRPr lang="en-US" dirty="0" smtClean="0">
              <a:solidFill>
                <a:srgbClr val="FFC000"/>
              </a:solidFill>
              <a:effectLst/>
            </a:endParaRPr>
          </a:p>
          <a:p>
            <a:pPr marL="0" indent="0">
              <a:buNone/>
            </a:pPr>
            <a:endParaRPr lang="en-US" sz="3600" dirty="0">
              <a:solidFill>
                <a:srgbClr val="FFC000"/>
              </a:solidFill>
              <a:effectLst/>
            </a:endParaRPr>
          </a:p>
          <a:p>
            <a:endParaRPr lang="en-US" sz="3600"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29908792"/>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9821" name="CorelDRAW" r:id="rId4" imgW="914400" imgH="914400" progId="">
                  <p:embed/>
                </p:oleObj>
              </mc:Choice>
              <mc:Fallback>
                <p:oleObj name="CorelDRAW" r:id="rId4" imgW="914400" imgH="914400" progId="">
                  <p:embed/>
                  <p:pic>
                    <p:nvPicPr>
                      <p:cNvPr id="0" name="Picture 9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9809" name="Picture 1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685800" y="5486400"/>
            <a:ext cx="787270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http://www.exhibitsalive.com/modules/_images/IPO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1524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724400" y="762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812719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17</a:t>
            </a:fld>
            <a:endParaRPr lang="en-US" sz="1200" smtClean="0"/>
          </a:p>
        </p:txBody>
      </p:sp>
      <p:sp>
        <p:nvSpPr>
          <p:cNvPr id="191490" name="Rectangle 2"/>
          <p:cNvSpPr>
            <a:spLocks noGrp="1" noChangeArrowheads="1"/>
          </p:cNvSpPr>
          <p:nvPr>
            <p:ph type="ctrTitle"/>
          </p:nvPr>
        </p:nvSpPr>
        <p:spPr>
          <a:xfrm>
            <a:off x="685800" y="1524000"/>
            <a:ext cx="7772400" cy="3200400"/>
          </a:xfrm>
        </p:spPr>
        <p:txBody>
          <a:bodyPr/>
          <a:lstStyle/>
          <a:p>
            <a:pPr eaLnBrk="1" hangingPunct="1">
              <a:defRPr/>
            </a:pPr>
            <a:r>
              <a:rPr lang="en-US" sz="4800" dirty="0" err="1" smtClean="0">
                <a:solidFill>
                  <a:srgbClr val="FFC000"/>
                </a:solidFill>
              </a:rPr>
              <a:t>gwreview</a:t>
            </a:r>
            <a:r>
              <a:rPr lang="en-US" sz="4800" dirty="0">
                <a:solidFill>
                  <a:srgbClr val="FFC000"/>
                </a:solidFill>
              </a:rPr>
              <a:t> </a:t>
            </a:r>
            <a:r>
              <a:rPr lang="en-US" sz="4800" dirty="0" smtClean="0">
                <a:solidFill>
                  <a:srgbClr val="FFC000"/>
                </a:solidFill>
              </a:rPr>
              <a:t>plots:</a:t>
            </a:r>
            <a:br>
              <a:rPr lang="en-US" sz="4800" dirty="0" smtClean="0">
                <a:solidFill>
                  <a:srgbClr val="FFC000"/>
                </a:solidFill>
              </a:rPr>
            </a:br>
            <a:r>
              <a:rPr lang="en-US" sz="4800" dirty="0" smtClean="0">
                <a:solidFill>
                  <a:srgbClr val="FFC000"/>
                </a:solidFill>
              </a:rPr>
              <a:t>UV hydrographs</a:t>
            </a:r>
            <a:br>
              <a:rPr lang="en-US" sz="4800" dirty="0" smtClean="0">
                <a:solidFill>
                  <a:srgbClr val="FFC000"/>
                </a:solidFill>
              </a:rPr>
            </a:br>
            <a:r>
              <a:rPr lang="en-US" sz="2800" dirty="0" smtClean="0">
                <a:solidFill>
                  <a:srgbClr val="FFC000"/>
                </a:solidFill>
              </a:rPr>
              <a:t>(</a:t>
            </a:r>
            <a:r>
              <a:rPr lang="en-US" sz="2800" dirty="0" err="1" smtClean="0">
                <a:solidFill>
                  <a:srgbClr val="FFC000"/>
                </a:solidFill>
              </a:rPr>
              <a:t>uv_hydro_out</a:t>
            </a:r>
            <a:r>
              <a:rPr lang="en-US" sz="2800" dirty="0" smtClean="0">
                <a:solidFill>
                  <a:srgbClr val="FFC000"/>
                </a:solidFill>
              </a:rPr>
              <a:t> files)</a:t>
            </a:r>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6" name="Picture 23" descr="http://www.exhibitsalive.com/modules/_images/IPO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8340"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817957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18</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843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0" y="0"/>
            <a:ext cx="9067800" cy="67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62227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19</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7817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7000"/>
                    </a14:imgEffect>
                  </a14:imgLayer>
                </a14:imgProps>
              </a:ext>
              <a:ext uri="{28A0092B-C50C-407E-A947-70E740481C1C}">
                <a14:useLocalDpi xmlns:a14="http://schemas.microsoft.com/office/drawing/2010/main" val="0"/>
              </a:ext>
            </a:extLst>
          </a:blip>
          <a:srcRect/>
          <a:stretch>
            <a:fillRect/>
          </a:stretch>
        </p:blipFill>
        <p:spPr bwMode="auto">
          <a:xfrm>
            <a:off x="0" y="0"/>
            <a:ext cx="9067800" cy="683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34598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a:t>
            </a:fld>
            <a:endParaRPr lang="en-US"/>
          </a:p>
        </p:txBody>
      </p:sp>
      <p:sp>
        <p:nvSpPr>
          <p:cNvPr id="9218" name="Rectangle 2"/>
          <p:cNvSpPr>
            <a:spLocks noGrp="1" noRot="1" noChangeArrowheads="1"/>
          </p:cNvSpPr>
          <p:nvPr>
            <p:ph type="title"/>
          </p:nvPr>
        </p:nvSpPr>
        <p:spPr>
          <a:xfrm>
            <a:off x="457200" y="0"/>
            <a:ext cx="8229600" cy="10668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914400"/>
            <a:ext cx="9067800" cy="5181601"/>
          </a:xfrm>
        </p:spPr>
        <p:txBody>
          <a:bodyPr>
            <a:normAutofit lnSpcReduction="10000"/>
          </a:bodyPr>
          <a:lstStyle/>
          <a:p>
            <a:r>
              <a:rPr lang="en-US" sz="3600" dirty="0" smtClean="0">
                <a:solidFill>
                  <a:srgbClr val="FFC000"/>
                </a:solidFill>
                <a:effectLst/>
              </a:rPr>
              <a:t>A consolidation of programs that automates the production of time-series record packages.</a:t>
            </a:r>
          </a:p>
          <a:p>
            <a:pPr lvl="1"/>
            <a:r>
              <a:rPr lang="en-US" dirty="0" smtClean="0">
                <a:solidFill>
                  <a:srgbClr val="FFC000"/>
                </a:solidFill>
                <a:effectLst/>
              </a:rPr>
              <a:t>Started as a small collection of tkg2 utility scripts (</a:t>
            </a:r>
            <a:r>
              <a:rPr lang="en-US" dirty="0" err="1" smtClean="0">
                <a:solidFill>
                  <a:srgbClr val="FFC000"/>
                </a:solidFill>
                <a:effectLst/>
              </a:rPr>
              <a:t>vshiftplot</a:t>
            </a:r>
            <a:r>
              <a:rPr lang="en-US" dirty="0" smtClean="0">
                <a:solidFill>
                  <a:srgbClr val="FFC000"/>
                </a:solidFill>
                <a:effectLst/>
              </a:rPr>
              <a:t>, </a:t>
            </a:r>
            <a:r>
              <a:rPr lang="en-US" dirty="0" err="1" smtClean="0">
                <a:solidFill>
                  <a:srgbClr val="FFC000"/>
                </a:solidFill>
                <a:effectLst/>
              </a:rPr>
              <a:t>uv_hydro</a:t>
            </a:r>
            <a:r>
              <a:rPr lang="en-US" dirty="0" smtClean="0">
                <a:solidFill>
                  <a:srgbClr val="FFC000"/>
                </a:solidFill>
                <a:effectLst/>
              </a:rPr>
              <a:t>), which were combined and enhanced into </a:t>
            </a:r>
            <a:r>
              <a:rPr lang="en-US" dirty="0" err="1" smtClean="0">
                <a:solidFill>
                  <a:srgbClr val="FFC000"/>
                </a:solidFill>
                <a:effectLst/>
              </a:rPr>
              <a:t>swreview</a:t>
            </a:r>
            <a:r>
              <a:rPr lang="en-US" dirty="0" smtClean="0">
                <a:solidFill>
                  <a:srgbClr val="FFC000"/>
                </a:solidFill>
                <a:effectLst/>
              </a:rPr>
              <a:t>, and then other programs for other record types were added into an overall </a:t>
            </a:r>
            <a:r>
              <a:rPr lang="en-US" dirty="0" err="1" smtClean="0">
                <a:solidFill>
                  <a:srgbClr val="FFC000"/>
                </a:solidFill>
                <a:effectLst/>
              </a:rPr>
              <a:t>Auto_Review</a:t>
            </a:r>
            <a:r>
              <a:rPr lang="en-US" dirty="0" smtClean="0">
                <a:solidFill>
                  <a:srgbClr val="FFC000"/>
                </a:solidFill>
                <a:effectLst/>
              </a:rPr>
              <a:t> software package containing </a:t>
            </a:r>
            <a:r>
              <a:rPr lang="en-US" dirty="0" err="1" smtClean="0">
                <a:solidFill>
                  <a:srgbClr val="FFC000"/>
                </a:solidFill>
                <a:effectLst/>
              </a:rPr>
              <a:t>swreview</a:t>
            </a:r>
            <a:r>
              <a:rPr lang="en-US" dirty="0" smtClean="0">
                <a:solidFill>
                  <a:srgbClr val="FFC000"/>
                </a:solidFill>
                <a:effectLst/>
              </a:rPr>
              <a:t>, </a:t>
            </a:r>
            <a:r>
              <a:rPr lang="en-US" dirty="0" err="1" smtClean="0">
                <a:solidFill>
                  <a:srgbClr val="FFC000"/>
                </a:solidFill>
                <a:effectLst/>
              </a:rPr>
              <a:t>wqmreview</a:t>
            </a:r>
            <a:r>
              <a:rPr lang="en-US" dirty="0" smtClean="0">
                <a:solidFill>
                  <a:srgbClr val="FFC000"/>
                </a:solidFill>
                <a:effectLst/>
              </a:rPr>
              <a:t>, and </a:t>
            </a:r>
            <a:r>
              <a:rPr lang="en-US" dirty="0" err="1" smtClean="0">
                <a:solidFill>
                  <a:srgbClr val="FFC000"/>
                </a:solidFill>
                <a:effectLst/>
              </a:rPr>
              <a:t>gwreview</a:t>
            </a:r>
            <a:r>
              <a:rPr lang="en-US" dirty="0" smtClean="0">
                <a:solidFill>
                  <a:srgbClr val="FFC000"/>
                </a:solidFill>
                <a:effectLst/>
              </a:rPr>
              <a:t> (currently).</a:t>
            </a:r>
          </a:p>
          <a:p>
            <a:pPr lvl="1"/>
            <a:r>
              <a:rPr lang="en-US" dirty="0" smtClean="0">
                <a:solidFill>
                  <a:srgbClr val="FFC000"/>
                </a:solidFill>
                <a:effectLst/>
              </a:rPr>
              <a:t>Originally collaboration between Wade Walker (CO), Joe Nielsen (OSW), Brian Loving (KS), Ed Fischer (IA/OWI) – with much of output based on other programs (</a:t>
            </a:r>
            <a:r>
              <a:rPr lang="en-US" dirty="0" err="1" smtClean="0">
                <a:solidFill>
                  <a:srgbClr val="FFC000"/>
                </a:solidFill>
                <a:effectLst/>
              </a:rPr>
              <a:t>Baseplot</a:t>
            </a:r>
            <a:r>
              <a:rPr lang="en-US" dirty="0" smtClean="0">
                <a:solidFill>
                  <a:srgbClr val="FFC000"/>
                </a:solidFill>
                <a:effectLst/>
              </a:rPr>
              <a:t>-Lamar Sanders, </a:t>
            </a:r>
            <a:r>
              <a:rPr lang="en-US" dirty="0" err="1" smtClean="0">
                <a:solidFill>
                  <a:srgbClr val="FFC000"/>
                </a:solidFill>
                <a:effectLst/>
              </a:rPr>
              <a:t>Shifplot</a:t>
            </a:r>
            <a:r>
              <a:rPr lang="en-US" dirty="0" err="1">
                <a:solidFill>
                  <a:srgbClr val="FFC000"/>
                </a:solidFill>
                <a:effectLst/>
              </a:rPr>
              <a:t>-</a:t>
            </a:r>
            <a:r>
              <a:rPr lang="en-US" dirty="0" err="1" smtClean="0">
                <a:solidFill>
                  <a:srgbClr val="FFC000"/>
                </a:solidFill>
                <a:effectLst/>
              </a:rPr>
              <a:t>Wil</a:t>
            </a:r>
            <a:r>
              <a:rPr lang="en-US" dirty="0" smtClean="0">
                <a:solidFill>
                  <a:srgbClr val="FFC000"/>
                </a:solidFill>
                <a:effectLst/>
              </a:rPr>
              <a:t> Sadler, and others).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8"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4894"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06911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20</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err="1" smtClean="0">
                <a:solidFill>
                  <a:srgbClr val="FFC000"/>
                </a:solidFill>
              </a:rPr>
              <a:t>gwreview</a:t>
            </a:r>
            <a:r>
              <a:rPr lang="en-US" dirty="0" smtClean="0">
                <a:solidFill>
                  <a:srgbClr val="FFC000"/>
                </a:solidFill>
              </a:rPr>
              <a:t> output cont’d…</a:t>
            </a:r>
            <a:endParaRPr lang="en-US" dirty="0">
              <a:solidFill>
                <a:srgbClr val="FFC000"/>
              </a:solidFill>
            </a:endParaRPr>
          </a:p>
        </p:txBody>
      </p:sp>
      <p:sp>
        <p:nvSpPr>
          <p:cNvPr id="9219" name="Rectangle 3"/>
          <p:cNvSpPr>
            <a:spLocks noGrp="1" noChangeArrowheads="1"/>
          </p:cNvSpPr>
          <p:nvPr>
            <p:ph type="body" sz="half" idx="1"/>
          </p:nvPr>
        </p:nvSpPr>
        <p:spPr>
          <a:xfrm>
            <a:off x="76200" y="1676400"/>
            <a:ext cx="9067800" cy="4419600"/>
          </a:xfrm>
        </p:spPr>
        <p:txBody>
          <a:bodyPr>
            <a:normAutofit fontScale="85000" lnSpcReduction="20000"/>
          </a:bodyPr>
          <a:lstStyle/>
          <a:p>
            <a:r>
              <a:rPr lang="en-US" sz="3600" dirty="0" smtClean="0">
                <a:solidFill>
                  <a:srgbClr val="FFC000"/>
                </a:solidFill>
                <a:effectLst/>
              </a:rPr>
              <a:t>Daily Value Annual/Period Hydrograph Plots </a:t>
            </a:r>
          </a:p>
          <a:p>
            <a:pPr lvl="1"/>
            <a:r>
              <a:rPr lang="en-US" dirty="0" smtClean="0">
                <a:solidFill>
                  <a:srgbClr val="FFC000"/>
                </a:solidFill>
                <a:effectLst/>
              </a:rPr>
              <a:t>Daily value statistics for the entire plotted period (currently limited to one main stat…)</a:t>
            </a:r>
          </a:p>
          <a:p>
            <a:pPr lvl="1"/>
            <a:r>
              <a:rPr lang="en-US" dirty="0" smtClean="0">
                <a:solidFill>
                  <a:srgbClr val="FFC000"/>
                </a:solidFill>
                <a:effectLst/>
              </a:rPr>
              <a:t>Site Visit  primary reference sensor readings </a:t>
            </a:r>
          </a:p>
          <a:p>
            <a:pPr lvl="1"/>
            <a:r>
              <a:rPr lang="en-US" dirty="0" smtClean="0">
                <a:solidFill>
                  <a:srgbClr val="FFC000"/>
                </a:solidFill>
                <a:effectLst/>
              </a:rPr>
              <a:t>GWSI water levels</a:t>
            </a:r>
          </a:p>
          <a:p>
            <a:pPr lvl="1"/>
            <a:r>
              <a:rPr lang="en-US" dirty="0" smtClean="0">
                <a:solidFill>
                  <a:srgbClr val="FFC000"/>
                </a:solidFill>
                <a:effectLst/>
              </a:rPr>
              <a:t>Links to station’s SIMS and </a:t>
            </a:r>
            <a:r>
              <a:rPr lang="en-US" dirty="0" err="1" smtClean="0">
                <a:solidFill>
                  <a:srgbClr val="FFC000"/>
                </a:solidFill>
                <a:effectLst/>
              </a:rPr>
              <a:t>NWISWeb</a:t>
            </a:r>
            <a:r>
              <a:rPr lang="en-US" dirty="0" smtClean="0">
                <a:solidFill>
                  <a:srgbClr val="FFC000"/>
                </a:solidFill>
                <a:effectLst/>
              </a:rPr>
              <a:t> inventory pages (if enabled in WSC)</a:t>
            </a:r>
          </a:p>
          <a:p>
            <a:pPr lvl="1"/>
            <a:r>
              <a:rPr lang="en-US" dirty="0" smtClean="0">
                <a:solidFill>
                  <a:srgbClr val="FFC000"/>
                </a:solidFill>
                <a:effectLst/>
              </a:rPr>
              <a:t>Water level DV reference data</a:t>
            </a:r>
          </a:p>
          <a:p>
            <a:pPr lvl="2"/>
            <a:r>
              <a:rPr lang="en-US" dirty="0">
                <a:solidFill>
                  <a:srgbClr val="FFC000"/>
                </a:solidFill>
                <a:effectLst/>
              </a:rPr>
              <a:t>C</a:t>
            </a:r>
            <a:r>
              <a:rPr lang="en-US" dirty="0" smtClean="0">
                <a:solidFill>
                  <a:srgbClr val="FFC000"/>
                </a:solidFill>
                <a:effectLst/>
              </a:rPr>
              <a:t>urrently restricted to same axis as base data…</a:t>
            </a:r>
          </a:p>
          <a:p>
            <a:pPr lvl="1"/>
            <a:r>
              <a:rPr lang="en-US" dirty="0" smtClean="0">
                <a:solidFill>
                  <a:srgbClr val="FFC000"/>
                </a:solidFill>
                <a:effectLst/>
              </a:rPr>
              <a:t>Max and min instantaneous water level during period</a:t>
            </a:r>
          </a:p>
          <a:p>
            <a:pPr lvl="1"/>
            <a:r>
              <a:rPr lang="en-US" dirty="0" smtClean="0">
                <a:solidFill>
                  <a:srgbClr val="FFC000"/>
                </a:solidFill>
                <a:effectLst/>
              </a:rPr>
              <a:t>Estimated record is also indicated, but there should </a:t>
            </a:r>
            <a:r>
              <a:rPr lang="en-US" u="sng" dirty="0" smtClean="0">
                <a:solidFill>
                  <a:srgbClr val="FFC000"/>
                </a:solidFill>
                <a:effectLst/>
              </a:rPr>
              <a:t>NOT</a:t>
            </a:r>
            <a:r>
              <a:rPr lang="en-US" dirty="0" smtClean="0">
                <a:solidFill>
                  <a:srgbClr val="FFC000"/>
                </a:solidFill>
                <a:effectLst/>
              </a:rPr>
              <a:t> be any in GW level records</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58583490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0246"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023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5649429"/>
            <a:ext cx="1866857" cy="120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http://www.exhibitsalive.com/modules/_images/IPO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925009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21</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err="1" smtClean="0">
                <a:solidFill>
                  <a:srgbClr val="FFC000"/>
                </a:solidFill>
              </a:rPr>
              <a:t>gwreview</a:t>
            </a:r>
            <a:r>
              <a:rPr lang="en-US" dirty="0" smtClean="0">
                <a:solidFill>
                  <a:srgbClr val="FFC000"/>
                </a:solidFill>
              </a:rPr>
              <a:t> output cont’d…</a:t>
            </a:r>
            <a:endParaRPr lang="en-US" dirty="0">
              <a:solidFill>
                <a:srgbClr val="FFC000"/>
              </a:solidFill>
            </a:endParaRPr>
          </a:p>
        </p:txBody>
      </p:sp>
      <p:sp>
        <p:nvSpPr>
          <p:cNvPr id="9219" name="Rectangle 3"/>
          <p:cNvSpPr>
            <a:spLocks noGrp="1" noChangeArrowheads="1"/>
          </p:cNvSpPr>
          <p:nvPr>
            <p:ph type="body" sz="half" idx="1"/>
          </p:nvPr>
        </p:nvSpPr>
        <p:spPr>
          <a:xfrm>
            <a:off x="76200" y="1676400"/>
            <a:ext cx="9067800" cy="4419600"/>
          </a:xfrm>
        </p:spPr>
        <p:txBody>
          <a:bodyPr>
            <a:normAutofit fontScale="92500" lnSpcReduction="20000"/>
          </a:bodyPr>
          <a:lstStyle/>
          <a:p>
            <a:r>
              <a:rPr lang="en-US" sz="3600" dirty="0" smtClean="0">
                <a:solidFill>
                  <a:srgbClr val="FFC000"/>
                </a:solidFill>
                <a:effectLst/>
              </a:rPr>
              <a:t>Daily Value 10-year/Period of Record Hydrograph Plots </a:t>
            </a:r>
          </a:p>
          <a:p>
            <a:pPr lvl="1"/>
            <a:r>
              <a:rPr lang="en-US" dirty="0" smtClean="0">
                <a:solidFill>
                  <a:srgbClr val="FFC000"/>
                </a:solidFill>
                <a:effectLst/>
              </a:rPr>
              <a:t>Daily values for the last 10 years (or period of record if shorter)</a:t>
            </a:r>
          </a:p>
          <a:p>
            <a:pPr lvl="2"/>
            <a:r>
              <a:rPr lang="en-US" dirty="0" smtClean="0">
                <a:solidFill>
                  <a:srgbClr val="FFC000"/>
                </a:solidFill>
                <a:effectLst/>
              </a:rPr>
              <a:t>Current retrieval period highlighted in blue</a:t>
            </a:r>
          </a:p>
          <a:p>
            <a:pPr lvl="1"/>
            <a:r>
              <a:rPr lang="en-US" dirty="0" smtClean="0">
                <a:solidFill>
                  <a:srgbClr val="FFC000"/>
                </a:solidFill>
                <a:effectLst/>
              </a:rPr>
              <a:t>Data aging indicated by color coded “</a:t>
            </a:r>
            <a:r>
              <a:rPr lang="en-US" dirty="0" err="1" smtClean="0">
                <a:solidFill>
                  <a:srgbClr val="FFC000"/>
                </a:solidFill>
                <a:effectLst/>
              </a:rPr>
              <a:t>rugging</a:t>
            </a:r>
            <a:r>
              <a:rPr lang="en-US" dirty="0" smtClean="0">
                <a:solidFill>
                  <a:srgbClr val="FFC000"/>
                </a:solidFill>
                <a:effectLst/>
              </a:rPr>
              <a:t>” at bottom of plots</a:t>
            </a:r>
          </a:p>
          <a:p>
            <a:pPr lvl="1"/>
            <a:r>
              <a:rPr lang="en-US" dirty="0" smtClean="0">
                <a:solidFill>
                  <a:srgbClr val="FFC000"/>
                </a:solidFill>
                <a:effectLst/>
              </a:rPr>
              <a:t>Links to station’s SIMS and </a:t>
            </a:r>
            <a:r>
              <a:rPr lang="en-US" dirty="0" err="1" smtClean="0">
                <a:solidFill>
                  <a:srgbClr val="FFC000"/>
                </a:solidFill>
                <a:effectLst/>
              </a:rPr>
              <a:t>NWISWeb</a:t>
            </a:r>
            <a:r>
              <a:rPr lang="en-US" dirty="0" smtClean="0">
                <a:solidFill>
                  <a:srgbClr val="FFC000"/>
                </a:solidFill>
                <a:effectLst/>
              </a:rPr>
              <a:t> inventory pages (if enabled in WSC)</a:t>
            </a:r>
          </a:p>
          <a:p>
            <a:pPr lvl="1"/>
            <a:r>
              <a:rPr lang="en-US" dirty="0" smtClean="0">
                <a:solidFill>
                  <a:srgbClr val="FFC000"/>
                </a:solidFill>
                <a:effectLst/>
              </a:rPr>
              <a:t>2</a:t>
            </a:r>
            <a:r>
              <a:rPr lang="en-US" baseline="30000" dirty="0" smtClean="0">
                <a:solidFill>
                  <a:srgbClr val="FFC000"/>
                </a:solidFill>
                <a:effectLst/>
              </a:rPr>
              <a:t>nd</a:t>
            </a:r>
            <a:r>
              <a:rPr lang="en-US" dirty="0" smtClean="0">
                <a:solidFill>
                  <a:srgbClr val="FFC000"/>
                </a:solidFill>
                <a:effectLst/>
              </a:rPr>
              <a:t> Y-axis should show elevation for “below xxx” parameters with an altitude in </a:t>
            </a:r>
            <a:r>
              <a:rPr lang="en-US" dirty="0" err="1" smtClean="0">
                <a:solidFill>
                  <a:srgbClr val="FFC000"/>
                </a:solidFill>
                <a:effectLst/>
              </a:rPr>
              <a:t>sitefile</a:t>
            </a:r>
            <a:r>
              <a:rPr lang="en-US" dirty="0" smtClean="0">
                <a:solidFill>
                  <a:srgbClr val="FFC000"/>
                </a:solidFill>
                <a:effectLst/>
              </a:rPr>
              <a:t> or meters to feet conversion for metric parameters</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982158930"/>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3317"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33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5649327"/>
            <a:ext cx="1867106" cy="1208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http://www.exhibitsalive.com/modules/_images/IPO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63358267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22</a:t>
            </a:fld>
            <a:endParaRPr lang="en-US" sz="1200" smtClean="0"/>
          </a:p>
        </p:txBody>
      </p:sp>
      <p:sp>
        <p:nvSpPr>
          <p:cNvPr id="191490" name="Rectangle 2"/>
          <p:cNvSpPr>
            <a:spLocks noGrp="1" noChangeArrowheads="1"/>
          </p:cNvSpPr>
          <p:nvPr>
            <p:ph type="ctrTitle"/>
          </p:nvPr>
        </p:nvSpPr>
        <p:spPr>
          <a:xfrm>
            <a:off x="0" y="1524000"/>
            <a:ext cx="9144000" cy="3200400"/>
          </a:xfrm>
        </p:spPr>
        <p:txBody>
          <a:bodyPr/>
          <a:lstStyle/>
          <a:p>
            <a:pPr eaLnBrk="1" hangingPunct="1">
              <a:defRPr/>
            </a:pPr>
            <a:r>
              <a:rPr lang="en-US" dirty="0" err="1" smtClean="0">
                <a:solidFill>
                  <a:srgbClr val="FFC000"/>
                </a:solidFill>
              </a:rPr>
              <a:t>gwreview</a:t>
            </a:r>
            <a:r>
              <a:rPr lang="en-US" dirty="0">
                <a:solidFill>
                  <a:srgbClr val="FFC000"/>
                </a:solidFill>
              </a:rPr>
              <a:t> </a:t>
            </a:r>
            <a:r>
              <a:rPr lang="en-US" dirty="0" smtClean="0">
                <a:solidFill>
                  <a:srgbClr val="FFC000"/>
                </a:solidFill>
              </a:rPr>
              <a:t>plots:</a:t>
            </a:r>
            <a:r>
              <a:rPr lang="en-US" dirty="0">
                <a:solidFill>
                  <a:srgbClr val="FFC000"/>
                </a:solidFill>
              </a:rPr>
              <a:t/>
            </a:r>
            <a:br>
              <a:rPr lang="en-US" dirty="0">
                <a:solidFill>
                  <a:srgbClr val="FFC000"/>
                </a:solidFill>
              </a:rPr>
            </a:br>
            <a:r>
              <a:rPr lang="en-US" dirty="0" smtClean="0">
                <a:solidFill>
                  <a:srgbClr val="FFC000"/>
                </a:solidFill>
              </a:rPr>
              <a:t>DV hydrographs</a:t>
            </a:r>
            <a:br>
              <a:rPr lang="en-US" dirty="0" smtClean="0">
                <a:solidFill>
                  <a:srgbClr val="FFC000"/>
                </a:solidFill>
              </a:rPr>
            </a:br>
            <a:r>
              <a:rPr lang="en-US" sz="2400" dirty="0" smtClean="0">
                <a:solidFill>
                  <a:srgbClr val="FFC000"/>
                </a:solidFill>
              </a:rPr>
              <a:t>(</a:t>
            </a:r>
            <a:r>
              <a:rPr lang="en-US" sz="2400" dirty="0" err="1" smtClean="0">
                <a:solidFill>
                  <a:srgbClr val="FFC000"/>
                </a:solidFill>
              </a:rPr>
              <a:t>DV_hydro_out</a:t>
            </a:r>
            <a:r>
              <a:rPr lang="en-US" sz="2400" dirty="0" smtClean="0">
                <a:solidFill>
                  <a:srgbClr val="FFC000"/>
                </a:solidFill>
              </a:rPr>
              <a:t> files</a:t>
            </a:r>
            <a:br>
              <a:rPr lang="en-US" sz="2400" dirty="0" smtClean="0">
                <a:solidFill>
                  <a:srgbClr val="FFC000"/>
                </a:solidFill>
              </a:rPr>
            </a:br>
            <a:r>
              <a:rPr lang="en-US" sz="2400" dirty="0" smtClean="0">
                <a:solidFill>
                  <a:srgbClr val="FFC000"/>
                </a:solidFill>
              </a:rPr>
              <a:t>Page 1=Annual hydrograph</a:t>
            </a:r>
            <a:br>
              <a:rPr lang="en-US" sz="2400" dirty="0" smtClean="0">
                <a:solidFill>
                  <a:srgbClr val="FFC000"/>
                </a:solidFill>
              </a:rPr>
            </a:br>
            <a:r>
              <a:rPr lang="en-US" sz="2400" dirty="0" smtClean="0">
                <a:solidFill>
                  <a:srgbClr val="FFC000"/>
                </a:solidFill>
              </a:rPr>
              <a:t>Page 2=10yr (or POR) hydrograph)</a:t>
            </a:r>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6" name="Picture 23" descr="http://www.exhibitsalive.com/modules/_images/IPOBL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47244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9225"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8499779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23</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812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0" y="1"/>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1270" name="CorelDRAW" r:id="rId6" imgW="1315070" imgH="511747" progId="">
                  <p:embed/>
                </p:oleObj>
              </mc:Choice>
              <mc:Fallback>
                <p:oleObj name="CorelDRAW" r:id="rId6" imgW="1315070" imgH="511747" progId="">
                  <p:embed/>
                  <p:pic>
                    <p:nvPicPr>
                      <p:cNvPr id="0" name="Object 10"/>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216568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24</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82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925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2295"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040294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25</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4876800"/>
          </a:xfrm>
        </p:spPr>
        <p:txBody>
          <a:bodyPr>
            <a:normAutofit lnSpcReduction="10000"/>
          </a:bodyPr>
          <a:lstStyle/>
          <a:p>
            <a:r>
              <a:rPr lang="en-US" dirty="0" smtClean="0">
                <a:solidFill>
                  <a:srgbClr val="FFC000"/>
                </a:solidFill>
                <a:effectLst/>
              </a:rPr>
              <a:t>Standard ADAPS Tables</a:t>
            </a:r>
          </a:p>
          <a:p>
            <a:r>
              <a:rPr lang="en-US" dirty="0" smtClean="0">
                <a:solidFill>
                  <a:srgbClr val="FFC000"/>
                </a:solidFill>
                <a:effectLst/>
              </a:rPr>
              <a:t>See ADAPS documentation for full descriptions of tables – assume most users are familiar with most of these…</a:t>
            </a:r>
          </a:p>
          <a:p>
            <a:pPr lvl="1"/>
            <a:r>
              <a:rPr lang="en-US" dirty="0" smtClean="0">
                <a:solidFill>
                  <a:srgbClr val="FFC000"/>
                </a:solidFill>
                <a:effectLst/>
              </a:rPr>
              <a:t>ADAPS DV table(s) (includes all statistics setup to be stored in the database – dvtable.pdf file)</a:t>
            </a:r>
            <a:endParaRPr lang="en-US" dirty="0">
              <a:solidFill>
                <a:srgbClr val="FFC000"/>
              </a:solidFill>
              <a:effectLst/>
            </a:endParaRPr>
          </a:p>
          <a:p>
            <a:pPr lvl="1"/>
            <a:r>
              <a:rPr lang="en-US" dirty="0" smtClean="0">
                <a:solidFill>
                  <a:srgbClr val="FFC000"/>
                </a:solidFill>
                <a:effectLst/>
              </a:rPr>
              <a:t>ADAPS Primary report (primary.pdf file)</a:t>
            </a:r>
          </a:p>
          <a:p>
            <a:pPr lvl="1"/>
            <a:r>
              <a:rPr lang="en-US" dirty="0" smtClean="0">
                <a:solidFill>
                  <a:srgbClr val="FFC000"/>
                </a:solidFill>
                <a:effectLst/>
              </a:rPr>
              <a:t>ADAPS End of year summary (eoysum.pdf file)</a:t>
            </a:r>
          </a:p>
          <a:p>
            <a:pPr lvl="1"/>
            <a:r>
              <a:rPr lang="en-US" dirty="0" smtClean="0">
                <a:solidFill>
                  <a:srgbClr val="FFC000"/>
                </a:solidFill>
                <a:effectLst/>
              </a:rPr>
              <a:t>ADAPS UV inventory tables for edited input data and computed output data (uvinventory.pdf file – 2 pages)</a:t>
            </a:r>
          </a:p>
          <a:p>
            <a:pPr lvl="1"/>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29908792"/>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8796" name="CorelDRAW" r:id="rId4" imgW="914400" imgH="914400" progId="">
                  <p:embed/>
                </p:oleObj>
              </mc:Choice>
              <mc:Fallback>
                <p:oleObj name="CorelDRAW" r:id="rId4" imgW="914400" imgH="914400" progId="">
                  <p:embed/>
                  <p:pic>
                    <p:nvPicPr>
                      <p:cNvPr id="0" name="Picture 9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3" descr="http://www.exhibitsalive.com/modules/_images/IPOBL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812719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26</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1600200"/>
          </a:xfrm>
        </p:spPr>
        <p:txBody>
          <a:bodyPr>
            <a:normAutofit fontScale="92500" lnSpcReduction="20000"/>
          </a:bodyPr>
          <a:lstStyle/>
          <a:p>
            <a:r>
              <a:rPr lang="en-US" dirty="0" smtClean="0">
                <a:solidFill>
                  <a:srgbClr val="FFC000"/>
                </a:solidFill>
                <a:effectLst/>
              </a:rPr>
              <a:t>Enhanced ADAPS Tables and </a:t>
            </a:r>
            <a:r>
              <a:rPr lang="en-US" dirty="0" err="1" smtClean="0">
                <a:solidFill>
                  <a:srgbClr val="FFC000"/>
                </a:solidFill>
                <a:effectLst/>
              </a:rPr>
              <a:t>gwreview</a:t>
            </a:r>
            <a:r>
              <a:rPr lang="en-US" dirty="0" smtClean="0">
                <a:solidFill>
                  <a:srgbClr val="FFC000"/>
                </a:solidFill>
                <a:effectLst/>
              </a:rPr>
              <a:t> tables</a:t>
            </a:r>
          </a:p>
          <a:p>
            <a:pPr lvl="1"/>
            <a:r>
              <a:rPr lang="en-US" dirty="0" smtClean="0">
                <a:solidFill>
                  <a:srgbClr val="FFC000"/>
                </a:solidFill>
                <a:effectLst/>
              </a:rPr>
              <a:t>ADAPS Station analysis with additional data added by </a:t>
            </a:r>
            <a:r>
              <a:rPr lang="en-US" dirty="0" err="1" smtClean="0">
                <a:solidFill>
                  <a:srgbClr val="FFC000"/>
                </a:solidFill>
                <a:effectLst/>
              </a:rPr>
              <a:t>gwreview</a:t>
            </a:r>
            <a:r>
              <a:rPr lang="en-US" dirty="0" smtClean="0">
                <a:solidFill>
                  <a:srgbClr val="FFC000"/>
                </a:solidFill>
                <a:effectLst/>
              </a:rPr>
              <a:t> (adapsSA.pdf file).</a:t>
            </a:r>
          </a:p>
          <a:p>
            <a:pPr lvl="2"/>
            <a:r>
              <a:rPr lang="en-US" dirty="0" err="1" smtClean="0">
                <a:solidFill>
                  <a:srgbClr val="FFC000"/>
                </a:solidFill>
                <a:effectLst/>
              </a:rPr>
              <a:t>gwreview</a:t>
            </a:r>
            <a:r>
              <a:rPr lang="en-US" dirty="0" smtClean="0">
                <a:solidFill>
                  <a:srgbClr val="FFC000"/>
                </a:solidFill>
                <a:effectLst/>
              </a:rPr>
              <a:t> adds information below:</a:t>
            </a: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396916968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4342"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326" name="Picture 6"/>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828800" y="2971800"/>
            <a:ext cx="6890502"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8" name="Picture 8" descr="http://www.dickinsoninvestments.com/wp-content/uploads/iStock_AnalysisMagnifyingGlass000017452689XSmal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2971800"/>
            <a:ext cx="1492925"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3" descr="http://www.exhibitsalive.com/modules/_images/IPOBL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4847043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27</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1752600"/>
          </a:xfrm>
        </p:spPr>
        <p:txBody>
          <a:bodyPr>
            <a:normAutofit lnSpcReduction="10000"/>
          </a:bodyPr>
          <a:lstStyle/>
          <a:p>
            <a:r>
              <a:rPr lang="en-US" dirty="0" smtClean="0">
                <a:solidFill>
                  <a:srgbClr val="FFC000"/>
                </a:solidFill>
                <a:effectLst/>
              </a:rPr>
              <a:t>Enhanced ADAPS Tables and </a:t>
            </a:r>
            <a:r>
              <a:rPr lang="en-US" dirty="0" err="1" smtClean="0">
                <a:solidFill>
                  <a:srgbClr val="FFC000"/>
                </a:solidFill>
                <a:effectLst/>
              </a:rPr>
              <a:t>gwreview</a:t>
            </a:r>
            <a:r>
              <a:rPr lang="en-US" dirty="0" smtClean="0">
                <a:solidFill>
                  <a:srgbClr val="FFC000"/>
                </a:solidFill>
                <a:effectLst/>
              </a:rPr>
              <a:t> tables</a:t>
            </a:r>
          </a:p>
          <a:p>
            <a:pPr lvl="1"/>
            <a:r>
              <a:rPr lang="en-US" dirty="0" smtClean="0">
                <a:solidFill>
                  <a:srgbClr val="FFC000"/>
                </a:solidFill>
                <a:effectLst/>
              </a:rPr>
              <a:t>GWSI </a:t>
            </a:r>
            <a:r>
              <a:rPr lang="en-US" dirty="0">
                <a:solidFill>
                  <a:srgbClr val="FFC000"/>
                </a:solidFill>
                <a:effectLst/>
              </a:rPr>
              <a:t>water level </a:t>
            </a:r>
            <a:r>
              <a:rPr lang="en-US" dirty="0" smtClean="0">
                <a:solidFill>
                  <a:srgbClr val="FFC000"/>
                </a:solidFill>
                <a:effectLst/>
              </a:rPr>
              <a:t>table</a:t>
            </a:r>
          </a:p>
          <a:p>
            <a:pPr lvl="2"/>
            <a:r>
              <a:rPr lang="en-US" dirty="0">
                <a:solidFill>
                  <a:srgbClr val="FFC000"/>
                </a:solidFill>
                <a:effectLst/>
              </a:rPr>
              <a:t>P</a:t>
            </a:r>
            <a:r>
              <a:rPr lang="en-US" dirty="0" smtClean="0">
                <a:solidFill>
                  <a:srgbClr val="FFC000"/>
                </a:solidFill>
                <a:effectLst/>
              </a:rPr>
              <a:t>ossible to install customized control file for GWSI tabling – contact Wade if desired…</a:t>
            </a:r>
          </a:p>
          <a:p>
            <a:pPr lvl="1"/>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54334619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5361"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5347"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76200" y="3352800"/>
            <a:ext cx="895011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http://www.exhibitsalive.com/modules/_images/IPOBL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74326632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28</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1447800"/>
          </a:xfrm>
        </p:spPr>
        <p:txBody>
          <a:bodyPr>
            <a:normAutofit fontScale="77500" lnSpcReduction="20000"/>
          </a:bodyPr>
          <a:lstStyle/>
          <a:p>
            <a:r>
              <a:rPr lang="en-US" dirty="0" smtClean="0">
                <a:solidFill>
                  <a:srgbClr val="FFC000"/>
                </a:solidFill>
                <a:effectLst/>
              </a:rPr>
              <a:t>Site Visit Reports (GW-level summary and sensor reading summary)</a:t>
            </a:r>
          </a:p>
          <a:p>
            <a:pPr lvl="1"/>
            <a:r>
              <a:rPr lang="en-US" dirty="0" err="1" smtClean="0">
                <a:solidFill>
                  <a:srgbClr val="FFC000"/>
                </a:solidFill>
                <a:effectLst/>
              </a:rPr>
              <a:t>Gwreview</a:t>
            </a:r>
            <a:r>
              <a:rPr lang="en-US" dirty="0" smtClean="0">
                <a:solidFill>
                  <a:srgbClr val="FFC000"/>
                </a:solidFill>
                <a:effectLst/>
              </a:rPr>
              <a:t> doesn’t enhance these, but did want to go over them a little as many GW users likely aren’t familiar with them or their capabilities as they relate to a continuous GW station…</a:t>
            </a:r>
          </a:p>
          <a:p>
            <a:pPr marL="914400" lvl="2" indent="0">
              <a:buNone/>
            </a:pPr>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287792730"/>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6387"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6371"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4000"/>
                    </a14:imgEffect>
                  </a14:imgLayer>
                </a14:imgProps>
              </a:ext>
              <a:ext uri="{28A0092B-C50C-407E-A947-70E740481C1C}">
                <a14:useLocalDpi xmlns:a14="http://schemas.microsoft.com/office/drawing/2010/main" val="0"/>
              </a:ext>
            </a:extLst>
          </a:blip>
          <a:srcRect/>
          <a:stretch>
            <a:fillRect/>
          </a:stretch>
        </p:blipFill>
        <p:spPr bwMode="auto">
          <a:xfrm>
            <a:off x="228600" y="2819400"/>
            <a:ext cx="7162800" cy="22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372"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2286000" y="4495800"/>
            <a:ext cx="6645374" cy="1847850"/>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23" descr="http://www.exhibitsalive.com/modules/_images/IPOBL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86903241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29</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4038600" y="1295400"/>
            <a:ext cx="5105400" cy="3886200"/>
          </a:xfrm>
        </p:spPr>
        <p:txBody>
          <a:bodyPr>
            <a:normAutofit fontScale="92500" lnSpcReduction="20000"/>
          </a:bodyPr>
          <a:lstStyle/>
          <a:p>
            <a:r>
              <a:rPr lang="en-US" dirty="0" smtClean="0">
                <a:solidFill>
                  <a:srgbClr val="FFC000"/>
                </a:solidFill>
                <a:effectLst/>
              </a:rPr>
              <a:t>Site Visit GW-level summary</a:t>
            </a:r>
          </a:p>
          <a:p>
            <a:pPr lvl="1"/>
            <a:r>
              <a:rPr lang="en-US" dirty="0" smtClean="0">
                <a:solidFill>
                  <a:srgbClr val="FFC000"/>
                </a:solidFill>
                <a:effectLst/>
              </a:rPr>
              <a:t>Includes GWSI water levels</a:t>
            </a:r>
          </a:p>
          <a:p>
            <a:pPr lvl="1"/>
            <a:r>
              <a:rPr lang="en-US" dirty="0" smtClean="0">
                <a:solidFill>
                  <a:srgbClr val="FFC000"/>
                </a:solidFill>
                <a:effectLst/>
              </a:rPr>
              <a:t>Require a visit be entered in Site Visit with “GW Water Levels Taken” box checked.</a:t>
            </a:r>
          </a:p>
          <a:p>
            <a:pPr lvl="2"/>
            <a:r>
              <a:rPr lang="en-US" dirty="0" smtClean="0">
                <a:solidFill>
                  <a:srgbClr val="FFC000"/>
                </a:solidFill>
                <a:effectLst/>
              </a:rPr>
              <a:t>Can use SWAMI in field and check box to do this, hand enter in Site Visit, or convert </a:t>
            </a:r>
            <a:r>
              <a:rPr lang="en-US" dirty="0" err="1" smtClean="0">
                <a:solidFill>
                  <a:srgbClr val="FFC000"/>
                </a:solidFill>
                <a:effectLst/>
              </a:rPr>
              <a:t>Monkes</a:t>
            </a:r>
            <a:r>
              <a:rPr lang="en-US" dirty="0" smtClean="0">
                <a:solidFill>
                  <a:srgbClr val="FFC000"/>
                </a:solidFill>
                <a:effectLst/>
              </a:rPr>
              <a:t> output to xml file that can be imported into Site Visit that will do this for you.</a:t>
            </a:r>
          </a:p>
          <a:p>
            <a:pPr marL="914400" lvl="2" indent="0">
              <a:buNone/>
            </a:pPr>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8971504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8436"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84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49" y="1371600"/>
            <a:ext cx="4072618"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371" name="Picture 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4000"/>
                    </a14:imgEffect>
                  </a14:imgLayer>
                </a14:imgProps>
              </a:ext>
              <a:ext uri="{28A0092B-C50C-407E-A947-70E740481C1C}">
                <a14:useLocalDpi xmlns:a14="http://schemas.microsoft.com/office/drawing/2010/main" val="0"/>
              </a:ext>
            </a:extLst>
          </a:blip>
          <a:srcRect/>
          <a:stretch>
            <a:fillRect/>
          </a:stretch>
        </p:blipFill>
        <p:spPr bwMode="auto">
          <a:xfrm>
            <a:off x="2438400" y="4940030"/>
            <a:ext cx="6089580" cy="1905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1752600" y="2895600"/>
            <a:ext cx="304800" cy="3048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0" name="Picture 23" descr="http://www.exhibitsalive.com/modules/_images/IPOBL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7884050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a:t>
            </a:fld>
            <a:endParaRPr lang="en-US"/>
          </a:p>
        </p:txBody>
      </p:sp>
      <p:sp>
        <p:nvSpPr>
          <p:cNvPr id="9218" name="Rectangle 2"/>
          <p:cNvSpPr>
            <a:spLocks noGrp="1" noRot="1" noChangeArrowheads="1"/>
          </p:cNvSpPr>
          <p:nvPr>
            <p:ph type="title"/>
          </p:nvPr>
        </p:nvSpPr>
        <p:spPr>
          <a:xfrm>
            <a:off x="457200" y="0"/>
            <a:ext cx="8229600" cy="10668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914400"/>
            <a:ext cx="9067800" cy="5181601"/>
          </a:xfrm>
        </p:spPr>
        <p:txBody>
          <a:bodyPr>
            <a:normAutofit fontScale="92500" lnSpcReduction="10000"/>
          </a:bodyPr>
          <a:lstStyle/>
          <a:p>
            <a:r>
              <a:rPr lang="en-US" sz="3600" dirty="0" smtClean="0">
                <a:solidFill>
                  <a:srgbClr val="FFC000"/>
                </a:solidFill>
                <a:effectLst/>
              </a:rPr>
              <a:t>Assists with record checking and reviewing (and working…).</a:t>
            </a:r>
          </a:p>
          <a:p>
            <a:r>
              <a:rPr lang="en-US" sz="3600" dirty="0" smtClean="0">
                <a:solidFill>
                  <a:srgbClr val="FFC000"/>
                </a:solidFill>
                <a:effectLst/>
              </a:rPr>
              <a:t>Provides a local electronic archive for multiple record types.</a:t>
            </a:r>
          </a:p>
          <a:p>
            <a:r>
              <a:rPr lang="en-US" sz="3600" dirty="0" smtClean="0">
                <a:solidFill>
                  <a:srgbClr val="FFC000"/>
                </a:solidFill>
                <a:effectLst/>
              </a:rPr>
              <a:t>Released as an </a:t>
            </a:r>
            <a:r>
              <a:rPr lang="en-US" sz="3600" dirty="0" err="1" smtClean="0">
                <a:solidFill>
                  <a:srgbClr val="FFC000"/>
                </a:solidFill>
                <a:effectLst/>
              </a:rPr>
              <a:t>OSW_Script</a:t>
            </a:r>
            <a:r>
              <a:rPr lang="en-US" sz="3600" dirty="0" smtClean="0">
                <a:solidFill>
                  <a:srgbClr val="FFC000"/>
                </a:solidFill>
                <a:effectLst/>
              </a:rPr>
              <a:t> with funding for support and enhancements provided by whoever is willing (OSW, OWQ, OGW, WSC’s, coders volunteering for science, etc…).</a:t>
            </a:r>
          </a:p>
          <a:p>
            <a:r>
              <a:rPr lang="en-US" sz="3600" dirty="0" smtClean="0">
                <a:solidFill>
                  <a:srgbClr val="FFC000"/>
                </a:solidFill>
                <a:effectLst/>
              </a:rPr>
              <a:t>Of original collaborators, Wade Walker is left as current primary developer/maintainer.</a:t>
            </a:r>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8"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joyerickson.files.wordpress.com/2011/03/question-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6149"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997566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30</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9067800" cy="1752600"/>
          </a:xfrm>
        </p:spPr>
        <p:txBody>
          <a:bodyPr>
            <a:normAutofit fontScale="70000" lnSpcReduction="20000"/>
          </a:bodyPr>
          <a:lstStyle/>
          <a:p>
            <a:r>
              <a:rPr lang="en-US" dirty="0" smtClean="0">
                <a:solidFill>
                  <a:srgbClr val="FFC000"/>
                </a:solidFill>
                <a:effectLst/>
              </a:rPr>
              <a:t>Site Visit Reports sensor reading summary)</a:t>
            </a:r>
          </a:p>
          <a:p>
            <a:pPr lvl="1"/>
            <a:r>
              <a:rPr lang="en-US" dirty="0" smtClean="0">
                <a:solidFill>
                  <a:srgbClr val="FFC000"/>
                </a:solidFill>
                <a:effectLst/>
              </a:rPr>
              <a:t>Requires primary reference sensor (steel tape, e-tape, etc…) and primary recording sensor (pressure sensor, encoder, etc…) be setup in Site Visit and readings entered for them (manual entry in Site Visit or field entry in SWAMI).</a:t>
            </a:r>
          </a:p>
          <a:p>
            <a:pPr lvl="1"/>
            <a:r>
              <a:rPr lang="en-US" dirty="0" smtClean="0">
                <a:solidFill>
                  <a:srgbClr val="FFC000"/>
                </a:solidFill>
                <a:effectLst/>
              </a:rPr>
              <a:t>Very useful for checking data correction application</a:t>
            </a:r>
          </a:p>
          <a:p>
            <a:pPr lvl="1"/>
            <a:endParaRPr lang="en-US" dirty="0" smtClean="0">
              <a:solidFill>
                <a:srgbClr val="FFC000"/>
              </a:solidFill>
              <a:effectLst/>
            </a:endParaRP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504875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7414"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8000"/>
                    </a14:imgEffect>
                  </a14:imgLayer>
                </a14:imgProps>
              </a:ext>
              <a:ext uri="{28A0092B-C50C-407E-A947-70E740481C1C}">
                <a14:useLocalDpi xmlns:a14="http://schemas.microsoft.com/office/drawing/2010/main" val="0"/>
              </a:ext>
            </a:extLst>
          </a:blip>
          <a:srcRect/>
          <a:stretch>
            <a:fillRect/>
          </a:stretch>
        </p:blipFill>
        <p:spPr bwMode="auto">
          <a:xfrm>
            <a:off x="-1" y="2819400"/>
            <a:ext cx="7673009" cy="2133600"/>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87399" name="Picture 7"/>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40000"/>
                    </a14:imgEffect>
                  </a14:imgLayer>
                </a14:imgProps>
              </a:ext>
              <a:ext uri="{28A0092B-C50C-407E-A947-70E740481C1C}">
                <a14:useLocalDpi xmlns:a14="http://schemas.microsoft.com/office/drawing/2010/main" val="0"/>
              </a:ext>
            </a:extLst>
          </a:blip>
          <a:srcRect/>
          <a:stretch>
            <a:fillRect/>
          </a:stretch>
        </p:blipFill>
        <p:spPr bwMode="auto">
          <a:xfrm>
            <a:off x="3661699" y="4953000"/>
            <a:ext cx="5482302" cy="180599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400" name="Picture 8"/>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44000"/>
                    </a14:imgEffect>
                  </a14:imgLayer>
                </a14:imgProps>
              </a:ext>
              <a:ext uri="{28A0092B-C50C-407E-A947-70E740481C1C}">
                <a14:useLocalDpi xmlns:a14="http://schemas.microsoft.com/office/drawing/2010/main" val="0"/>
              </a:ext>
            </a:extLst>
          </a:blip>
          <a:srcRect/>
          <a:stretch>
            <a:fillRect/>
          </a:stretch>
        </p:blipFill>
        <p:spPr bwMode="auto">
          <a:xfrm>
            <a:off x="914400" y="4953000"/>
            <a:ext cx="2743200" cy="16704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3" descr="http://www.exhibitsalive.com/modules/_images/IPOBLK.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6772097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31</a:t>
            </a:fld>
            <a:endParaRPr lang="en-US"/>
          </a:p>
        </p:txBody>
      </p:sp>
      <p:sp>
        <p:nvSpPr>
          <p:cNvPr id="9218" name="Rectangle 2"/>
          <p:cNvSpPr>
            <a:spLocks noGrp="1" noRot="1" noChangeArrowheads="1"/>
          </p:cNvSpPr>
          <p:nvPr>
            <p:ph type="title"/>
          </p:nvPr>
        </p:nvSpPr>
        <p:spPr>
          <a:xfrm>
            <a:off x="457200" y="533400"/>
            <a:ext cx="8229600" cy="838200"/>
          </a:xfrm>
        </p:spPr>
        <p:txBody>
          <a:bodyPr/>
          <a:lstStyle/>
          <a:p>
            <a:r>
              <a:rPr lang="en-US" dirty="0" smtClean="0">
                <a:solidFill>
                  <a:srgbClr val="FFC000"/>
                </a:solidFill>
              </a:rPr>
              <a:t>What can </a:t>
            </a:r>
            <a:r>
              <a:rPr lang="en-US" dirty="0" err="1" smtClean="0">
                <a:solidFill>
                  <a:srgbClr val="FFC000"/>
                </a:solidFill>
              </a:rPr>
              <a:t>gwreview</a:t>
            </a:r>
            <a:r>
              <a:rPr lang="en-US" dirty="0" smtClean="0">
                <a:solidFill>
                  <a:srgbClr val="FFC000"/>
                </a:solidFill>
              </a:rPr>
              <a:t> do for you?</a:t>
            </a:r>
            <a:endParaRPr lang="en-US" dirty="0">
              <a:solidFill>
                <a:srgbClr val="FFC000"/>
              </a:solidFill>
            </a:endParaRPr>
          </a:p>
        </p:txBody>
      </p:sp>
      <p:sp>
        <p:nvSpPr>
          <p:cNvPr id="9219" name="Rectangle 3"/>
          <p:cNvSpPr>
            <a:spLocks noGrp="1" noChangeArrowheads="1"/>
          </p:cNvSpPr>
          <p:nvPr>
            <p:ph type="body" sz="half" idx="1"/>
          </p:nvPr>
        </p:nvSpPr>
        <p:spPr>
          <a:xfrm>
            <a:off x="76200" y="1371600"/>
            <a:ext cx="3124200" cy="4876800"/>
          </a:xfrm>
        </p:spPr>
        <p:txBody>
          <a:bodyPr>
            <a:normAutofit fontScale="85000" lnSpcReduction="20000"/>
          </a:bodyPr>
          <a:lstStyle/>
          <a:p>
            <a:r>
              <a:rPr lang="en-US" dirty="0" err="1" smtClean="0">
                <a:solidFill>
                  <a:srgbClr val="FFC000"/>
                </a:solidFill>
                <a:effectLst/>
              </a:rPr>
              <a:t>Gwreview</a:t>
            </a:r>
            <a:r>
              <a:rPr lang="en-US" dirty="0" smtClean="0">
                <a:solidFill>
                  <a:srgbClr val="FFC000"/>
                </a:solidFill>
                <a:effectLst/>
              </a:rPr>
              <a:t> inspection primaries</a:t>
            </a:r>
          </a:p>
          <a:p>
            <a:pPr lvl="1"/>
            <a:r>
              <a:rPr lang="en-US" dirty="0" smtClean="0">
                <a:solidFill>
                  <a:srgbClr val="FFC000"/>
                </a:solidFill>
                <a:effectLst/>
              </a:rPr>
              <a:t>Nearly complete summary of data on days of Site Visits</a:t>
            </a:r>
          </a:p>
          <a:p>
            <a:pPr lvl="1"/>
            <a:r>
              <a:rPr lang="en-US" dirty="0" smtClean="0">
                <a:solidFill>
                  <a:srgbClr val="FFC000"/>
                </a:solidFill>
                <a:effectLst/>
              </a:rPr>
              <a:t>Produced for all days with Site Visit primary reference sensor readings</a:t>
            </a:r>
          </a:p>
          <a:p>
            <a:pPr lvl="2"/>
            <a:r>
              <a:rPr lang="en-US" dirty="0" smtClean="0">
                <a:solidFill>
                  <a:srgbClr val="FFC000"/>
                </a:solidFill>
                <a:effectLst/>
              </a:rPr>
              <a:t>Not updated to key off of GWSI water levels yet…</a:t>
            </a:r>
          </a:p>
          <a:p>
            <a:pPr marL="914400" lvl="2" indent="0">
              <a:buNone/>
            </a:pPr>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251239968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89456"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94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753" y="1524000"/>
            <a:ext cx="5851722" cy="49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3" descr="http://www.exhibitsalive.com/modules/_images/IPOBL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24200" y="228600"/>
            <a:ext cx="1922241"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4495800" y="152400"/>
            <a:ext cx="6858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777672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32</a:t>
            </a:fld>
            <a:endParaRPr lang="en-US"/>
          </a:p>
        </p:txBody>
      </p:sp>
      <p:sp>
        <p:nvSpPr>
          <p:cNvPr id="9218" name="Rectangle 2"/>
          <p:cNvSpPr>
            <a:spLocks noGrp="1" noRot="1" noChangeArrowheads="1"/>
          </p:cNvSpPr>
          <p:nvPr>
            <p:ph type="title"/>
          </p:nvPr>
        </p:nvSpPr>
        <p:spPr>
          <a:xfrm>
            <a:off x="457200" y="609600"/>
            <a:ext cx="8229600" cy="1143000"/>
          </a:xfrm>
        </p:spPr>
        <p:txBody>
          <a:bodyPr/>
          <a:lstStyle/>
          <a:p>
            <a:r>
              <a:rPr lang="en-US" dirty="0" smtClean="0">
                <a:solidFill>
                  <a:srgbClr val="FFC000"/>
                </a:solidFill>
              </a:rPr>
              <a:t>     How to run the script</a:t>
            </a:r>
            <a:endParaRPr lang="en-US" dirty="0">
              <a:solidFill>
                <a:srgbClr val="FFC000"/>
              </a:solidFill>
            </a:endParaRPr>
          </a:p>
        </p:txBody>
      </p:sp>
      <p:sp>
        <p:nvSpPr>
          <p:cNvPr id="9219" name="Rectangle 3"/>
          <p:cNvSpPr>
            <a:spLocks noGrp="1" noChangeArrowheads="1"/>
          </p:cNvSpPr>
          <p:nvPr>
            <p:ph type="body" sz="half" idx="1"/>
          </p:nvPr>
        </p:nvSpPr>
        <p:spPr>
          <a:xfrm>
            <a:off x="152400" y="1676400"/>
            <a:ext cx="8531225" cy="4038600"/>
          </a:xfrm>
        </p:spPr>
        <p:txBody>
          <a:bodyPr>
            <a:normAutofit fontScale="85000" lnSpcReduction="10000"/>
          </a:bodyPr>
          <a:lstStyle/>
          <a:p>
            <a:r>
              <a:rPr lang="en-US" sz="3600" dirty="0" smtClean="0">
                <a:solidFill>
                  <a:srgbClr val="FFC000"/>
                </a:solidFill>
                <a:effectLst/>
              </a:rPr>
              <a:t>From NWIS prompt type: “</a:t>
            </a:r>
            <a:r>
              <a:rPr lang="en-US" sz="3600" dirty="0" err="1" smtClean="0">
                <a:solidFill>
                  <a:srgbClr val="FFC000"/>
                </a:solidFill>
                <a:effectLst/>
              </a:rPr>
              <a:t>gwreview</a:t>
            </a:r>
            <a:r>
              <a:rPr lang="en-US" sz="3600" dirty="0" smtClean="0">
                <a:solidFill>
                  <a:srgbClr val="FFC000"/>
                </a:solidFill>
                <a:effectLst/>
              </a:rPr>
              <a:t>”</a:t>
            </a:r>
          </a:p>
          <a:p>
            <a:pPr lvl="1"/>
            <a:r>
              <a:rPr lang="en-US" dirty="0" smtClean="0">
                <a:solidFill>
                  <a:srgbClr val="FFC000"/>
                </a:solidFill>
                <a:effectLst/>
              </a:rPr>
              <a:t>Note that you can run </a:t>
            </a:r>
            <a:r>
              <a:rPr lang="en-US" dirty="0" err="1" smtClean="0">
                <a:solidFill>
                  <a:srgbClr val="FFC000"/>
                </a:solidFill>
                <a:effectLst/>
              </a:rPr>
              <a:t>swreview</a:t>
            </a:r>
            <a:r>
              <a:rPr lang="en-US" dirty="0" smtClean="0">
                <a:solidFill>
                  <a:srgbClr val="FFC000"/>
                </a:solidFill>
                <a:effectLst/>
              </a:rPr>
              <a:t>, too – either will actually work…</a:t>
            </a:r>
            <a:endParaRPr lang="en-US" dirty="0">
              <a:solidFill>
                <a:srgbClr val="FFC000"/>
              </a:solidFill>
              <a:effectLst/>
            </a:endParaRPr>
          </a:p>
          <a:p>
            <a:r>
              <a:rPr lang="en-US" sz="3600" dirty="0" smtClean="0">
                <a:solidFill>
                  <a:srgbClr val="FFC000"/>
                </a:solidFill>
                <a:effectLst/>
              </a:rPr>
              <a:t>Follow the on screen prompts and fill out working from top to bottom</a:t>
            </a:r>
          </a:p>
          <a:p>
            <a:r>
              <a:rPr lang="en-US" sz="3600" dirty="0" smtClean="0">
                <a:solidFill>
                  <a:srgbClr val="FFC000"/>
                </a:solidFill>
                <a:effectLst/>
              </a:rPr>
              <a:t>Save Your Settings</a:t>
            </a:r>
          </a:p>
          <a:p>
            <a:pPr lvl="1"/>
            <a:r>
              <a:rPr lang="en-US" dirty="0" smtClean="0">
                <a:solidFill>
                  <a:srgbClr val="FFC000"/>
                </a:solidFill>
                <a:effectLst/>
              </a:rPr>
              <a:t>Reference data options, desired default settings, etc…</a:t>
            </a:r>
          </a:p>
          <a:p>
            <a:pPr lvl="1"/>
            <a:r>
              <a:rPr lang="en-US" dirty="0" smtClean="0">
                <a:solidFill>
                  <a:srgbClr val="FFC000"/>
                </a:solidFill>
                <a:effectLst/>
              </a:rPr>
              <a:t>Will be prompted if you want to save settings after changing any that can be saved and trying to continue with retrieval</a:t>
            </a:r>
          </a:p>
          <a:p>
            <a:pPr lvl="1"/>
            <a:endParaRPr lang="en-US" dirty="0" smtClean="0">
              <a:solidFill>
                <a:srgbClr val="FFC000"/>
              </a:solidFill>
              <a:effectLst/>
            </a:endParaRPr>
          </a:p>
          <a:p>
            <a:pPr marL="457200" lvl="1" indent="0">
              <a:buNone/>
            </a:pPr>
            <a:endParaRPr lang="en-US" dirty="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3938338033"/>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69679" name="CorelDRAW" r:id="rId4" imgW="914400" imgH="914400" progId="">
                  <p:embed/>
                </p:oleObj>
              </mc:Choice>
              <mc:Fallback>
                <p:oleObj name="CorelDRAW" r:id="rId4" imgW="914400" imgH="914400" progId="">
                  <p:embed/>
                  <p:pic>
                    <p:nvPicPr>
                      <p:cNvPr id="0" name="Picture 2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447800" y="5638800"/>
            <a:ext cx="7000875" cy="34360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71" name="Picture 39"/>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0" y="152400"/>
            <a:ext cx="1981200" cy="151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96217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33</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How to run the script</a:t>
            </a:r>
            <a:endParaRPr lang="en-US" dirty="0">
              <a:solidFill>
                <a:srgbClr val="FFC000"/>
              </a:solidFill>
            </a:endParaRPr>
          </a:p>
        </p:txBody>
      </p:sp>
      <p:sp>
        <p:nvSpPr>
          <p:cNvPr id="9219" name="Rectangle 3"/>
          <p:cNvSpPr>
            <a:spLocks noGrp="1" noChangeArrowheads="1"/>
          </p:cNvSpPr>
          <p:nvPr>
            <p:ph type="body" sz="half" idx="1"/>
          </p:nvPr>
        </p:nvSpPr>
        <p:spPr>
          <a:xfrm>
            <a:off x="76200" y="1676400"/>
            <a:ext cx="3657600" cy="4572000"/>
          </a:xfrm>
        </p:spPr>
        <p:txBody>
          <a:bodyPr>
            <a:normAutofit fontScale="85000" lnSpcReduction="20000"/>
          </a:bodyPr>
          <a:lstStyle/>
          <a:p>
            <a:r>
              <a:rPr lang="en-US" dirty="0" smtClean="0">
                <a:solidFill>
                  <a:srgbClr val="FFC000"/>
                </a:solidFill>
                <a:effectLst/>
              </a:rPr>
              <a:t>Just follow the prompts and enter the required information to get to the main menu</a:t>
            </a:r>
            <a:endParaRPr lang="en-US" dirty="0">
              <a:solidFill>
                <a:srgbClr val="FFC000"/>
              </a:solidFill>
              <a:effectLst/>
            </a:endParaRPr>
          </a:p>
          <a:p>
            <a:pPr lvl="1"/>
            <a:r>
              <a:rPr lang="en-US" dirty="0" smtClean="0">
                <a:solidFill>
                  <a:srgbClr val="FFC000"/>
                </a:solidFill>
                <a:effectLst/>
              </a:rPr>
              <a:t>Can run for water year or specific dates (but shouldn’t exceed 2 water years due to some limitations with  </a:t>
            </a:r>
            <a:r>
              <a:rPr lang="en-US" dirty="0" err="1" smtClean="0">
                <a:solidFill>
                  <a:srgbClr val="FFC000"/>
                </a:solidFill>
                <a:effectLst/>
              </a:rPr>
              <a:t>Adaps</a:t>
            </a:r>
            <a:r>
              <a:rPr lang="en-US" dirty="0" smtClean="0">
                <a:solidFill>
                  <a:srgbClr val="FFC000"/>
                </a:solidFill>
                <a:effectLst/>
              </a:rPr>
              <a:t> tabling of periods over 365 days and some file-naming issues…</a:t>
            </a: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373624141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97644" name="CorelDRAW" r:id="rId4" imgW="914400" imgH="914400" progId="">
                  <p:embed/>
                </p:oleObj>
              </mc:Choice>
              <mc:Fallback>
                <p:oleObj name="CorelDRAW" r:id="rId4" imgW="914400" imgH="914400" progId="">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838200"/>
            <a:ext cx="4724400" cy="1535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9"/>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0" y="152400"/>
            <a:ext cx="1981200" cy="151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362200"/>
            <a:ext cx="4724399" cy="426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bwMode="auto">
          <a:xfrm>
            <a:off x="5867400" y="2133600"/>
            <a:ext cx="1219200" cy="1524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7239000" y="3200400"/>
            <a:ext cx="533400" cy="228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6705600" y="6477000"/>
            <a:ext cx="228600" cy="1524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7742796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36885165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99688"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34</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sp>
        <p:nvSpPr>
          <p:cNvPr id="6" name="Rectangle 2"/>
          <p:cNvSpPr txBox="1">
            <a:spLocks noRot="1" noChangeArrowheads="1"/>
          </p:cNvSpPr>
          <p:nvPr/>
        </p:nvSpPr>
        <p:spPr bwMode="auto">
          <a:xfrm>
            <a:off x="0" y="28575"/>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r>
              <a:rPr lang="en-US" dirty="0" smtClean="0">
                <a:solidFill>
                  <a:srgbClr val="FFC000"/>
                </a:solidFill>
              </a:rPr>
              <a:t>How to run the script</a:t>
            </a:r>
            <a:br>
              <a:rPr lang="en-US" dirty="0" smtClean="0">
                <a:solidFill>
                  <a:srgbClr val="FFC000"/>
                </a:solidFill>
              </a:rPr>
            </a:br>
            <a:r>
              <a:rPr lang="en-US" sz="2800" dirty="0" smtClean="0">
                <a:solidFill>
                  <a:srgbClr val="FFC000"/>
                </a:solidFill>
              </a:rPr>
              <a:t>The </a:t>
            </a:r>
            <a:r>
              <a:rPr lang="en-US" sz="2800" dirty="0" err="1" smtClean="0">
                <a:solidFill>
                  <a:srgbClr val="FFC000"/>
                </a:solidFill>
              </a:rPr>
              <a:t>Gwreview</a:t>
            </a:r>
            <a:r>
              <a:rPr lang="en-US" sz="2800" dirty="0" smtClean="0">
                <a:solidFill>
                  <a:srgbClr val="FFC000"/>
                </a:solidFill>
              </a:rPr>
              <a:t> Main Menu</a:t>
            </a:r>
            <a:endParaRPr lang="en-US" sz="2800" dirty="0">
              <a:solidFill>
                <a:srgbClr val="FFC000"/>
              </a:solidFill>
            </a:endParaRPr>
          </a:p>
        </p:txBody>
      </p:sp>
      <p:pic>
        <p:nvPicPr>
          <p:cNvPr id="8" name="Picture 39"/>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0" y="152400"/>
            <a:ext cx="1524000" cy="1167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1" y="1207764"/>
            <a:ext cx="6553200" cy="5650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8005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698182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35</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sp>
        <p:nvSpPr>
          <p:cNvPr id="5" name="TextBox 4"/>
          <p:cNvSpPr txBox="1"/>
          <p:nvPr/>
        </p:nvSpPr>
        <p:spPr>
          <a:xfrm>
            <a:off x="6400800" y="1371600"/>
            <a:ext cx="2743200" cy="461665"/>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Can reset dates for hydrographs and for tables (both separately…).</a:t>
            </a:r>
            <a:endParaRPr lang="en-US" sz="1200" dirty="0">
              <a:solidFill>
                <a:schemeClr val="bg2"/>
              </a:solidFill>
            </a:endParaRPr>
          </a:p>
        </p:txBody>
      </p:sp>
      <p:cxnSp>
        <p:nvCxnSpPr>
          <p:cNvPr id="7" name="Straight Arrow Connector 6"/>
          <p:cNvCxnSpPr/>
          <p:nvPr/>
        </p:nvCxnSpPr>
        <p:spPr bwMode="auto">
          <a:xfrm flipH="1" flipV="1">
            <a:off x="5867400" y="2971800"/>
            <a:ext cx="533400" cy="457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9" name="TextBox 8"/>
          <p:cNvSpPr txBox="1"/>
          <p:nvPr/>
        </p:nvSpPr>
        <p:spPr>
          <a:xfrm>
            <a:off x="6400800" y="3352800"/>
            <a:ext cx="2743200" cy="1200329"/>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Plot a large UV hydrograph of the entire period (not divided up into monthly/bimonthly periods).  Large, fixed dimensions are used on this plot, primarily intended to be viewed electronically.</a:t>
            </a:r>
            <a:endParaRPr lang="en-US" sz="1200" dirty="0">
              <a:solidFill>
                <a:schemeClr val="bg2"/>
              </a:solidFill>
            </a:endParaRPr>
          </a:p>
        </p:txBody>
      </p:sp>
      <p:sp>
        <p:nvSpPr>
          <p:cNvPr id="15" name="TextBox 14"/>
          <p:cNvSpPr txBox="1"/>
          <p:nvPr/>
        </p:nvSpPr>
        <p:spPr>
          <a:xfrm>
            <a:off x="6477000" y="2057400"/>
            <a:ext cx="2667000" cy="646331"/>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Monthly hydrographs for the period can be split up into 1 month or 2 month plots or skipped altogether.</a:t>
            </a:r>
            <a:endParaRPr lang="en-US" sz="1200" dirty="0">
              <a:solidFill>
                <a:schemeClr val="bg2"/>
              </a:solidFill>
            </a:endParaRPr>
          </a:p>
        </p:txBody>
      </p:sp>
      <p:cxnSp>
        <p:nvCxnSpPr>
          <p:cNvPr id="17" name="Straight Arrow Connector 16"/>
          <p:cNvCxnSpPr/>
          <p:nvPr/>
        </p:nvCxnSpPr>
        <p:spPr bwMode="auto">
          <a:xfrm flipH="1">
            <a:off x="5867400" y="2514600"/>
            <a:ext cx="609600" cy="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 name="TextBox 17"/>
          <p:cNvSpPr txBox="1"/>
          <p:nvPr/>
        </p:nvSpPr>
        <p:spPr>
          <a:xfrm>
            <a:off x="6477000" y="2819400"/>
            <a:ext cx="2590800" cy="461665"/>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Plot dimensions for the monthly plots in inches.</a:t>
            </a:r>
            <a:endParaRPr lang="en-US" sz="1200" dirty="0">
              <a:solidFill>
                <a:schemeClr val="bg2"/>
              </a:solidFill>
            </a:endParaRPr>
          </a:p>
        </p:txBody>
      </p:sp>
      <p:cxnSp>
        <p:nvCxnSpPr>
          <p:cNvPr id="20" name="Straight Arrow Connector 19"/>
          <p:cNvCxnSpPr/>
          <p:nvPr/>
        </p:nvCxnSpPr>
        <p:spPr bwMode="auto">
          <a:xfrm flipH="1">
            <a:off x="5181600" y="1676400"/>
            <a:ext cx="1219200" cy="685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22" name="Straight Arrow Connector 21"/>
          <p:cNvCxnSpPr/>
          <p:nvPr/>
        </p:nvCxnSpPr>
        <p:spPr bwMode="auto">
          <a:xfrm flipH="1">
            <a:off x="3962400" y="1676400"/>
            <a:ext cx="2438400" cy="3124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23" name="Right Brace 22"/>
          <p:cNvSpPr/>
          <p:nvPr/>
        </p:nvSpPr>
        <p:spPr bwMode="auto">
          <a:xfrm rot="949578">
            <a:off x="5970206" y="2728454"/>
            <a:ext cx="474822" cy="173764"/>
          </a:xfrm>
          <a:prstGeom prst="rightBrace">
            <a:avLst>
              <a:gd name="adj1" fmla="val 22670"/>
              <a:gd name="adj2" fmla="val 50000"/>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rtlCol="0" anchor="ctr"/>
          <a:lstStyle/>
          <a:p>
            <a:pPr algn="ctr"/>
            <a:endParaRPr lang="en-US"/>
          </a:p>
        </p:txBody>
      </p:sp>
      <p:cxnSp>
        <p:nvCxnSpPr>
          <p:cNvPr id="27" name="Straight Arrow Connector 26"/>
          <p:cNvCxnSpPr/>
          <p:nvPr/>
        </p:nvCxnSpPr>
        <p:spPr bwMode="auto">
          <a:xfrm flipH="1" flipV="1">
            <a:off x="5867400" y="31242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30" name="TextBox 29"/>
          <p:cNvSpPr txBox="1"/>
          <p:nvPr/>
        </p:nvSpPr>
        <p:spPr>
          <a:xfrm>
            <a:off x="6324600" y="4724400"/>
            <a:ext cx="2819400" cy="461665"/>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Plot edited UV water levels or UV data corrections.</a:t>
            </a:r>
            <a:endParaRPr lang="en-US" sz="1200" dirty="0">
              <a:solidFill>
                <a:schemeClr val="bg2"/>
              </a:solidFill>
            </a:endParaRPr>
          </a:p>
        </p:txBody>
      </p:sp>
      <p:graphicFrame>
        <p:nvGraphicFramePr>
          <p:cNvPr id="12" name="Object 11"/>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98664"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08005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698182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36</a:t>
            </a:fld>
            <a:endParaRPr lang="en-US" sz="1200" dirty="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sp>
        <p:nvSpPr>
          <p:cNvPr id="5" name="TextBox 4"/>
          <p:cNvSpPr txBox="1"/>
          <p:nvPr/>
        </p:nvSpPr>
        <p:spPr>
          <a:xfrm>
            <a:off x="6324600" y="1143000"/>
            <a:ext cx="2709396" cy="646331"/>
          </a:xfrm>
          <a:prstGeom prst="rect">
            <a:avLst/>
          </a:prstGeom>
          <a:solidFill>
            <a:schemeClr val="tx1"/>
          </a:solidFill>
          <a:ln>
            <a:solidFill>
              <a:schemeClr val="bg2"/>
            </a:solidFill>
          </a:ln>
        </p:spPr>
        <p:txBody>
          <a:bodyPr wrap="none" rtlCol="0">
            <a:spAutoFit/>
          </a:bodyPr>
          <a:lstStyle/>
          <a:p>
            <a:r>
              <a:rPr lang="en-US" sz="1200" dirty="0" smtClean="0">
                <a:solidFill>
                  <a:schemeClr val="bg2"/>
                </a:solidFill>
              </a:rPr>
              <a:t>Plot data correction entry indicators</a:t>
            </a:r>
            <a:br>
              <a:rPr lang="en-US" sz="1200" dirty="0" smtClean="0">
                <a:solidFill>
                  <a:schemeClr val="bg2"/>
                </a:solidFill>
              </a:rPr>
            </a:br>
            <a:r>
              <a:rPr lang="en-US" sz="1200" dirty="0" smtClean="0">
                <a:solidFill>
                  <a:schemeClr val="bg2"/>
                </a:solidFill>
              </a:rPr>
              <a:t>as simple timing lines or discrete</a:t>
            </a:r>
            <a:br>
              <a:rPr lang="en-US" sz="1200" dirty="0" smtClean="0">
                <a:solidFill>
                  <a:schemeClr val="bg2"/>
                </a:solidFill>
              </a:rPr>
            </a:br>
            <a:r>
              <a:rPr lang="en-US" sz="1200" dirty="0" smtClean="0">
                <a:solidFill>
                  <a:schemeClr val="bg2"/>
                </a:solidFill>
              </a:rPr>
              <a:t> entry points with corrections labeled.</a:t>
            </a:r>
            <a:endParaRPr lang="en-US" sz="1200" dirty="0">
              <a:solidFill>
                <a:schemeClr val="bg2"/>
              </a:solidFill>
            </a:endParaRPr>
          </a:p>
        </p:txBody>
      </p:sp>
      <p:cxnSp>
        <p:nvCxnSpPr>
          <p:cNvPr id="7" name="Straight Arrow Connector 6"/>
          <p:cNvCxnSpPr/>
          <p:nvPr/>
        </p:nvCxnSpPr>
        <p:spPr bwMode="auto">
          <a:xfrm flipH="1">
            <a:off x="5791200" y="1295400"/>
            <a:ext cx="533400" cy="1828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9" name="TextBox 8"/>
          <p:cNvSpPr txBox="1"/>
          <p:nvPr/>
        </p:nvSpPr>
        <p:spPr>
          <a:xfrm>
            <a:off x="6546715" y="1905000"/>
            <a:ext cx="2590800" cy="461665"/>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Included </a:t>
            </a:r>
            <a:r>
              <a:rPr lang="en-US" sz="1200" dirty="0" err="1" smtClean="0">
                <a:solidFill>
                  <a:schemeClr val="bg2"/>
                </a:solidFill>
              </a:rPr>
              <a:t>adaps</a:t>
            </a:r>
            <a:r>
              <a:rPr lang="en-US" sz="1200" dirty="0" smtClean="0">
                <a:solidFill>
                  <a:schemeClr val="bg2"/>
                </a:solidFill>
              </a:rPr>
              <a:t> data correction entry remarks or not.</a:t>
            </a:r>
            <a:endParaRPr lang="en-US" sz="1200" dirty="0">
              <a:solidFill>
                <a:schemeClr val="bg2"/>
              </a:solidFill>
            </a:endParaRPr>
          </a:p>
        </p:txBody>
      </p:sp>
      <p:cxnSp>
        <p:nvCxnSpPr>
          <p:cNvPr id="11" name="Straight Arrow Connector 10"/>
          <p:cNvCxnSpPr/>
          <p:nvPr/>
        </p:nvCxnSpPr>
        <p:spPr bwMode="auto">
          <a:xfrm flipH="1">
            <a:off x="5791200" y="2057400"/>
            <a:ext cx="762000" cy="1219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2" name="TextBox 11"/>
          <p:cNvSpPr txBox="1"/>
          <p:nvPr/>
        </p:nvSpPr>
        <p:spPr>
          <a:xfrm>
            <a:off x="6553200" y="2438400"/>
            <a:ext cx="2514600" cy="461665"/>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UV hydrograph reference data option.</a:t>
            </a:r>
            <a:endParaRPr lang="en-US" sz="1200" dirty="0">
              <a:solidFill>
                <a:schemeClr val="bg2"/>
              </a:solidFill>
            </a:endParaRPr>
          </a:p>
        </p:txBody>
      </p:sp>
      <p:sp>
        <p:nvSpPr>
          <p:cNvPr id="15" name="TextBox 14"/>
          <p:cNvSpPr txBox="1"/>
          <p:nvPr/>
        </p:nvSpPr>
        <p:spPr>
          <a:xfrm>
            <a:off x="6692630" y="3048000"/>
            <a:ext cx="2438400" cy="1200329"/>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Tell the program to “lift the pen” on the UV data trace when a gap in data exceeds this many minutes (indicate a gap in data when more than this many minutes are missing…).</a:t>
            </a:r>
            <a:endParaRPr lang="en-US" sz="1200" dirty="0">
              <a:solidFill>
                <a:schemeClr val="bg2"/>
              </a:solidFill>
            </a:endParaRPr>
          </a:p>
        </p:txBody>
      </p:sp>
      <p:cxnSp>
        <p:nvCxnSpPr>
          <p:cNvPr id="17" name="Straight Arrow Connector 16"/>
          <p:cNvCxnSpPr/>
          <p:nvPr/>
        </p:nvCxnSpPr>
        <p:spPr bwMode="auto">
          <a:xfrm flipH="1">
            <a:off x="5791200" y="2895600"/>
            <a:ext cx="762000" cy="5334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8" name="TextBox 17"/>
          <p:cNvSpPr txBox="1"/>
          <p:nvPr/>
        </p:nvSpPr>
        <p:spPr>
          <a:xfrm>
            <a:off x="6606702" y="4343400"/>
            <a:ext cx="2514600" cy="1015663"/>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Plot DV hydrographs and set dimensions of each plot (2 pages with each individual plot sharing the specified dimensions in inches when outputting to file)</a:t>
            </a:r>
            <a:endParaRPr lang="en-US" sz="1200" dirty="0">
              <a:solidFill>
                <a:schemeClr val="bg2"/>
              </a:solidFill>
            </a:endParaRPr>
          </a:p>
        </p:txBody>
      </p:sp>
      <p:cxnSp>
        <p:nvCxnSpPr>
          <p:cNvPr id="20" name="Straight Arrow Connector 19"/>
          <p:cNvCxnSpPr/>
          <p:nvPr/>
        </p:nvCxnSpPr>
        <p:spPr bwMode="auto">
          <a:xfrm flipH="1">
            <a:off x="5867400" y="3352800"/>
            <a:ext cx="838200" cy="3810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24" name="Straight Arrow Connector 23"/>
          <p:cNvCxnSpPr/>
          <p:nvPr/>
        </p:nvCxnSpPr>
        <p:spPr bwMode="auto">
          <a:xfrm flipH="1">
            <a:off x="6019800" y="2895600"/>
            <a:ext cx="533400" cy="685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28" name="Right Brace 27"/>
          <p:cNvSpPr/>
          <p:nvPr/>
        </p:nvSpPr>
        <p:spPr bwMode="auto">
          <a:xfrm rot="946261">
            <a:off x="5797950" y="3924062"/>
            <a:ext cx="892984" cy="387367"/>
          </a:xfrm>
          <a:prstGeom prst="rightBrace">
            <a:avLst>
              <a:gd name="adj1" fmla="val 25000"/>
              <a:gd name="adj2" fmla="val 77009"/>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rtlCol="0" anchor="ctr"/>
          <a:lstStyle/>
          <a:p>
            <a:pPr algn="ctr"/>
            <a:endParaRPr lang="en-US"/>
          </a:p>
        </p:txBody>
      </p:sp>
      <p:cxnSp>
        <p:nvCxnSpPr>
          <p:cNvPr id="32" name="Straight Arrow Connector 31"/>
          <p:cNvCxnSpPr/>
          <p:nvPr/>
        </p:nvCxnSpPr>
        <p:spPr bwMode="auto">
          <a:xfrm flipH="1" flipV="1">
            <a:off x="5867400" y="4343400"/>
            <a:ext cx="685800" cy="11430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36" name="TextBox 35"/>
          <p:cNvSpPr txBox="1"/>
          <p:nvPr/>
        </p:nvSpPr>
        <p:spPr>
          <a:xfrm>
            <a:off x="6553200" y="5410200"/>
            <a:ext cx="2514600" cy="646331"/>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Annual DV hydrograph reference data option (does not appear on 10-yr DV hydrograph…).</a:t>
            </a:r>
            <a:endParaRPr lang="en-US" sz="1200" dirty="0">
              <a:solidFill>
                <a:schemeClr val="bg2"/>
              </a:solidFill>
            </a:endParaRPr>
          </a:p>
        </p:txBody>
      </p:sp>
      <p:graphicFrame>
        <p:nvGraphicFramePr>
          <p:cNvPr id="10" name="Object 9"/>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0713"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080055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152400"/>
            <a:ext cx="6981825"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37</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cxnSp>
        <p:nvCxnSpPr>
          <p:cNvPr id="11" name="Straight Arrow Connector 10"/>
          <p:cNvCxnSpPr/>
          <p:nvPr/>
        </p:nvCxnSpPr>
        <p:spPr bwMode="auto">
          <a:xfrm flipH="1">
            <a:off x="3048000" y="2667000"/>
            <a:ext cx="4038600" cy="21336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2" name="TextBox 11"/>
          <p:cNvSpPr txBox="1"/>
          <p:nvPr/>
        </p:nvSpPr>
        <p:spPr>
          <a:xfrm>
            <a:off x="6629400" y="4419600"/>
            <a:ext cx="2514600" cy="461665"/>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Include </a:t>
            </a:r>
            <a:r>
              <a:rPr lang="en-US" sz="1200" dirty="0" err="1" smtClean="0">
                <a:solidFill>
                  <a:schemeClr val="bg2"/>
                </a:solidFill>
              </a:rPr>
              <a:t>gwreview</a:t>
            </a:r>
            <a:r>
              <a:rPr lang="en-US" sz="1200" dirty="0" smtClean="0">
                <a:solidFill>
                  <a:schemeClr val="bg2"/>
                </a:solidFill>
              </a:rPr>
              <a:t> site inspection primaries or not.</a:t>
            </a:r>
            <a:endParaRPr lang="en-US" sz="1200" dirty="0">
              <a:solidFill>
                <a:schemeClr val="bg2"/>
              </a:solidFill>
            </a:endParaRPr>
          </a:p>
        </p:txBody>
      </p:sp>
      <p:sp>
        <p:nvSpPr>
          <p:cNvPr id="15" name="TextBox 14"/>
          <p:cNvSpPr txBox="1"/>
          <p:nvPr/>
        </p:nvSpPr>
        <p:spPr>
          <a:xfrm>
            <a:off x="7086600" y="2438400"/>
            <a:ext cx="2057400" cy="830997"/>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Can skip all tabling or skip all hydrograph plotting with these options, too, not just for resetting dates…</a:t>
            </a:r>
            <a:endParaRPr lang="en-US" sz="1200" dirty="0">
              <a:solidFill>
                <a:schemeClr val="bg2"/>
              </a:solidFill>
            </a:endParaRPr>
          </a:p>
        </p:txBody>
      </p:sp>
      <p:sp>
        <p:nvSpPr>
          <p:cNvPr id="18" name="TextBox 17"/>
          <p:cNvSpPr txBox="1"/>
          <p:nvPr/>
        </p:nvSpPr>
        <p:spPr>
          <a:xfrm>
            <a:off x="6629400" y="3429000"/>
            <a:ext cx="2514600" cy="830997"/>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Skip primary computations (running primaries is good, but may be times you don’t want to or can’t…).</a:t>
            </a:r>
            <a:endParaRPr lang="en-US" sz="1200" dirty="0">
              <a:solidFill>
                <a:schemeClr val="bg2"/>
              </a:solidFill>
            </a:endParaRPr>
          </a:p>
        </p:txBody>
      </p:sp>
      <p:sp>
        <p:nvSpPr>
          <p:cNvPr id="23" name="Right Brace 22"/>
          <p:cNvSpPr/>
          <p:nvPr/>
        </p:nvSpPr>
        <p:spPr bwMode="auto">
          <a:xfrm>
            <a:off x="5867400" y="5410200"/>
            <a:ext cx="762000" cy="381000"/>
          </a:xfrm>
          <a:prstGeom prst="rightBrace">
            <a:avLst>
              <a:gd name="adj1" fmla="val 19251"/>
              <a:gd name="adj2" fmla="val 51986"/>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rtlCol="0" anchor="ctr"/>
          <a:lstStyle/>
          <a:p>
            <a:pPr algn="ctr"/>
            <a:endParaRPr lang="en-US"/>
          </a:p>
        </p:txBody>
      </p:sp>
      <p:cxnSp>
        <p:nvCxnSpPr>
          <p:cNvPr id="6" name="Straight Arrow Connector 5"/>
          <p:cNvCxnSpPr/>
          <p:nvPr/>
        </p:nvCxnSpPr>
        <p:spPr bwMode="auto">
          <a:xfrm flipH="1" flipV="1">
            <a:off x="3733800" y="2362200"/>
            <a:ext cx="3352800" cy="304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14" name="Straight Arrow Connector 13"/>
          <p:cNvCxnSpPr/>
          <p:nvPr/>
        </p:nvCxnSpPr>
        <p:spPr bwMode="auto">
          <a:xfrm flipH="1">
            <a:off x="5791200" y="3657600"/>
            <a:ext cx="838200" cy="1219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16" name="Straight Arrow Connector 15"/>
          <p:cNvCxnSpPr/>
          <p:nvPr/>
        </p:nvCxnSpPr>
        <p:spPr bwMode="auto">
          <a:xfrm flipH="1">
            <a:off x="5791200" y="4648200"/>
            <a:ext cx="838200" cy="457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17" name="TextBox 16"/>
          <p:cNvSpPr txBox="1"/>
          <p:nvPr/>
        </p:nvSpPr>
        <p:spPr>
          <a:xfrm>
            <a:off x="6629400" y="5029200"/>
            <a:ext cx="2514600" cy="1569660"/>
          </a:xfrm>
          <a:prstGeom prst="rect">
            <a:avLst/>
          </a:prstGeom>
          <a:solidFill>
            <a:schemeClr val="tx1"/>
          </a:solidFill>
          <a:ln>
            <a:solidFill>
              <a:schemeClr val="bg2"/>
            </a:solidFill>
          </a:ln>
        </p:spPr>
        <p:txBody>
          <a:bodyPr wrap="square" rtlCol="0">
            <a:spAutoFit/>
          </a:bodyPr>
          <a:lstStyle/>
          <a:p>
            <a:r>
              <a:rPr lang="en-US" sz="1200" dirty="0" smtClean="0">
                <a:solidFill>
                  <a:schemeClr val="bg2"/>
                </a:solidFill>
              </a:rPr>
              <a:t>Output options:</a:t>
            </a:r>
          </a:p>
          <a:p>
            <a:r>
              <a:rPr lang="en-US" sz="1200" dirty="0" smtClean="0">
                <a:solidFill>
                  <a:schemeClr val="bg2"/>
                </a:solidFill>
              </a:rPr>
              <a:t>File and file type (</a:t>
            </a:r>
            <a:r>
              <a:rPr lang="en-US" sz="1200" dirty="0" err="1" smtClean="0">
                <a:solidFill>
                  <a:schemeClr val="bg2"/>
                </a:solidFill>
              </a:rPr>
              <a:t>pdf</a:t>
            </a:r>
            <a:r>
              <a:rPr lang="en-US" sz="1200" dirty="0" smtClean="0">
                <a:solidFill>
                  <a:schemeClr val="bg2"/>
                </a:solidFill>
              </a:rPr>
              <a:t>, </a:t>
            </a:r>
            <a:r>
              <a:rPr lang="en-US" sz="1200" dirty="0" err="1" smtClean="0">
                <a:solidFill>
                  <a:schemeClr val="bg2"/>
                </a:solidFill>
              </a:rPr>
              <a:t>pnf</a:t>
            </a:r>
            <a:r>
              <a:rPr lang="en-US" sz="1200" dirty="0" smtClean="0">
                <a:solidFill>
                  <a:schemeClr val="bg2"/>
                </a:solidFill>
              </a:rPr>
              <a:t>, </a:t>
            </a:r>
            <a:r>
              <a:rPr lang="en-US" sz="1200" dirty="0" err="1" smtClean="0">
                <a:solidFill>
                  <a:schemeClr val="bg2"/>
                </a:solidFill>
              </a:rPr>
              <a:t>mif</a:t>
            </a:r>
            <a:r>
              <a:rPr lang="en-US" sz="1200" dirty="0" smtClean="0">
                <a:solidFill>
                  <a:schemeClr val="bg2"/>
                </a:solidFill>
              </a:rPr>
              <a:t>, </a:t>
            </a:r>
            <a:r>
              <a:rPr lang="en-US" sz="1200" dirty="0" err="1" smtClean="0">
                <a:solidFill>
                  <a:schemeClr val="bg2"/>
                </a:solidFill>
              </a:rPr>
              <a:t>ps</a:t>
            </a:r>
            <a:r>
              <a:rPr lang="en-US" sz="1200" dirty="0" smtClean="0">
                <a:solidFill>
                  <a:schemeClr val="bg2"/>
                </a:solidFill>
              </a:rPr>
              <a:t>, tkg2 – tables output as text for all options except </a:t>
            </a:r>
            <a:r>
              <a:rPr lang="en-US" sz="1200" dirty="0" err="1" smtClean="0">
                <a:solidFill>
                  <a:schemeClr val="bg2"/>
                </a:solidFill>
              </a:rPr>
              <a:t>pdf</a:t>
            </a:r>
            <a:r>
              <a:rPr lang="en-US" sz="1200" dirty="0" smtClean="0">
                <a:solidFill>
                  <a:schemeClr val="bg2"/>
                </a:solidFill>
              </a:rPr>
              <a:t>…)</a:t>
            </a:r>
          </a:p>
          <a:p>
            <a:r>
              <a:rPr lang="en-US" sz="1200" dirty="0" smtClean="0">
                <a:solidFill>
                  <a:schemeClr val="bg2"/>
                </a:solidFill>
              </a:rPr>
              <a:t>Print and printer options for both tables and plots separately.</a:t>
            </a:r>
          </a:p>
          <a:p>
            <a:r>
              <a:rPr lang="en-US" sz="1200" dirty="0" smtClean="0">
                <a:solidFill>
                  <a:schemeClr val="bg2"/>
                </a:solidFill>
              </a:rPr>
              <a:t>Screen display (tig2 plots/text tables.</a:t>
            </a:r>
            <a:endParaRPr lang="en-US" sz="1200" dirty="0">
              <a:solidFill>
                <a:schemeClr val="bg2"/>
              </a:solidFill>
            </a:endParaRPr>
          </a:p>
        </p:txBody>
      </p:sp>
      <p:graphicFrame>
        <p:nvGraphicFramePr>
          <p:cNvPr id="4" name="Object 3"/>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8904"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4080055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1153036948"/>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7878"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itle 8"/>
          <p:cNvSpPr>
            <a:spLocks noGrp="1"/>
          </p:cNvSpPr>
          <p:nvPr>
            <p:ph type="title"/>
          </p:nvPr>
        </p:nvSpPr>
        <p:spPr>
          <a:xfrm>
            <a:off x="685800" y="0"/>
            <a:ext cx="2743200" cy="1020762"/>
          </a:xfrm>
        </p:spPr>
        <p:txBody>
          <a:bodyPr/>
          <a:lstStyle/>
          <a:p>
            <a:pPr algn="l"/>
            <a:r>
              <a:rPr lang="en-US" dirty="0" smtClean="0">
                <a:solidFill>
                  <a:srgbClr val="FFC000"/>
                </a:solidFill>
              </a:rPr>
              <a:t>Output</a:t>
            </a:r>
            <a:endParaRPr lang="en-US" dirty="0">
              <a:solidFill>
                <a:srgbClr val="FFC000"/>
              </a:solidFill>
            </a:endParaRPr>
          </a:p>
        </p:txBody>
      </p:sp>
      <p:sp>
        <p:nvSpPr>
          <p:cNvPr id="7" name="Content Placeholder 6"/>
          <p:cNvSpPr>
            <a:spLocks noGrp="1"/>
          </p:cNvSpPr>
          <p:nvPr>
            <p:ph sz="half" idx="1"/>
          </p:nvPr>
        </p:nvSpPr>
        <p:spPr>
          <a:xfrm>
            <a:off x="0" y="1066800"/>
            <a:ext cx="4191000" cy="5334000"/>
          </a:xfrm>
        </p:spPr>
        <p:txBody>
          <a:bodyPr>
            <a:normAutofit fontScale="92500" lnSpcReduction="20000"/>
          </a:bodyPr>
          <a:lstStyle/>
          <a:p>
            <a:r>
              <a:rPr lang="en-US" dirty="0" smtClean="0">
                <a:solidFill>
                  <a:srgbClr val="FFC000"/>
                </a:solidFill>
              </a:rPr>
              <a:t>File output goes to same area as all other </a:t>
            </a:r>
            <a:r>
              <a:rPr lang="en-US" dirty="0" err="1" smtClean="0">
                <a:solidFill>
                  <a:srgbClr val="FFC000"/>
                </a:solidFill>
              </a:rPr>
              <a:t>Auto_Review</a:t>
            </a:r>
            <a:r>
              <a:rPr lang="en-US" dirty="0" smtClean="0">
                <a:solidFill>
                  <a:srgbClr val="FFC000"/>
                </a:solidFill>
              </a:rPr>
              <a:t> output (usually /SWR)</a:t>
            </a:r>
          </a:p>
          <a:p>
            <a:pPr lvl="1"/>
            <a:r>
              <a:rPr lang="en-US" dirty="0" smtClean="0">
                <a:solidFill>
                  <a:srgbClr val="FFC000"/>
                </a:solidFill>
              </a:rPr>
              <a:t>Water year retrievals go to a water year named subfolder </a:t>
            </a:r>
          </a:p>
          <a:p>
            <a:pPr lvl="1"/>
            <a:r>
              <a:rPr lang="en-US" dirty="0" smtClean="0">
                <a:solidFill>
                  <a:srgbClr val="FFC000"/>
                </a:solidFill>
              </a:rPr>
              <a:t>Other period retrievals go into the top station-level directory</a:t>
            </a:r>
          </a:p>
          <a:p>
            <a:pPr lvl="1"/>
            <a:r>
              <a:rPr lang="en-US" dirty="0" smtClean="0">
                <a:solidFill>
                  <a:srgbClr val="FFC000"/>
                </a:solidFill>
              </a:rPr>
              <a:t>WSC may optionally divide up output by field office or any other desired division of stations</a:t>
            </a:r>
          </a:p>
          <a:p>
            <a:r>
              <a:rPr lang="en-US" dirty="0" smtClean="0">
                <a:solidFill>
                  <a:srgbClr val="FFC000"/>
                </a:solidFill>
              </a:rPr>
              <a:t>WSC may have output setup on local website, links to output enabled in SIMS, etc…</a:t>
            </a:r>
            <a:endParaRPr lang="en-US" dirty="0">
              <a:solidFill>
                <a:srgbClr val="FFC000"/>
              </a:solidFill>
            </a:endParaRPr>
          </a:p>
        </p:txBody>
      </p:sp>
      <p:sp>
        <p:nvSpPr>
          <p:cNvPr id="6146" name="Rectangle 15"/>
          <p:cNvSpPr>
            <a:spLocks noGrp="1" noChangeArrowheads="1"/>
          </p:cNvSpPr>
          <p:nvPr>
            <p:ph type="sldNum" sz="quarter" idx="11"/>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38</a:t>
            </a:fld>
            <a:endParaRPr lang="en-US" sz="120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986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9728"/>
            <a:ext cx="36766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flipV="1">
            <a:off x="3886200" y="990600"/>
            <a:ext cx="914400" cy="15240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6" name="Straight Arrow Connector 5"/>
          <p:cNvCxnSpPr/>
          <p:nvPr/>
        </p:nvCxnSpPr>
        <p:spPr bwMode="auto">
          <a:xfrm flipV="1">
            <a:off x="3886200" y="990600"/>
            <a:ext cx="2133600" cy="15240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12" name="Straight Arrow Connector 11"/>
          <p:cNvCxnSpPr/>
          <p:nvPr/>
        </p:nvCxnSpPr>
        <p:spPr bwMode="auto">
          <a:xfrm flipV="1">
            <a:off x="3886200" y="914400"/>
            <a:ext cx="3429000" cy="1600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cxnSp>
        <p:nvCxnSpPr>
          <p:cNvPr id="15" name="Straight Arrow Connector 14"/>
          <p:cNvCxnSpPr/>
          <p:nvPr/>
        </p:nvCxnSpPr>
        <p:spPr bwMode="auto">
          <a:xfrm flipV="1">
            <a:off x="3886200" y="2209800"/>
            <a:ext cx="1143000" cy="3048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
        <p:nvSpPr>
          <p:cNvPr id="20" name="Left Brace 19"/>
          <p:cNvSpPr/>
          <p:nvPr/>
        </p:nvSpPr>
        <p:spPr bwMode="auto">
          <a:xfrm>
            <a:off x="3657600" y="2667000"/>
            <a:ext cx="1600200" cy="4114800"/>
          </a:xfrm>
          <a:prstGeom prst="leftBrace">
            <a:avLst>
              <a:gd name="adj1" fmla="val 26838"/>
              <a:gd name="adj2" fmla="val 19740"/>
            </a:avLst>
          </a:prstGeom>
          <a:noFill/>
          <a:ln w="25400" cap="flat" cmpd="sng" algn="ctr">
            <a:solidFill>
              <a:srgbClr val="FF0000"/>
            </a:solidFill>
            <a:prstDash val="solid"/>
            <a:round/>
            <a:headEnd type="none" w="med" len="med"/>
            <a:tailEnd type="none"/>
          </a:ln>
          <a:effectLst>
            <a:outerShdw blurRad="152400" dist="533400" dir="5400000" sx="90000" sy="-19000" rotWithShape="0">
              <a:prstClr val="black">
                <a:alpha val="15000"/>
              </a:prstClr>
            </a:outerShdw>
          </a:effectLst>
          <a:extLst/>
        </p:spPr>
        <p:txBody>
          <a:bodyPr rtlCol="0" anchor="ctr"/>
          <a:lstStyle/>
          <a:p>
            <a:pPr algn="ctr"/>
            <a:endParaRPr lang="en-US"/>
          </a:p>
        </p:txBody>
      </p:sp>
      <p:cxnSp>
        <p:nvCxnSpPr>
          <p:cNvPr id="22" name="Straight Arrow Connector 21"/>
          <p:cNvCxnSpPr/>
          <p:nvPr/>
        </p:nvCxnSpPr>
        <p:spPr bwMode="auto">
          <a:xfrm flipV="1">
            <a:off x="3810000" y="152400"/>
            <a:ext cx="990600" cy="4267200"/>
          </a:xfrm>
          <a:prstGeom prst="straightConnector1">
            <a:avLst/>
          </a:prstGeom>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p:spPr>
      </p:cxnSp>
    </p:spTree>
    <p:extLst>
      <p:ext uri="{BB962C8B-B14F-4D97-AF65-F5344CB8AC3E}">
        <p14:creationId xmlns:p14="http://schemas.microsoft.com/office/powerpoint/2010/main" val="10408005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152400" y="1752600"/>
            <a:ext cx="4038600" cy="4267200"/>
          </a:xfrm>
          <a:prstGeom prst="rect">
            <a:avLst/>
          </a:prstGeom>
          <a:noFill/>
          <a:ln w="9525">
            <a:noFill/>
            <a:miter lim="800000"/>
            <a:headEnd/>
            <a:tailEnd/>
          </a:ln>
          <a:effectLst/>
        </p:spPr>
        <p:txBody>
          <a:bodyPr>
            <a:normAutofit fontScale="92500" lnSpcReduction="20000"/>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mn-lt"/>
              </a:rPr>
              <a:t>Use Adobe Reader tools.</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Default toolbar has very few of the total number of tools</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Right –click anywhere on toolbar to bring up other available </a:t>
            </a:r>
            <a:r>
              <a:rPr lang="en-US" sz="2600" b="0" kern="0" dirty="0" smtClean="0">
                <a:solidFill>
                  <a:srgbClr val="FFC000"/>
                </a:solidFill>
                <a:effectLst>
                  <a:outerShdw blurRad="38100" dist="38100" dir="2700000" algn="tl">
                    <a:srgbClr val="000000"/>
                  </a:outerShdw>
                </a:effectLst>
                <a:latin typeface="+mn-lt"/>
              </a:rPr>
              <a:t>tools.</a:t>
            </a:r>
          </a:p>
          <a:p>
            <a:pPr marL="1257300" lvl="2" indent="-342900">
              <a:lnSpc>
                <a:spcPct val="80000"/>
              </a:lnSpc>
              <a:spcBef>
                <a:spcPct val="20000"/>
              </a:spcBef>
              <a:spcAft>
                <a:spcPct val="10000"/>
              </a:spcAft>
              <a:buClr>
                <a:srgbClr val="FAFD00"/>
              </a:buClr>
              <a:buSzPct val="40000"/>
              <a:buFont typeface="Wingdings" pitchFamily="2" charset="2"/>
              <a:buChar char="v"/>
              <a:defRPr/>
            </a:pPr>
            <a:r>
              <a:rPr lang="en-US" sz="2600" kern="0" dirty="0" smtClean="0">
                <a:solidFill>
                  <a:srgbClr val="FFC000"/>
                </a:solidFill>
                <a:effectLst>
                  <a:outerShdw blurRad="38100" dist="38100" dir="2700000" algn="tl">
                    <a:srgbClr val="000000"/>
                  </a:outerShdw>
                </a:effectLst>
                <a:latin typeface="+mn-lt"/>
              </a:rPr>
              <a:t>Loupe tool is exceptionally useful!</a:t>
            </a:r>
            <a:endParaRPr lang="en-US" sz="2600" b="0" kern="0" dirty="0" smtClean="0">
              <a:solidFill>
                <a:srgbClr val="FFC000"/>
              </a:solidFill>
              <a:effectLst>
                <a:outerShdw blurRad="38100" dist="38100" dir="2700000" algn="tl">
                  <a:srgbClr val="000000"/>
                </a:outerShdw>
              </a:effectLst>
              <a:latin typeface="+mn-lt"/>
            </a:endParaRP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kern="0" dirty="0" smtClean="0">
                <a:solidFill>
                  <a:srgbClr val="FFC000"/>
                </a:solidFill>
                <a:effectLst>
                  <a:outerShdw blurRad="38100" dist="38100" dir="2700000" algn="tl">
                    <a:srgbClr val="000000"/>
                  </a:outerShdw>
                </a:effectLst>
                <a:latin typeface="+mn-lt"/>
              </a:rPr>
              <a:t>If viewing from SIMS/RMS links, disable “view in browser” option in Edit&gt;Preferences&gt;</a:t>
            </a:r>
            <a:br>
              <a:rPr lang="en-US" sz="2600" kern="0" dirty="0" smtClean="0">
                <a:solidFill>
                  <a:srgbClr val="FFC000"/>
                </a:solidFill>
                <a:effectLst>
                  <a:outerShdw blurRad="38100" dist="38100" dir="2700000" algn="tl">
                    <a:srgbClr val="000000"/>
                  </a:outerShdw>
                </a:effectLst>
                <a:latin typeface="+mn-lt"/>
              </a:rPr>
            </a:br>
            <a:r>
              <a:rPr lang="en-US" sz="2600" kern="0" dirty="0" smtClean="0">
                <a:solidFill>
                  <a:srgbClr val="FFC000"/>
                </a:solidFill>
                <a:effectLst>
                  <a:outerShdw blurRad="38100" dist="38100" dir="2700000" algn="tl">
                    <a:srgbClr val="000000"/>
                  </a:outerShdw>
                </a:effectLst>
                <a:latin typeface="+mn-lt"/>
              </a:rPr>
              <a:t>Internet to prevent output from being trapped in small window</a:t>
            </a:r>
            <a:endParaRPr lang="en-US" sz="2600" b="0" kern="0" dirty="0" smtClean="0">
              <a:effectLst>
                <a:outerShdw blurRad="38100" dist="38100" dir="2700000" algn="tl">
                  <a:srgbClr val="000000"/>
                </a:outerShdw>
              </a:effectLst>
              <a:latin typeface="+mn-lt"/>
            </a:endParaRPr>
          </a:p>
        </p:txBody>
      </p:sp>
      <p:pic>
        <p:nvPicPr>
          <p:cNvPr id="4813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1600200"/>
            <a:ext cx="4870450" cy="483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60" name="Picture 52" descr="http://www.heyokay.com/images/tips-n-tric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8575"/>
            <a:ext cx="1981200" cy="15237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68669" name="CorelDRAW" r:id="rId6" imgW="1315070" imgH="511747" progId="">
                  <p:embed/>
                </p:oleObj>
              </mc:Choice>
              <mc:Fallback>
                <p:oleObj name="CorelDRAW" r:id="rId6" imgW="1315070" imgH="511747" progId="">
                  <p:embed/>
                  <p:pic>
                    <p:nvPicPr>
                      <p:cNvPr id="0" name="Object 10"/>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6187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4</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828800"/>
          </a:xfrm>
        </p:spPr>
        <p:txBody>
          <a:bodyPr>
            <a:normAutofit/>
          </a:bodyPr>
          <a:lstStyle/>
          <a:p>
            <a:r>
              <a:rPr lang="en-US" sz="3700" dirty="0" smtClean="0">
                <a:solidFill>
                  <a:srgbClr val="FFC000"/>
                </a:solidFill>
                <a:effectLst/>
              </a:rPr>
              <a:t>Tkg2 generated graphical plots combining data from ADAPS, SITEVISIT, GWSI, and QWDATA.</a:t>
            </a:r>
          </a:p>
          <a:p>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65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5" y="2819400"/>
            <a:ext cx="3564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4800" y="2819400"/>
            <a:ext cx="4948916" cy="313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89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400" y="3834046"/>
            <a:ext cx="4010026" cy="302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8" descr="http://joyerickson.files.wordpress.com/2011/03/question-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joyerickson.files.wordpress.com/2011/03/question-m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65919" name="CorelDRAW" r:id="rId8" imgW="1315070" imgH="511747" progId="">
                  <p:embed/>
                </p:oleObj>
              </mc:Choice>
              <mc:Fallback>
                <p:oleObj name="CorelDRAW" r:id="rId8" imgW="1315070" imgH="511747" progId="">
                  <p:embed/>
                  <p:pic>
                    <p:nvPicPr>
                      <p:cNvPr id="0" name="Object 10"/>
                      <p:cNvPicPr>
                        <a:picLocks noGrp="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119921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0" y="1447800"/>
            <a:ext cx="9144000" cy="1412875"/>
          </a:xfrm>
          <a:prstGeom prst="rect">
            <a:avLst/>
          </a:prstGeom>
          <a:noFill/>
          <a:ln w="9525">
            <a:noFill/>
            <a:miter lim="800000"/>
            <a:headEnd/>
            <a:tailEnd/>
          </a:ln>
          <a:effectLst/>
        </p:spPr>
        <p:txBody>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mn-lt"/>
              </a:rPr>
              <a:t>PDF </a:t>
            </a:r>
            <a:r>
              <a:rPr lang="en-US" sz="2600" b="0" kern="0" dirty="0" err="1">
                <a:solidFill>
                  <a:srgbClr val="FFC000"/>
                </a:solidFill>
                <a:effectLst>
                  <a:outerShdw blurRad="38100" dist="38100" dir="2700000" algn="tl">
                    <a:srgbClr val="000000"/>
                  </a:outerShdw>
                </a:effectLst>
                <a:latin typeface="+mn-lt"/>
              </a:rPr>
              <a:t>XChange</a:t>
            </a:r>
            <a:r>
              <a:rPr lang="en-US" sz="2600" b="0" kern="0" dirty="0">
                <a:solidFill>
                  <a:srgbClr val="FFC000"/>
                </a:solidFill>
                <a:effectLst>
                  <a:outerShdw blurRad="38100" dist="38100" dir="2700000" algn="tl">
                    <a:srgbClr val="000000"/>
                  </a:outerShdw>
                </a:effectLst>
                <a:latin typeface="+mn-lt"/>
              </a:rPr>
              <a:t> Viewer</a:t>
            </a:r>
          </a:p>
          <a:p>
            <a:pPr marL="800100" lvl="1"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mn-lt"/>
              </a:rPr>
              <a:t>Alternative free </a:t>
            </a:r>
            <a:r>
              <a:rPr lang="en-US" sz="2600" b="0" kern="0" dirty="0" err="1">
                <a:solidFill>
                  <a:srgbClr val="FFC000"/>
                </a:solidFill>
                <a:effectLst>
                  <a:outerShdw blurRad="38100" dist="38100" dir="2700000" algn="tl">
                    <a:srgbClr val="000000"/>
                  </a:outerShdw>
                </a:effectLst>
                <a:latin typeface="+mn-lt"/>
              </a:rPr>
              <a:t>pdf</a:t>
            </a:r>
            <a:r>
              <a:rPr lang="en-US" sz="2600" b="0" kern="0" dirty="0">
                <a:solidFill>
                  <a:srgbClr val="FFC000"/>
                </a:solidFill>
                <a:effectLst>
                  <a:outerShdw blurRad="38100" dist="38100" dir="2700000" algn="tl">
                    <a:srgbClr val="000000"/>
                  </a:outerShdw>
                </a:effectLst>
                <a:latin typeface="+mn-lt"/>
              </a:rPr>
              <a:t> viewer with the same zoom/display features but also has editing features.</a:t>
            </a:r>
          </a:p>
        </p:txBody>
      </p:sp>
      <p:pic>
        <p:nvPicPr>
          <p:cNvPr id="5018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85988" y="3311525"/>
            <a:ext cx="49911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http://www.heyokay.com/images/tips-n-trick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8575"/>
            <a:ext cx="1752600" cy="13479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4806" name="CorelDRAW" r:id="rId6" imgW="1315070" imgH="511747" progId="">
                  <p:embed/>
                </p:oleObj>
              </mc:Choice>
              <mc:Fallback>
                <p:oleObj name="CorelDRAW" r:id="rId6" imgW="1315070" imgH="511747" progId="">
                  <p:embed/>
                  <p:pic>
                    <p:nvPicPr>
                      <p:cNvPr id="0" name="Object 10"/>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613628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136841841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5831"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10" name="Rectangle 3"/>
          <p:cNvSpPr txBox="1">
            <a:spLocks noChangeArrowheads="1"/>
          </p:cNvSpPr>
          <p:nvPr/>
        </p:nvSpPr>
        <p:spPr bwMode="auto">
          <a:xfrm>
            <a:off x="0" y="1447800"/>
            <a:ext cx="9144000" cy="2209800"/>
          </a:xfrm>
          <a:prstGeom prst="rect">
            <a:avLst/>
          </a:prstGeom>
          <a:noFill/>
          <a:ln w="9525">
            <a:noFill/>
            <a:miter lim="800000"/>
            <a:headEnd/>
            <a:tailEnd/>
          </a:ln>
          <a:effectLst/>
        </p:spPr>
        <p:txBody>
          <a:bodyPr/>
          <a:lstStyle/>
          <a:p>
            <a:pPr marL="342900" indent="-342900" eaLnBrk="0" hangingPunct="0">
              <a:lnSpc>
                <a:spcPct val="80000"/>
              </a:lnSpc>
              <a:spcBef>
                <a:spcPct val="20000"/>
              </a:spcBef>
              <a:spcAft>
                <a:spcPct val="10000"/>
              </a:spcAft>
              <a:buClr>
                <a:srgbClr val="FAFD00"/>
              </a:buClr>
              <a:buSzPct val="65000"/>
              <a:buFont typeface="Monotype Sorts" pitchFamily="2" charset="2"/>
              <a:buChar char="n"/>
              <a:defRPr/>
            </a:pPr>
            <a:r>
              <a:rPr lang="en-US" sz="2600" b="0" kern="0" dirty="0">
                <a:solidFill>
                  <a:srgbClr val="FFC000"/>
                </a:solidFill>
                <a:effectLst>
                  <a:outerShdw blurRad="38100" dist="38100" dir="2700000" algn="tl">
                    <a:srgbClr val="000000"/>
                  </a:outerShdw>
                </a:effectLst>
                <a:latin typeface="Garamond" pitchFamily="18" charset="0"/>
              </a:rPr>
              <a:t>PDF </a:t>
            </a:r>
            <a:r>
              <a:rPr lang="en-US" sz="2600" b="0" kern="0" dirty="0" err="1">
                <a:solidFill>
                  <a:srgbClr val="FFC000"/>
                </a:solidFill>
                <a:effectLst>
                  <a:outerShdw blurRad="38100" dist="38100" dir="2700000" algn="tl">
                    <a:srgbClr val="000000"/>
                  </a:outerShdw>
                </a:effectLst>
                <a:latin typeface="Garamond" pitchFamily="18" charset="0"/>
              </a:rPr>
              <a:t>XChange</a:t>
            </a:r>
            <a:r>
              <a:rPr lang="en-US" sz="2600" b="0" kern="0" dirty="0">
                <a:solidFill>
                  <a:srgbClr val="FFC000"/>
                </a:solidFill>
                <a:effectLst>
                  <a:outerShdw blurRad="38100" dist="38100" dir="2700000" algn="tl">
                    <a:srgbClr val="000000"/>
                  </a:outerShdw>
                </a:effectLst>
                <a:latin typeface="Garamond" pitchFamily="18" charset="0"/>
              </a:rPr>
              <a:t> Viewer</a:t>
            </a:r>
          </a:p>
          <a:p>
            <a:pPr marL="1257300" lvl="2"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Garamond" pitchFamily="18" charset="0"/>
              </a:rPr>
              <a:t>Can add notes to files, text directly, arrows, etc…  </a:t>
            </a:r>
          </a:p>
          <a:p>
            <a:pPr marL="1257300" lvl="2" indent="-342900" eaLnBrk="0" hangingPunct="0">
              <a:lnSpc>
                <a:spcPct val="80000"/>
              </a:lnSpc>
              <a:spcBef>
                <a:spcPct val="20000"/>
              </a:spcBef>
              <a:spcAft>
                <a:spcPct val="10000"/>
              </a:spcAft>
              <a:buClr>
                <a:srgbClr val="FAFD00"/>
              </a:buClr>
              <a:buSzPct val="40000"/>
              <a:buFont typeface="Wingdings" pitchFamily="2" charset="2"/>
              <a:buChar char="v"/>
              <a:defRPr/>
            </a:pPr>
            <a:r>
              <a:rPr lang="en-US" sz="2600" b="0" kern="0" dirty="0">
                <a:solidFill>
                  <a:srgbClr val="FFC000"/>
                </a:solidFill>
                <a:effectLst>
                  <a:outerShdw blurRad="38100" dist="38100" dir="2700000" algn="tl">
                    <a:srgbClr val="000000"/>
                  </a:outerShdw>
                </a:effectLst>
                <a:latin typeface="Garamond" pitchFamily="18" charset="0"/>
              </a:rPr>
              <a:t>Can also use loupe tool and pan/zoom</a:t>
            </a:r>
          </a:p>
        </p:txBody>
      </p:sp>
      <p:pic>
        <p:nvPicPr>
          <p:cNvPr id="5120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895600"/>
            <a:ext cx="8382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2" descr="http://www.heyokay.com/images/tips-n-trick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000" y="28575"/>
            <a:ext cx="1752600" cy="134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347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3614786974"/>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3782"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0"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7" name="Content Placeholder 6"/>
          <p:cNvSpPr>
            <a:spLocks noGrp="1"/>
          </p:cNvSpPr>
          <p:nvPr>
            <p:ph idx="1"/>
          </p:nvPr>
        </p:nvSpPr>
        <p:spPr>
          <a:xfrm>
            <a:off x="457200" y="1423988"/>
            <a:ext cx="8001000" cy="5281611"/>
          </a:xfrm>
        </p:spPr>
        <p:txBody>
          <a:bodyPr>
            <a:normAutofit fontScale="92500" lnSpcReduction="10000"/>
          </a:bodyPr>
          <a:lstStyle/>
          <a:p>
            <a:pPr>
              <a:defRPr/>
            </a:pPr>
            <a:r>
              <a:rPr lang="en-US" sz="2400" b="0" dirty="0" smtClean="0">
                <a:solidFill>
                  <a:srgbClr val="FFC000"/>
                </a:solidFill>
              </a:rPr>
              <a:t>Link to stations' </a:t>
            </a:r>
            <a:r>
              <a:rPr lang="en-US" sz="2400" dirty="0" err="1" smtClean="0">
                <a:solidFill>
                  <a:srgbClr val="FFC000"/>
                </a:solidFill>
              </a:rPr>
              <a:t>Auto_Review</a:t>
            </a:r>
            <a:r>
              <a:rPr lang="en-US" sz="2400" b="0" dirty="0" smtClean="0">
                <a:solidFill>
                  <a:srgbClr val="FFC000"/>
                </a:solidFill>
              </a:rPr>
              <a:t> output area available from SIMS webpages</a:t>
            </a:r>
          </a:p>
          <a:p>
            <a:pPr lvl="1">
              <a:defRPr/>
            </a:pPr>
            <a:r>
              <a:rPr lang="en-US" sz="2000" b="0" dirty="0" smtClean="0">
                <a:solidFill>
                  <a:srgbClr val="FFC000"/>
                </a:solidFill>
              </a:rPr>
              <a:t>Can increase file access speeds, but can't </a:t>
            </a:r>
            <a:r>
              <a:rPr lang="en-US" sz="2000" dirty="0" smtClean="0">
                <a:solidFill>
                  <a:srgbClr val="FFC000"/>
                </a:solidFill>
              </a:rPr>
              <a:t>rename,</a:t>
            </a:r>
            <a:r>
              <a:rPr lang="en-US" sz="2000" b="0" dirty="0" smtClean="0">
                <a:solidFill>
                  <a:srgbClr val="FFC000"/>
                </a:solidFill>
              </a:rPr>
              <a:t> edit, etc… </a:t>
            </a:r>
            <a:r>
              <a:rPr lang="en-US" sz="2000" b="0" dirty="0" err="1" smtClean="0">
                <a:solidFill>
                  <a:srgbClr val="FFC000"/>
                </a:solidFill>
              </a:rPr>
              <a:t>pdf</a:t>
            </a:r>
            <a:r>
              <a:rPr lang="en-US" sz="2000" b="0" dirty="0" smtClean="0">
                <a:solidFill>
                  <a:srgbClr val="FFC000"/>
                </a:solidFill>
              </a:rPr>
              <a:t> files</a:t>
            </a:r>
          </a:p>
          <a:p>
            <a:pPr lvl="1">
              <a:defRPr/>
            </a:pPr>
            <a:r>
              <a:rPr lang="en-US" sz="2000" b="0" dirty="0" smtClean="0">
                <a:solidFill>
                  <a:srgbClr val="FFC000"/>
                </a:solidFill>
              </a:rPr>
              <a:t>Great for remote records checking and reviewing</a:t>
            </a:r>
          </a:p>
          <a:p>
            <a:pPr lvl="1">
              <a:defRPr/>
            </a:pPr>
            <a:r>
              <a:rPr lang="en-US" sz="2000" b="0" dirty="0" smtClean="0">
                <a:solidFill>
                  <a:srgbClr val="FFC000"/>
                </a:solidFill>
              </a:rPr>
              <a:t>Can add other files to that area as necessary to assemble an even more complete electronic record packet available from stations' SIMS/RMS pages</a:t>
            </a:r>
          </a:p>
          <a:p>
            <a:pPr lvl="1">
              <a:defRPr/>
            </a:pPr>
            <a:r>
              <a:rPr lang="en-US" sz="2000" b="0" dirty="0" smtClean="0">
                <a:solidFill>
                  <a:srgbClr val="FFC000"/>
                </a:solidFill>
              </a:rPr>
              <a:t>Contact GS-W_Help_SIMS@usgs.gov to enable this feature on your SIMS pages (area must be setup on local webserver first…)</a:t>
            </a:r>
          </a:p>
          <a:p>
            <a:pPr>
              <a:defRPr/>
            </a:pPr>
            <a:r>
              <a:rPr lang="en-US" sz="2400" dirty="0" smtClean="0">
                <a:solidFill>
                  <a:srgbClr val="FFC000"/>
                </a:solidFill>
              </a:rPr>
              <a:t>Sites can be added to the WSC’s master </a:t>
            </a:r>
            <a:r>
              <a:rPr lang="en-US" sz="2400" dirty="0" err="1" smtClean="0">
                <a:solidFill>
                  <a:srgbClr val="FFC000"/>
                </a:solidFill>
              </a:rPr>
              <a:t>swreview.control</a:t>
            </a:r>
            <a:r>
              <a:rPr lang="en-US" sz="2400" dirty="0" smtClean="0">
                <a:solidFill>
                  <a:srgbClr val="FFC000"/>
                </a:solidFill>
              </a:rPr>
              <a:t> file to enable automated updates (if WSC has them enabled).</a:t>
            </a:r>
          </a:p>
          <a:p>
            <a:pPr lvl="1">
              <a:defRPr/>
            </a:pPr>
            <a:r>
              <a:rPr lang="en-US" sz="2000" b="0" dirty="0" smtClean="0">
                <a:solidFill>
                  <a:srgbClr val="FFC000"/>
                </a:solidFill>
              </a:rPr>
              <a:t>Will automatically update output anytime a significant change to the station is detected in ADAPS or GWSI.</a:t>
            </a:r>
          </a:p>
          <a:p>
            <a:pPr lvl="1">
              <a:defRPr/>
            </a:pPr>
            <a:r>
              <a:rPr lang="en-US" sz="2000" dirty="0" smtClean="0">
                <a:solidFill>
                  <a:srgbClr val="FFC000"/>
                </a:solidFill>
              </a:rPr>
              <a:t>Timing depends on how busy server is and timing of automated process in WSC.</a:t>
            </a:r>
          </a:p>
          <a:p>
            <a:pPr lvl="1">
              <a:defRPr/>
            </a:pPr>
            <a:r>
              <a:rPr lang="en-US" sz="2000" dirty="0" smtClean="0">
                <a:solidFill>
                  <a:srgbClr val="FFC000"/>
                </a:solidFill>
              </a:rPr>
              <a:t>Continuous GW sites may already be included (was an installation step in the release prior to this one…).</a:t>
            </a:r>
            <a:endParaRPr lang="en-US" sz="2000" b="0" dirty="0">
              <a:solidFill>
                <a:srgbClr val="FFC000"/>
              </a:solidFill>
            </a:endParaRPr>
          </a:p>
        </p:txBody>
      </p:sp>
      <p:pic>
        <p:nvPicPr>
          <p:cNvPr id="4" name="Picture 52" descr="http://www.heyokay.com/images/tips-n-trick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8576"/>
            <a:ext cx="1752600" cy="1347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sldNum" sz="quarter" idx="12"/>
          </p:nvPr>
        </p:nvSpPr>
        <p:spPr>
          <a:xfrm>
            <a:off x="6553200" y="6254750"/>
            <a:ext cx="2133600" cy="476250"/>
          </a:xfrm>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a:fld id="{FFD2DCEC-EEFD-4C47-9DBC-377267C14671}" type="slidenum">
              <a:rPr lang="en-US" sz="1200" smtClean="0"/>
              <a:pPr algn="r"/>
              <a:t>42</a:t>
            </a:fld>
            <a:endParaRPr lang="en-US" sz="1200" dirty="0" smtClean="0"/>
          </a:p>
        </p:txBody>
      </p:sp>
    </p:spTree>
    <p:extLst>
      <p:ext uri="{BB962C8B-B14F-4D97-AF65-F5344CB8AC3E}">
        <p14:creationId xmlns:p14="http://schemas.microsoft.com/office/powerpoint/2010/main" val="37466879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Grp="1"/>
          </p:cNvGraphicFramePr>
          <p:nvPr>
            <p:extLst>
              <p:ext uri="{D42A27DB-BD31-4B8C-83A1-F6EECF244321}">
                <p14:modId xmlns:p14="http://schemas.microsoft.com/office/powerpoint/2010/main" val="1152242818"/>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6854"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43</a:t>
            </a:fld>
            <a:endParaRPr lang="en-US" sz="1200" dirty="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42337" name="Picture 1"/>
          <p:cNvPicPr>
            <a:picLocks noChangeAspect="1" noChangeArrowheads="1"/>
          </p:cNvPicPr>
          <p:nvPr/>
        </p:nvPicPr>
        <p:blipFill>
          <a:blip r:embed="rId6" cstate="print"/>
          <a:srcRect/>
          <a:stretch>
            <a:fillRect/>
          </a:stretch>
        </p:blipFill>
        <p:spPr bwMode="auto">
          <a:xfrm>
            <a:off x="471489" y="0"/>
            <a:ext cx="7688461" cy="6858000"/>
          </a:xfrm>
          <a:prstGeom prst="rect">
            <a:avLst/>
          </a:prstGeom>
          <a:noFill/>
          <a:ln w="9525">
            <a:noFill/>
            <a:miter lim="800000"/>
            <a:headEnd/>
            <a:tailEnd/>
          </a:ln>
        </p:spPr>
      </p:pic>
      <p:sp>
        <p:nvSpPr>
          <p:cNvPr id="6" name="Oval 5"/>
          <p:cNvSpPr/>
          <p:nvPr/>
        </p:nvSpPr>
        <p:spPr bwMode="auto">
          <a:xfrm>
            <a:off x="4191000" y="4191000"/>
            <a:ext cx="3429000" cy="6096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93000089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0" dirty="0" smtClean="0">
                <a:solidFill>
                  <a:srgbClr val="FFC000"/>
                </a:solidFill>
              </a:rPr>
              <a:t>Tips and Tricks</a:t>
            </a:r>
          </a:p>
        </p:txBody>
      </p:sp>
      <p:sp>
        <p:nvSpPr>
          <p:cNvPr id="7" name="Content Placeholder 6"/>
          <p:cNvSpPr>
            <a:spLocks noGrp="1"/>
          </p:cNvSpPr>
          <p:nvPr>
            <p:ph idx="1"/>
          </p:nvPr>
        </p:nvSpPr>
        <p:spPr>
          <a:xfrm>
            <a:off x="457200" y="1423988"/>
            <a:ext cx="8001000" cy="5281611"/>
          </a:xfrm>
        </p:spPr>
        <p:txBody>
          <a:bodyPr>
            <a:normAutofit/>
          </a:bodyPr>
          <a:lstStyle/>
          <a:p>
            <a:pPr>
              <a:defRPr/>
            </a:pPr>
            <a:r>
              <a:rPr lang="en-US" sz="2400" dirty="0" smtClean="0">
                <a:solidFill>
                  <a:srgbClr val="FFC000"/>
                </a:solidFill>
              </a:rPr>
              <a:t>Sites can be added to the WSC’s master </a:t>
            </a:r>
            <a:r>
              <a:rPr lang="en-US" sz="2400" dirty="0" err="1" smtClean="0">
                <a:solidFill>
                  <a:srgbClr val="FFC000"/>
                </a:solidFill>
              </a:rPr>
              <a:t>swreview.control</a:t>
            </a:r>
            <a:r>
              <a:rPr lang="en-US" sz="2400" dirty="0" smtClean="0">
                <a:solidFill>
                  <a:srgbClr val="FFC000"/>
                </a:solidFill>
              </a:rPr>
              <a:t> file to enable automated updates (if WSC has them enabled).</a:t>
            </a:r>
          </a:p>
          <a:p>
            <a:pPr lvl="1">
              <a:defRPr/>
            </a:pPr>
            <a:r>
              <a:rPr lang="en-US" sz="2000" b="0" dirty="0" smtClean="0">
                <a:solidFill>
                  <a:srgbClr val="FFC000"/>
                </a:solidFill>
              </a:rPr>
              <a:t>Will automatically update output anytime a significant change to the station is detected in ADAPS or GWSI.</a:t>
            </a:r>
          </a:p>
          <a:p>
            <a:pPr lvl="1">
              <a:defRPr/>
            </a:pPr>
            <a:r>
              <a:rPr lang="en-US" sz="2000" dirty="0" smtClean="0">
                <a:solidFill>
                  <a:srgbClr val="FFC000"/>
                </a:solidFill>
              </a:rPr>
              <a:t>Timing depends on how busy server is and timing of automated process in WSC.</a:t>
            </a:r>
          </a:p>
          <a:p>
            <a:pPr lvl="1">
              <a:defRPr/>
            </a:pPr>
            <a:r>
              <a:rPr lang="en-US" sz="2000" dirty="0" smtClean="0">
                <a:solidFill>
                  <a:srgbClr val="FFC000"/>
                </a:solidFill>
              </a:rPr>
              <a:t>Continuous GW sites may already be included (was an installation step in the last release…).</a:t>
            </a:r>
            <a:endParaRPr lang="en-US" sz="2000" b="0" dirty="0">
              <a:solidFill>
                <a:srgbClr val="FFC000"/>
              </a:solidFill>
            </a:endParaRPr>
          </a:p>
        </p:txBody>
      </p:sp>
      <p:pic>
        <p:nvPicPr>
          <p:cNvPr id="4" name="Picture 52" descr="http://www.heyokay.com/images/tips-n-trick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8576"/>
            <a:ext cx="1752600" cy="13479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sldNum" sz="quarter" idx="12"/>
          </p:nvPr>
        </p:nvSpPr>
        <p:spPr>
          <a:xfrm>
            <a:off x="6553200" y="6254750"/>
            <a:ext cx="2133600" cy="476250"/>
          </a:xfrm>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algn="r"/>
            <a:fld id="{FFD2DCEC-EEFD-4C47-9DBC-377267C14671}" type="slidenum">
              <a:rPr lang="en-US" sz="1200" smtClean="0"/>
              <a:pPr algn="r"/>
              <a:t>44</a:t>
            </a:fld>
            <a:endParaRPr lang="en-US" sz="1200" dirty="0" smtClean="0"/>
          </a:p>
        </p:txBody>
      </p:sp>
      <p:graphicFrame>
        <p:nvGraphicFramePr>
          <p:cNvPr id="2" name="Object 1"/>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2760"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275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267200"/>
            <a:ext cx="5795387"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6189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rgbClr val="FFC000"/>
                </a:solidFill>
              </a:rPr>
              <a:t>R</a:t>
            </a:r>
            <a:r>
              <a:rPr lang="en-US" dirty="0" smtClean="0">
                <a:solidFill>
                  <a:srgbClr val="FFC000"/>
                </a:solidFill>
              </a:rPr>
              <a:t>elease Schedule</a:t>
            </a:r>
            <a:endParaRPr lang="en-US" dirty="0">
              <a:solidFill>
                <a:srgbClr val="FFC000"/>
              </a:solidFill>
            </a:endParaRPr>
          </a:p>
        </p:txBody>
      </p:sp>
      <p:sp>
        <p:nvSpPr>
          <p:cNvPr id="8" name="Content Placeholder 7"/>
          <p:cNvSpPr>
            <a:spLocks noGrp="1"/>
          </p:cNvSpPr>
          <p:nvPr>
            <p:ph idx="1"/>
          </p:nvPr>
        </p:nvSpPr>
        <p:spPr>
          <a:xfrm>
            <a:off x="381000" y="1600200"/>
            <a:ext cx="8229600" cy="4525963"/>
          </a:xfrm>
        </p:spPr>
        <p:txBody>
          <a:bodyPr/>
          <a:lstStyle/>
          <a:p>
            <a:r>
              <a:rPr lang="en-US" dirty="0" smtClean="0">
                <a:solidFill>
                  <a:srgbClr val="FFC000"/>
                </a:solidFill>
              </a:rPr>
              <a:t>Released July 2012.</a:t>
            </a:r>
          </a:p>
          <a:p>
            <a:r>
              <a:rPr lang="en-US" dirty="0" smtClean="0">
                <a:solidFill>
                  <a:srgbClr val="FFC000"/>
                </a:solidFill>
              </a:rPr>
              <a:t>Available in </a:t>
            </a:r>
            <a:r>
              <a:rPr lang="en-US" dirty="0" err="1" smtClean="0">
                <a:solidFill>
                  <a:srgbClr val="FFC000"/>
                </a:solidFill>
              </a:rPr>
              <a:t>Auto_Review</a:t>
            </a:r>
            <a:r>
              <a:rPr lang="en-US" dirty="0" smtClean="0">
                <a:solidFill>
                  <a:srgbClr val="FFC000"/>
                </a:solidFill>
              </a:rPr>
              <a:t> package on </a:t>
            </a:r>
            <a:r>
              <a:rPr lang="en-US" dirty="0" err="1" smtClean="0">
                <a:solidFill>
                  <a:srgbClr val="FFC000"/>
                </a:solidFill>
              </a:rPr>
              <a:t>OSW_Scripts</a:t>
            </a:r>
            <a:r>
              <a:rPr lang="en-US" dirty="0">
                <a:solidFill>
                  <a:srgbClr val="FFC000"/>
                </a:solidFill>
              </a:rPr>
              <a:t> website: </a:t>
            </a:r>
            <a:r>
              <a:rPr lang="en-US" sz="2800" dirty="0">
                <a:solidFill>
                  <a:srgbClr val="FFC000"/>
                </a:solidFill>
                <a:hlinkClick r:id="rId4"/>
              </a:rPr>
              <a:t>http://</a:t>
            </a:r>
            <a:r>
              <a:rPr lang="en-US" sz="2800" dirty="0" smtClean="0">
                <a:solidFill>
                  <a:srgbClr val="FFC000"/>
                </a:solidFill>
                <a:hlinkClick r:id="rId4"/>
              </a:rPr>
              <a:t>water.usgs.gov/usgs/osw/adaps/swreview.html</a:t>
            </a:r>
            <a:endParaRPr lang="en-US" sz="2800" dirty="0" smtClean="0">
              <a:solidFill>
                <a:srgbClr val="FFC000"/>
              </a:solidFill>
            </a:endParaRPr>
          </a:p>
          <a:p>
            <a:r>
              <a:rPr lang="en-US" sz="2800" dirty="0" smtClean="0">
                <a:solidFill>
                  <a:srgbClr val="FFC000"/>
                </a:solidFill>
              </a:rPr>
              <a:t>May already be installed on your server (type </a:t>
            </a:r>
            <a:r>
              <a:rPr lang="en-US" sz="2800" dirty="0" err="1" smtClean="0">
                <a:solidFill>
                  <a:srgbClr val="FFC000"/>
                </a:solidFill>
              </a:rPr>
              <a:t>gwreview</a:t>
            </a:r>
            <a:r>
              <a:rPr lang="en-US" sz="2800" dirty="0" smtClean="0">
                <a:solidFill>
                  <a:srgbClr val="FFC000"/>
                </a:solidFill>
              </a:rPr>
              <a:t> to find out…)</a:t>
            </a:r>
          </a:p>
          <a:p>
            <a:r>
              <a:rPr lang="en-US" sz="2800" dirty="0" smtClean="0">
                <a:solidFill>
                  <a:srgbClr val="FFC000"/>
                </a:solidFill>
              </a:rPr>
              <a:t>Even if using last version, you should still be able to run continuous GW stations in </a:t>
            </a:r>
            <a:r>
              <a:rPr lang="en-US" sz="2800" dirty="0" err="1" smtClean="0">
                <a:solidFill>
                  <a:srgbClr val="FFC000"/>
                </a:solidFill>
              </a:rPr>
              <a:t>swreview</a:t>
            </a:r>
            <a:r>
              <a:rPr lang="en-US" sz="2800" dirty="0" smtClean="0">
                <a:solidFill>
                  <a:srgbClr val="FFC000"/>
                </a:solidFill>
              </a:rPr>
              <a:t>… Upgrade will just make output better and more complete.</a:t>
            </a:r>
            <a:endParaRPr lang="en-US" sz="2800" dirty="0">
              <a:solidFill>
                <a:srgbClr val="FFC000"/>
              </a:solidFill>
            </a:endParaRPr>
          </a:p>
        </p:txBody>
      </p:sp>
      <p:sp>
        <p:nvSpPr>
          <p:cNvPr id="6146" name="Rectangle 15"/>
          <p:cNvSpPr>
            <a:spLocks noGrp="1" noChangeArrowheads="1"/>
          </p:cNvSpPr>
          <p:nvPr>
            <p:ph type="sldNum" sz="quarter" idx="11"/>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45</a:t>
            </a:fld>
            <a:endParaRPr lang="en-US" sz="1200" dirty="0" smtClean="0"/>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199682" name="Picture 2" descr="http://b.imdoc.fr/1/divers/default/photo/2484909248/5101277ab5/default-date-img.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152400"/>
            <a:ext cx="1028700" cy="1371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201734" name="CorelDRAW" r:id="rId6" imgW="1315070" imgH="511747" progId="">
                  <p:embed/>
                </p:oleObj>
              </mc:Choice>
              <mc:Fallback>
                <p:oleObj name="CorelDRAW" r:id="rId6" imgW="1315070" imgH="511747" progId="">
                  <p:embed/>
                  <p:pic>
                    <p:nvPicPr>
                      <p:cNvPr id="0" name="Object 10"/>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0000898"/>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46</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Desired Enhancements of </a:t>
            </a:r>
            <a:r>
              <a:rPr lang="en-US" dirty="0" err="1" smtClean="0">
                <a:solidFill>
                  <a:srgbClr val="FFC000"/>
                </a:solidFill>
              </a:rPr>
              <a:t>Auto_Review</a:t>
            </a:r>
            <a:endParaRPr lang="en-US" dirty="0">
              <a:solidFill>
                <a:srgbClr val="FFC000"/>
              </a:solidFill>
            </a:endParaRPr>
          </a:p>
        </p:txBody>
      </p:sp>
      <p:sp>
        <p:nvSpPr>
          <p:cNvPr id="9219" name="Rectangle 3"/>
          <p:cNvSpPr>
            <a:spLocks noGrp="1" noChangeArrowheads="1"/>
          </p:cNvSpPr>
          <p:nvPr>
            <p:ph type="body" sz="half" idx="1"/>
          </p:nvPr>
        </p:nvSpPr>
        <p:spPr>
          <a:xfrm>
            <a:off x="609600" y="1752600"/>
            <a:ext cx="8074025" cy="4343400"/>
          </a:xfrm>
        </p:spPr>
        <p:txBody>
          <a:bodyPr/>
          <a:lstStyle/>
          <a:p>
            <a:r>
              <a:rPr lang="en-US" sz="2400" dirty="0" smtClean="0">
                <a:solidFill>
                  <a:srgbClr val="FFC000"/>
                </a:solidFill>
                <a:effectLst/>
              </a:rPr>
              <a:t>“</a:t>
            </a:r>
            <a:r>
              <a:rPr lang="en-US" sz="2400" dirty="0" err="1" smtClean="0">
                <a:solidFill>
                  <a:srgbClr val="FFC000"/>
                </a:solidFill>
                <a:effectLst/>
              </a:rPr>
              <a:t>Metreview</a:t>
            </a:r>
            <a:r>
              <a:rPr lang="en-US" sz="2400" dirty="0" smtClean="0">
                <a:solidFill>
                  <a:srgbClr val="FFC000"/>
                </a:solidFill>
                <a:effectLst/>
              </a:rPr>
              <a:t>” for meteorological Data Descriptors</a:t>
            </a:r>
          </a:p>
          <a:p>
            <a:r>
              <a:rPr lang="en-US" sz="2400" dirty="0" smtClean="0">
                <a:solidFill>
                  <a:srgbClr val="FFC000"/>
                </a:solidFill>
                <a:effectLst/>
              </a:rPr>
              <a:t>“</a:t>
            </a:r>
            <a:r>
              <a:rPr lang="en-US" sz="2400" dirty="0" err="1" smtClean="0">
                <a:solidFill>
                  <a:srgbClr val="FFC000"/>
                </a:solidFill>
                <a:effectLst/>
              </a:rPr>
              <a:t>Wqreview</a:t>
            </a:r>
            <a:r>
              <a:rPr lang="en-US" sz="2400" dirty="0" smtClean="0">
                <a:solidFill>
                  <a:srgbClr val="FFC000"/>
                </a:solidFill>
                <a:effectLst/>
              </a:rPr>
              <a:t>” for WQ-sampling records (different beast here and author has no great ideas at this point…would likely need to abandon tkg2 plotting…)</a:t>
            </a:r>
          </a:p>
          <a:p>
            <a:r>
              <a:rPr lang="en-US" sz="2400" dirty="0" smtClean="0">
                <a:solidFill>
                  <a:srgbClr val="FFC000"/>
                </a:solidFill>
                <a:effectLst/>
              </a:rPr>
              <a:t>Enhanced support for Index Velocity Discharge records in </a:t>
            </a:r>
            <a:r>
              <a:rPr lang="en-US" sz="2400" dirty="0" err="1" smtClean="0">
                <a:solidFill>
                  <a:srgbClr val="FFC000"/>
                </a:solidFill>
                <a:effectLst/>
              </a:rPr>
              <a:t>swreview</a:t>
            </a:r>
            <a:r>
              <a:rPr lang="en-US" sz="2400" dirty="0" smtClean="0">
                <a:solidFill>
                  <a:srgbClr val="FFC000"/>
                </a:solidFill>
                <a:effectLst/>
              </a:rPr>
              <a:t>.</a:t>
            </a:r>
          </a:p>
          <a:p>
            <a:r>
              <a:rPr lang="en-US" sz="2400" dirty="0" smtClean="0">
                <a:solidFill>
                  <a:srgbClr val="FFC000"/>
                </a:solidFill>
                <a:effectLst/>
              </a:rPr>
              <a:t>Perhaps support for periodic GW-level stations?</a:t>
            </a:r>
          </a:p>
          <a:p>
            <a:r>
              <a:rPr lang="en-US" sz="2400" dirty="0" smtClean="0">
                <a:solidFill>
                  <a:srgbClr val="FFC000"/>
                </a:solidFill>
                <a:effectLst/>
              </a:rPr>
              <a:t>New Time-Series software may incorporate current functionality before any of this gets done…</a:t>
            </a:r>
            <a:endParaRPr lang="en-US" sz="3600" dirty="0" smtClean="0">
              <a:solidFill>
                <a:srgbClr val="FFC000"/>
              </a:solidFill>
              <a:effectLst/>
            </a:endParaRPr>
          </a:p>
          <a:p>
            <a:pPr marL="457200" lvl="1" indent="0">
              <a:buNone/>
            </a:pPr>
            <a:endParaRPr lang="en-US" sz="3600" dirty="0" smtClean="0">
              <a:solidFill>
                <a:srgbClr val="FFC000"/>
              </a:solidFill>
              <a:effectLst/>
            </a:endParaRPr>
          </a:p>
          <a:p>
            <a:pPr marL="0" indent="0">
              <a:buNone/>
            </a:pPr>
            <a:endParaRPr lang="en-US" sz="3600" dirty="0" smtClean="0">
              <a:solidFill>
                <a:srgbClr val="FFC000"/>
              </a:solidFill>
              <a:effectLst/>
            </a:endParaRPr>
          </a:p>
          <a:p>
            <a:endParaRPr lang="en-US" sz="3600" dirty="0">
              <a:solidFill>
                <a:srgbClr val="FFC000"/>
              </a:solidFill>
              <a:effectLst/>
            </a:endParaRPr>
          </a:p>
          <a:p>
            <a:endParaRPr lang="en-US" sz="3600" dirty="0" smtClean="0">
              <a:solidFill>
                <a:srgbClr val="FFC000"/>
              </a:solidFill>
              <a:effectLst/>
            </a:endParaRPr>
          </a:p>
          <a:p>
            <a:endParaRPr lang="en-US" sz="3600" dirty="0">
              <a:solidFill>
                <a:srgbClr val="FFC000"/>
              </a:solidFill>
              <a:effectLst/>
            </a:endParaRPr>
          </a:p>
          <a:p>
            <a:endParaRPr lang="en-US" sz="3600" dirty="0" smtClean="0">
              <a:solidFill>
                <a:srgbClr val="FFC000"/>
              </a:solidFill>
              <a:effectLst/>
            </a:endParaRPr>
          </a:p>
          <a:p>
            <a:endParaRPr lang="en-US" sz="3600"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64578" name="CorelDRAW" r:id="rId4" imgW="914400" imgH="914400" progId="">
                  <p:embed/>
                </p:oleObj>
              </mc:Choice>
              <mc:Fallback>
                <p:oleObj name="CorelDRAW" r:id="rId4" imgW="914400" imgH="914400" progId="">
                  <p:embed/>
                  <p:pic>
                    <p:nvPicPr>
                      <p:cNvPr id="0" name="Picture 4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7661974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47</a:t>
            </a:fld>
            <a:endParaRPr lang="en-US"/>
          </a:p>
        </p:txBody>
      </p:sp>
      <p:sp>
        <p:nvSpPr>
          <p:cNvPr id="9218" name="Rectangle 2"/>
          <p:cNvSpPr>
            <a:spLocks noGrp="1" noRot="1" noChangeArrowheads="1"/>
          </p:cNvSpPr>
          <p:nvPr>
            <p:ph type="title"/>
          </p:nvPr>
        </p:nvSpPr>
        <p:spPr>
          <a:xfrm>
            <a:off x="457200" y="381000"/>
            <a:ext cx="8229600" cy="1143000"/>
          </a:xfrm>
        </p:spPr>
        <p:txBody>
          <a:bodyPr/>
          <a:lstStyle/>
          <a:p>
            <a:r>
              <a:rPr lang="en-US" dirty="0" smtClean="0">
                <a:solidFill>
                  <a:srgbClr val="FFC000"/>
                </a:solidFill>
              </a:rPr>
              <a:t>Don’t forget </a:t>
            </a:r>
            <a:r>
              <a:rPr lang="en-US" dirty="0" err="1" smtClean="0">
                <a:solidFill>
                  <a:srgbClr val="FFC000"/>
                </a:solidFill>
              </a:rPr>
              <a:t>Auto_Review</a:t>
            </a:r>
            <a:r>
              <a:rPr lang="en-US" dirty="0" smtClean="0">
                <a:solidFill>
                  <a:srgbClr val="FFC000"/>
                </a:solidFill>
              </a:rPr>
              <a:t> can also process:</a:t>
            </a:r>
            <a:endParaRPr lang="en-US" dirty="0">
              <a:solidFill>
                <a:srgbClr val="FFC000"/>
              </a:solidFill>
            </a:endParaRPr>
          </a:p>
        </p:txBody>
      </p:sp>
      <p:sp>
        <p:nvSpPr>
          <p:cNvPr id="9219" name="Rectangle 3"/>
          <p:cNvSpPr>
            <a:spLocks noGrp="1" noChangeArrowheads="1"/>
          </p:cNvSpPr>
          <p:nvPr>
            <p:ph type="body" sz="half" idx="1"/>
          </p:nvPr>
        </p:nvSpPr>
        <p:spPr>
          <a:xfrm>
            <a:off x="609601" y="2057399"/>
            <a:ext cx="7772400" cy="4078005"/>
          </a:xfrm>
        </p:spPr>
        <p:txBody>
          <a:bodyPr>
            <a:normAutofit fontScale="92500" lnSpcReduction="10000"/>
          </a:bodyPr>
          <a:lstStyle/>
          <a:p>
            <a:r>
              <a:rPr lang="en-US" sz="4000" dirty="0" smtClean="0">
                <a:solidFill>
                  <a:srgbClr val="FFC000"/>
                </a:solidFill>
                <a:effectLst/>
              </a:rPr>
              <a:t>Stage only sites (</a:t>
            </a:r>
            <a:r>
              <a:rPr lang="en-US" sz="4000" dirty="0" err="1" smtClean="0">
                <a:solidFill>
                  <a:srgbClr val="FFC000"/>
                </a:solidFill>
                <a:effectLst/>
              </a:rPr>
              <a:t>swreview</a:t>
            </a:r>
            <a:r>
              <a:rPr lang="en-US" sz="4000" dirty="0" smtClean="0">
                <a:solidFill>
                  <a:srgbClr val="FFC000"/>
                </a:solidFill>
                <a:effectLst/>
              </a:rPr>
              <a:t>)</a:t>
            </a:r>
          </a:p>
          <a:p>
            <a:r>
              <a:rPr lang="en-US" sz="4000" dirty="0" smtClean="0">
                <a:solidFill>
                  <a:srgbClr val="FFC000"/>
                </a:solidFill>
                <a:effectLst/>
              </a:rPr>
              <a:t>SW partial-record/CSG sites (</a:t>
            </a:r>
            <a:r>
              <a:rPr lang="en-US" sz="4000" dirty="0" err="1" smtClean="0">
                <a:solidFill>
                  <a:srgbClr val="FFC000"/>
                </a:solidFill>
                <a:effectLst/>
              </a:rPr>
              <a:t>swreview</a:t>
            </a:r>
            <a:r>
              <a:rPr lang="en-US" sz="4000" dirty="0" smtClean="0">
                <a:solidFill>
                  <a:srgbClr val="FFC000"/>
                </a:solidFill>
                <a:effectLst/>
              </a:rPr>
              <a:t>)</a:t>
            </a:r>
          </a:p>
          <a:p>
            <a:r>
              <a:rPr lang="en-US" sz="4000" dirty="0" smtClean="0">
                <a:solidFill>
                  <a:srgbClr val="FFC000"/>
                </a:solidFill>
                <a:effectLst/>
              </a:rPr>
              <a:t>Reservoir &amp; Lake Contents and Elevations (</a:t>
            </a:r>
            <a:r>
              <a:rPr lang="en-US" sz="4000" dirty="0" err="1" smtClean="0">
                <a:solidFill>
                  <a:srgbClr val="FFC000"/>
                </a:solidFill>
                <a:effectLst/>
              </a:rPr>
              <a:t>swreview</a:t>
            </a:r>
            <a:r>
              <a:rPr lang="en-US" sz="4000" dirty="0" smtClean="0">
                <a:solidFill>
                  <a:srgbClr val="FFC000"/>
                </a:solidFill>
                <a:effectLst/>
              </a:rPr>
              <a:t>)</a:t>
            </a:r>
          </a:p>
          <a:p>
            <a:r>
              <a:rPr lang="en-US" sz="4000" dirty="0" smtClean="0">
                <a:solidFill>
                  <a:srgbClr val="FFC000"/>
                </a:solidFill>
                <a:effectLst/>
              </a:rPr>
              <a:t>Continuous water quality monitor records (</a:t>
            </a:r>
            <a:r>
              <a:rPr lang="en-US" sz="4000" dirty="0" err="1" smtClean="0">
                <a:solidFill>
                  <a:srgbClr val="FFC000"/>
                </a:solidFill>
                <a:effectLst/>
              </a:rPr>
              <a:t>wqmreview</a:t>
            </a:r>
            <a:r>
              <a:rPr lang="en-US" sz="4000" dirty="0" smtClean="0">
                <a:solidFill>
                  <a:srgbClr val="FFC000"/>
                </a:solidFill>
                <a:effectLst/>
              </a:rPr>
              <a:t>)</a:t>
            </a:r>
            <a:endParaRPr lang="en-US" sz="3600" dirty="0" smtClean="0">
              <a:solidFill>
                <a:srgbClr val="FFC000"/>
              </a:solidFill>
              <a:effectLst/>
            </a:endParaRPr>
          </a:p>
          <a:p>
            <a:pPr marL="457200" lvl="1" indent="0">
              <a:buNone/>
            </a:pPr>
            <a:endParaRPr lang="en-US" sz="3600" dirty="0" smtClean="0">
              <a:solidFill>
                <a:srgbClr val="FFC000"/>
              </a:solidFill>
              <a:effectLst/>
            </a:endParaRPr>
          </a:p>
          <a:p>
            <a:endParaRPr lang="en-US" sz="3600" dirty="0" smtClean="0">
              <a:solidFill>
                <a:srgbClr val="FFC000"/>
              </a:solidFill>
              <a:effectLst/>
            </a:endParaRPr>
          </a:p>
          <a:p>
            <a:endParaRPr lang="en-US" sz="3600" dirty="0" smtClean="0">
              <a:solidFill>
                <a:srgbClr val="FFC000"/>
              </a:solidFill>
              <a:effectLst/>
            </a:endParaRPr>
          </a:p>
          <a:p>
            <a:pPr marL="457200" lvl="1" indent="0">
              <a:buNone/>
            </a:pPr>
            <a:endParaRPr lang="en-US" sz="3600" dirty="0" smtClean="0">
              <a:solidFill>
                <a:srgbClr val="FFC000"/>
              </a:solidFill>
              <a:effectLst/>
            </a:endParaRPr>
          </a:p>
          <a:p>
            <a:pPr marL="0" indent="0">
              <a:buNone/>
            </a:pPr>
            <a:endParaRPr lang="en-US" sz="3600" dirty="0" smtClean="0">
              <a:solidFill>
                <a:srgbClr val="FFC000"/>
              </a:solidFill>
              <a:effectLst/>
            </a:endParaRPr>
          </a:p>
          <a:p>
            <a:endParaRPr lang="en-US" sz="3600" dirty="0">
              <a:solidFill>
                <a:srgbClr val="FFC000"/>
              </a:solidFill>
              <a:effectLst/>
            </a:endParaRPr>
          </a:p>
          <a:p>
            <a:endParaRPr lang="en-US" sz="3600" dirty="0" smtClean="0">
              <a:solidFill>
                <a:srgbClr val="FFC000"/>
              </a:solidFill>
              <a:effectLst/>
            </a:endParaRPr>
          </a:p>
          <a:p>
            <a:endParaRPr lang="en-US" sz="3600" dirty="0">
              <a:solidFill>
                <a:srgbClr val="FFC000"/>
              </a:solidFill>
              <a:effectLst/>
            </a:endParaRPr>
          </a:p>
          <a:p>
            <a:endParaRPr lang="en-US" sz="3600" dirty="0" smtClean="0">
              <a:solidFill>
                <a:srgbClr val="FFC000"/>
              </a:solidFill>
              <a:effectLst/>
            </a:endParaRPr>
          </a:p>
          <a:p>
            <a:endParaRPr lang="en-US" sz="3600"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457067711"/>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66630" name="CorelDRAW" r:id="rId4" imgW="914400" imgH="914400" progId="">
                  <p:embed/>
                </p:oleObj>
              </mc:Choice>
              <mc:Fallback>
                <p:oleObj name="CorelDRAW" r:id="rId4" imgW="914400" imgH="914400" progId="">
                  <p:embed/>
                  <p:pic>
                    <p:nvPicPr>
                      <p:cNvPr id="0" name="Picture 4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8" descr="http://www.secwcd.org/Profp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34200" y="3886200"/>
            <a:ext cx="177841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2" name="Picture 62" descr="http://ga.water.usgs.gov/edu/images/staffga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1676400"/>
            <a:ext cx="1286041" cy="1124300"/>
          </a:xfrm>
          <a:prstGeom prst="rect">
            <a:avLst/>
          </a:prstGeom>
          <a:noFill/>
          <a:extLst>
            <a:ext uri="{909E8E84-426E-40DD-AFC4-6F175D3DCCD1}">
              <a14:hiddenFill xmlns:a14="http://schemas.microsoft.com/office/drawing/2010/main">
                <a:solidFill>
                  <a:srgbClr val="FFFFFF"/>
                </a:solidFill>
              </a14:hiddenFill>
            </a:ext>
          </a:extLst>
        </p:spPr>
      </p:pic>
      <p:pic>
        <p:nvPicPr>
          <p:cNvPr id="66624" name="Picture 64" descr="http://www.waterlog.com/media/blog/old-reliab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2895600"/>
            <a:ext cx="670835" cy="990600"/>
          </a:xfrm>
          <a:prstGeom prst="rect">
            <a:avLst/>
          </a:prstGeom>
          <a:noFill/>
          <a:extLst>
            <a:ext uri="{909E8E84-426E-40DD-AFC4-6F175D3DCCD1}">
              <a14:hiddenFill xmlns:a14="http://schemas.microsoft.com/office/drawing/2010/main">
                <a:solidFill>
                  <a:srgbClr val="FFFFFF"/>
                </a:solidFill>
              </a14:hiddenFill>
            </a:ext>
          </a:extLst>
        </p:spPr>
      </p:pic>
      <p:pic>
        <p:nvPicPr>
          <p:cNvPr id="66626" name="Picture 66" descr="http://nexsens.com/images/products/ysi_6920v2_md.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1915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4C52A8FE-0433-481D-AC1B-4F0529EA3FC1}" type="slidenum">
              <a:rPr lang="en-US"/>
              <a:pPr/>
              <a:t>48</a:t>
            </a:fld>
            <a:endParaRPr lang="en-US"/>
          </a:p>
        </p:txBody>
      </p:sp>
      <p:sp>
        <p:nvSpPr>
          <p:cNvPr id="242690" name="Rectangle 2"/>
          <p:cNvSpPr>
            <a:spLocks noGrp="1" noRot="1" noChangeArrowheads="1"/>
          </p:cNvSpPr>
          <p:nvPr>
            <p:ph type="title"/>
          </p:nvPr>
        </p:nvSpPr>
        <p:spPr>
          <a:xfrm>
            <a:off x="2895600" y="304800"/>
            <a:ext cx="6248400" cy="2362200"/>
          </a:xfrm>
        </p:spPr>
        <p:txBody>
          <a:bodyPr/>
          <a:lstStyle/>
          <a:p>
            <a:pPr algn="l"/>
            <a:r>
              <a:rPr lang="en-US" sz="4000" dirty="0" smtClean="0">
                <a:solidFill>
                  <a:srgbClr val="FFC000"/>
                </a:solidFill>
              </a:rPr>
              <a:t>Enhancement Suggestions, Problem Reports, or General Support</a:t>
            </a:r>
            <a:endParaRPr lang="en-US" sz="4000" dirty="0">
              <a:solidFill>
                <a:srgbClr val="FFC000"/>
              </a:solidFill>
            </a:endParaRPr>
          </a:p>
        </p:txBody>
      </p:sp>
      <p:sp>
        <p:nvSpPr>
          <p:cNvPr id="242691" name="Rectangle 3"/>
          <p:cNvSpPr>
            <a:spLocks noGrp="1" noChangeArrowheads="1"/>
          </p:cNvSpPr>
          <p:nvPr>
            <p:ph type="body" sz="half" idx="1"/>
          </p:nvPr>
        </p:nvSpPr>
        <p:spPr>
          <a:xfrm>
            <a:off x="381000" y="3124200"/>
            <a:ext cx="8001000" cy="2438400"/>
          </a:xfrm>
        </p:spPr>
        <p:txBody>
          <a:bodyPr/>
          <a:lstStyle/>
          <a:p>
            <a:r>
              <a:rPr lang="en-US" dirty="0">
                <a:solidFill>
                  <a:srgbClr val="FFC000"/>
                </a:solidFill>
              </a:rPr>
              <a:t>Contact the OSW scripts personnel </a:t>
            </a:r>
            <a:r>
              <a:rPr lang="en-US" dirty="0" smtClean="0">
                <a:solidFill>
                  <a:srgbClr val="FFC000"/>
                </a:solidFill>
              </a:rPr>
              <a:t>@</a:t>
            </a:r>
            <a:br>
              <a:rPr lang="en-US" dirty="0" smtClean="0">
                <a:solidFill>
                  <a:srgbClr val="FFC000"/>
                </a:solidFill>
              </a:rPr>
            </a:br>
            <a:r>
              <a:rPr lang="en-US" dirty="0" smtClean="0">
                <a:solidFill>
                  <a:srgbClr val="FFC000"/>
                </a:solidFill>
              </a:rPr>
              <a:t>GS-W </a:t>
            </a:r>
            <a:r>
              <a:rPr lang="en-US" dirty="0">
                <a:solidFill>
                  <a:srgbClr val="FFC000"/>
                </a:solidFill>
              </a:rPr>
              <a:t>OSW </a:t>
            </a:r>
            <a:r>
              <a:rPr lang="en-US" dirty="0" smtClean="0">
                <a:solidFill>
                  <a:srgbClr val="FFC000"/>
                </a:solidFill>
                <a:hlinkClick r:id="rId4"/>
              </a:rPr>
              <a:t>Scripts@usgs.gov</a:t>
            </a:r>
            <a:endParaRPr lang="en-US" dirty="0" smtClean="0">
              <a:solidFill>
                <a:srgbClr val="FFC000"/>
              </a:solidFill>
            </a:endParaRPr>
          </a:p>
          <a:p>
            <a:pPr lvl="1"/>
            <a:r>
              <a:rPr lang="en-US" dirty="0" smtClean="0">
                <a:solidFill>
                  <a:srgbClr val="FFC000"/>
                </a:solidFill>
              </a:rPr>
              <a:t>Or just shoot Wade Walker an email, IM, or call</a:t>
            </a:r>
          </a:p>
          <a:p>
            <a:pPr lvl="2"/>
            <a:r>
              <a:rPr lang="en-US" dirty="0" smtClean="0">
                <a:solidFill>
                  <a:srgbClr val="FFC000"/>
                </a:solidFill>
                <a:hlinkClick r:id="rId5"/>
              </a:rPr>
              <a:t>walker@usgs.gov</a:t>
            </a:r>
            <a:r>
              <a:rPr lang="en-US" dirty="0" smtClean="0">
                <a:solidFill>
                  <a:srgbClr val="FFC000"/>
                </a:solidFill>
              </a:rPr>
              <a:t>, 719-544-7155 x125</a:t>
            </a:r>
            <a:endParaRPr lang="en-US" dirty="0">
              <a:solidFill>
                <a:srgbClr val="FFC000"/>
              </a:solidFill>
            </a:endParaRPr>
          </a:p>
        </p:txBody>
      </p:sp>
      <p:sp>
        <p:nvSpPr>
          <p:cNvPr id="242692" name="Text Box 4"/>
          <p:cNvSpPr txBox="1">
            <a:spLocks noChangeArrowheads="1"/>
          </p:cNvSpPr>
          <p:nvPr/>
        </p:nvSpPr>
        <p:spPr bwMode="auto">
          <a:xfrm>
            <a:off x="822325" y="59166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46167" name="Picture 87" descr="http://www.hainesbpo.com/pictures/support.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838200"/>
            <a:ext cx="2559304" cy="1676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46176" name="CorelDRAW" r:id="rId7" imgW="1315070" imgH="511747" progId="">
                  <p:embed/>
                </p:oleObj>
              </mc:Choice>
              <mc:Fallback>
                <p:oleObj name="CorelDRAW" r:id="rId7" imgW="1315070" imgH="511747" progId="">
                  <p:embed/>
                  <p:pic>
                    <p:nvPicPr>
                      <p:cNvPr id="0" name="Object 10"/>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46298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sldNum" sz="quarter" idx="12"/>
          </p:nvPr>
        </p:nvSpPr>
        <p:spPr>
          <a:noFill/>
        </p:spPr>
        <p:txBody>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fld id="{FFD2DCEC-EEFD-4C47-9DBC-377267C14671}" type="slidenum">
              <a:rPr lang="en-US" sz="1200" smtClean="0"/>
              <a:pPr/>
              <a:t>49</a:t>
            </a:fld>
            <a:endParaRPr lang="en-US" sz="1200" smtClean="0"/>
          </a:p>
        </p:txBody>
      </p:sp>
      <p:sp>
        <p:nvSpPr>
          <p:cNvPr id="191490" name="Rectangle 2"/>
          <p:cNvSpPr>
            <a:spLocks noGrp="1" noChangeArrowheads="1"/>
          </p:cNvSpPr>
          <p:nvPr>
            <p:ph type="ctrTitle"/>
          </p:nvPr>
        </p:nvSpPr>
        <p:spPr>
          <a:xfrm>
            <a:off x="762000" y="381000"/>
            <a:ext cx="7772400" cy="1219200"/>
          </a:xfrm>
        </p:spPr>
        <p:txBody>
          <a:bodyPr/>
          <a:lstStyle/>
          <a:p>
            <a:pPr eaLnBrk="1" hangingPunct="1">
              <a:defRPr/>
            </a:pPr>
            <a:r>
              <a:rPr lang="en-US" sz="4800" dirty="0" smtClean="0">
                <a:solidFill>
                  <a:srgbClr val="FFC000"/>
                </a:solidFill>
              </a:rPr>
              <a:t>Questions? </a:t>
            </a:r>
          </a:p>
        </p:txBody>
      </p:sp>
      <p:sp>
        <p:nvSpPr>
          <p:cNvPr id="6148" name="Text Box 3"/>
          <p:cNvSpPr txBox="1">
            <a:spLocks noChangeArrowheads="1"/>
          </p:cNvSpPr>
          <p:nvPr/>
        </p:nvSpPr>
        <p:spPr bwMode="auto">
          <a:xfrm>
            <a:off x="1355725" y="5764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charset="0"/>
              </a:defRPr>
            </a:lvl1pPr>
            <a:lvl2pPr marL="742950" indent="-285750">
              <a:defRPr sz="3200">
                <a:solidFill>
                  <a:schemeClr val="tx1"/>
                </a:solidFill>
                <a:latin typeface="Arial" charset="0"/>
              </a:defRPr>
            </a:lvl2pPr>
            <a:lvl3pPr marL="1143000" indent="-228600">
              <a:defRPr sz="3200">
                <a:solidFill>
                  <a:schemeClr val="tx1"/>
                </a:solidFill>
                <a:latin typeface="Arial" charset="0"/>
              </a:defRPr>
            </a:lvl3pPr>
            <a:lvl4pPr marL="1600200" indent="-228600">
              <a:defRPr sz="3200">
                <a:solidFill>
                  <a:schemeClr val="tx1"/>
                </a:solidFill>
                <a:latin typeface="Arial" charset="0"/>
              </a:defRPr>
            </a:lvl4pPr>
            <a:lvl5pPr marL="2057400" indent="-22860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endParaRPr lang="en-US" sz="1800">
              <a:latin typeface="Garamond" pitchFamily="18" charset="0"/>
            </a:endParaRPr>
          </a:p>
        </p:txBody>
      </p:sp>
      <p:pic>
        <p:nvPicPr>
          <p:cNvPr id="45144" name="Picture 88" descr="http://creativeartsconsulting.com/wp-content/uploads/2011/01/QuestionsAnswered-by-travelinlibrari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28800"/>
            <a:ext cx="3571875" cy="4762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45153" name="CorelDRAW" r:id="rId5" imgW="1315070" imgH="511747" progId="">
                  <p:embed/>
                </p:oleObj>
              </mc:Choice>
              <mc:Fallback>
                <p:oleObj name="CorelDRAW" r:id="rId5" imgW="1315070" imgH="511747" progId="">
                  <p:embed/>
                  <p:pic>
                    <p:nvPicPr>
                      <p:cNvPr id="0" name="Object 10"/>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261413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p:cNvGraphicFramePr>
          <p:nvPr>
            <p:extLst>
              <p:ext uri="{D42A27DB-BD31-4B8C-83A1-F6EECF244321}">
                <p14:modId xmlns:p14="http://schemas.microsoft.com/office/powerpoint/2010/main" val="2782155120"/>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0014"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1"/>
          </p:nvPr>
        </p:nvSpPr>
        <p:spPr/>
        <p:txBody>
          <a:bodyPr/>
          <a:lstStyle/>
          <a:p>
            <a:fld id="{D37CDF4B-8F80-4007-863C-FEEB44EC24F5}" type="slidenum">
              <a:rPr lang="en-US"/>
              <a:pPr/>
              <a:t>5</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905000"/>
          </a:xfrm>
        </p:spPr>
        <p:txBody>
          <a:bodyPr>
            <a:normAutofit fontScale="70000" lnSpcReduction="20000"/>
          </a:bodyPr>
          <a:lstStyle/>
          <a:p>
            <a:r>
              <a:rPr lang="en-US" sz="3700" dirty="0">
                <a:solidFill>
                  <a:srgbClr val="FFC000"/>
                </a:solidFill>
                <a:effectLst/>
              </a:rPr>
              <a:t>C</a:t>
            </a:r>
            <a:r>
              <a:rPr lang="en-US" sz="3700" dirty="0" smtClean="0">
                <a:solidFill>
                  <a:srgbClr val="FFC000"/>
                </a:solidFill>
                <a:effectLst/>
              </a:rPr>
              <a:t>ommonly used ADAPS, QWDATA, and GWSI tables.</a:t>
            </a:r>
          </a:p>
          <a:p>
            <a:pPr lvl="1"/>
            <a:r>
              <a:rPr lang="en-US" dirty="0" smtClean="0">
                <a:solidFill>
                  <a:srgbClr val="FFC000"/>
                </a:solidFill>
                <a:effectLst/>
              </a:rPr>
              <a:t>ADAPS Station Analysis, DV tables, EOY summary, Primary, UV inventory</a:t>
            </a:r>
          </a:p>
          <a:p>
            <a:pPr lvl="1"/>
            <a:r>
              <a:rPr lang="en-US" dirty="0" smtClean="0">
                <a:solidFill>
                  <a:srgbClr val="FFC000"/>
                </a:solidFill>
                <a:effectLst/>
              </a:rPr>
              <a:t>Site Visit Reports</a:t>
            </a:r>
          </a:p>
          <a:p>
            <a:pPr lvl="1"/>
            <a:r>
              <a:rPr lang="en-US" dirty="0" smtClean="0">
                <a:solidFill>
                  <a:srgbClr val="FFC000"/>
                </a:solidFill>
                <a:effectLst/>
              </a:rPr>
              <a:t>QWDATA publication-style tables</a:t>
            </a:r>
          </a:p>
          <a:p>
            <a:pPr lvl="1"/>
            <a:r>
              <a:rPr lang="en-US" dirty="0" smtClean="0">
                <a:solidFill>
                  <a:srgbClr val="FFC000"/>
                </a:solidFill>
                <a:effectLst/>
              </a:rPr>
              <a:t>GWSI water level tables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69987"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7000"/>
                    </a14:imgEffect>
                  </a14:imgLayer>
                </a14:imgProps>
              </a:ext>
              <a:ext uri="{28A0092B-C50C-407E-A947-70E740481C1C}">
                <a14:useLocalDpi xmlns:a14="http://schemas.microsoft.com/office/drawing/2010/main" val="0"/>
              </a:ext>
            </a:extLst>
          </a:blip>
          <a:srcRect/>
          <a:stretch>
            <a:fillRect/>
          </a:stretch>
        </p:blipFill>
        <p:spPr bwMode="auto">
          <a:xfrm>
            <a:off x="76200" y="2819400"/>
            <a:ext cx="5536012"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8"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5695117" y="2819400"/>
            <a:ext cx="3436314"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9" name="Picture 5"/>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1295400" y="3505200"/>
            <a:ext cx="3843338" cy="319308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90" name="Picture 6"/>
          <p:cNvPicPr>
            <a:picLocks noChangeAspect="1" noChangeArrowheads="1"/>
          </p:cNvPicPr>
          <p:nvPr/>
        </p:nvPicPr>
        <p:blipFill>
          <a:blip r:embed="rId12" cstate="print">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724400" y="1981200"/>
            <a:ext cx="4044480" cy="1295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8" descr="http://joyerickson.files.wordpress.com/2011/03/question-mar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http://joyerickson.files.wordpress.com/2011/03/question-mark.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931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6</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2209800"/>
          </a:xfrm>
        </p:spPr>
        <p:txBody>
          <a:bodyPr>
            <a:normAutofit fontScale="85000" lnSpcReduction="10000"/>
          </a:bodyPr>
          <a:lstStyle/>
          <a:p>
            <a:r>
              <a:rPr lang="en-US" sz="3700" dirty="0" smtClean="0">
                <a:solidFill>
                  <a:srgbClr val="FFC000"/>
                </a:solidFill>
                <a:effectLst/>
              </a:rPr>
              <a:t>A few </a:t>
            </a:r>
            <a:r>
              <a:rPr lang="en-US" sz="3700" dirty="0" err="1" smtClean="0">
                <a:solidFill>
                  <a:srgbClr val="FFC000"/>
                </a:solidFill>
                <a:effectLst/>
              </a:rPr>
              <a:t>Auto_Review</a:t>
            </a:r>
            <a:r>
              <a:rPr lang="en-US" sz="3700" dirty="0" smtClean="0">
                <a:solidFill>
                  <a:srgbClr val="FFC000"/>
                </a:solidFill>
                <a:effectLst/>
              </a:rPr>
              <a:t> program generated tables (and additions to NWIS program tables…).</a:t>
            </a:r>
          </a:p>
          <a:p>
            <a:pPr lvl="1"/>
            <a:r>
              <a:rPr lang="en-US" dirty="0" smtClean="0">
                <a:solidFill>
                  <a:srgbClr val="FFC000"/>
                </a:solidFill>
                <a:effectLst/>
              </a:rPr>
              <a:t>Inspection primaries (showing almost complete summary of time-series data on days of Site Visits)</a:t>
            </a:r>
          </a:p>
          <a:p>
            <a:pPr lvl="1"/>
            <a:r>
              <a:rPr lang="en-US" dirty="0" smtClean="0">
                <a:solidFill>
                  <a:srgbClr val="FFC000"/>
                </a:solidFill>
                <a:effectLst/>
              </a:rPr>
              <a:t>Added section to </a:t>
            </a:r>
            <a:r>
              <a:rPr lang="en-US" dirty="0" err="1" smtClean="0">
                <a:solidFill>
                  <a:srgbClr val="FFC000"/>
                </a:solidFill>
                <a:effectLst/>
              </a:rPr>
              <a:t>Adaps</a:t>
            </a:r>
            <a:r>
              <a:rPr lang="en-US" dirty="0" smtClean="0">
                <a:solidFill>
                  <a:srgbClr val="FFC000"/>
                </a:solidFill>
                <a:effectLst/>
              </a:rPr>
              <a:t> Station Analysis for some parameters…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71012"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8000"/>
                    </a14:imgEffect>
                  </a14:imgLayer>
                </a14:imgProps>
              </a:ext>
              <a:ext uri="{28A0092B-C50C-407E-A947-70E740481C1C}">
                <a14:useLocalDpi xmlns:a14="http://schemas.microsoft.com/office/drawing/2010/main" val="0"/>
              </a:ext>
            </a:extLst>
          </a:blip>
          <a:srcRect/>
          <a:stretch>
            <a:fillRect/>
          </a:stretch>
        </p:blipFill>
        <p:spPr bwMode="auto">
          <a:xfrm>
            <a:off x="152400" y="3124200"/>
            <a:ext cx="509587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1011"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3810000" y="3200400"/>
            <a:ext cx="5876925" cy="350603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descr="http://joyerickson.files.wordpress.com/2011/03/question-mar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joyerickson.files.wordpress.com/2011/03/question-mar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Object 2"/>
          <p:cNvGraphicFramePr>
            <a:graphicFrameLocks noGrp="1"/>
          </p:cNvGraphicFramePr>
          <p:nvPr>
            <p:extLst>
              <p:ext uri="{D42A27DB-BD31-4B8C-83A1-F6EECF244321}">
                <p14:modId xmlns:p14="http://schemas.microsoft.com/office/powerpoint/2010/main" val="1045077425"/>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1035" name="CorelDRAW" r:id="rId9" imgW="1315070" imgH="511747" progId="">
                  <p:embed/>
                </p:oleObj>
              </mc:Choice>
              <mc:Fallback>
                <p:oleObj name="CorelDRAW" r:id="rId9" imgW="1315070" imgH="511747" progId="">
                  <p:embed/>
                  <p:pic>
                    <p:nvPicPr>
                      <p:cNvPr id="0" name="Object 10"/>
                      <p:cNvPicPr>
                        <a:picLocks noGrp="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58684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p:cNvGraphicFramePr>
          <p:nvPr>
            <p:extLst>
              <p:ext uri="{D42A27DB-BD31-4B8C-83A1-F6EECF244321}">
                <p14:modId xmlns:p14="http://schemas.microsoft.com/office/powerpoint/2010/main" val="1761505857"/>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2063"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1"/>
          </p:nvPr>
        </p:nvSpPr>
        <p:spPr/>
        <p:txBody>
          <a:bodyPr/>
          <a:lstStyle/>
          <a:p>
            <a:fld id="{D37CDF4B-8F80-4007-863C-FEEB44EC24F5}" type="slidenum">
              <a:rPr lang="en-US"/>
              <a:pPr/>
              <a:t>7</a:t>
            </a:fld>
            <a:endParaRPr lang="en-US"/>
          </a:p>
        </p:txBody>
      </p:sp>
      <p:sp>
        <p:nvSpPr>
          <p:cNvPr id="9218" name="Rectangle 2"/>
          <p:cNvSpPr>
            <a:spLocks noGrp="1" noRot="1" noChangeArrowheads="1"/>
          </p:cNvSpPr>
          <p:nvPr>
            <p:ph type="title"/>
          </p:nvPr>
        </p:nvSpPr>
        <p:spPr>
          <a:xfrm>
            <a:off x="457200" y="152400"/>
            <a:ext cx="8229600" cy="8382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1066800"/>
            <a:ext cx="8991600" cy="1447800"/>
          </a:xfrm>
        </p:spPr>
        <p:txBody>
          <a:bodyPr>
            <a:normAutofit/>
          </a:bodyPr>
          <a:lstStyle/>
          <a:p>
            <a:r>
              <a:rPr lang="en-US" sz="3700" dirty="0" smtClean="0">
                <a:solidFill>
                  <a:srgbClr val="FFC000"/>
                </a:solidFill>
                <a:effectLst/>
              </a:rPr>
              <a:t>A (fairly) user-friendly menu for changing and saving settings at stations.</a:t>
            </a:r>
            <a:endParaRPr lang="en-US" dirty="0" smtClean="0">
              <a:solidFill>
                <a:srgbClr val="FFC000"/>
              </a:solidFill>
              <a:effectLst/>
            </a:endParaRP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2" name="Object 1"/>
          <p:cNvGraphicFramePr>
            <a:graphicFrameLocks/>
          </p:cNvGraphicFramePr>
          <p:nvPr>
            <p:extLst>
              <p:ext uri="{D42A27DB-BD31-4B8C-83A1-F6EECF244321}">
                <p14:modId xmlns:p14="http://schemas.microsoft.com/office/powerpoint/2010/main" val="3809826846"/>
              </p:ext>
            </p:extLst>
          </p:nvPr>
        </p:nvGraphicFramePr>
        <p:xfrm>
          <a:off x="-7938" y="6019800"/>
          <a:ext cx="2590801" cy="720725"/>
        </p:xfrm>
        <a:graphic>
          <a:graphicData uri="http://schemas.openxmlformats.org/presentationml/2006/ole">
            <mc:AlternateContent xmlns:mc="http://schemas.openxmlformats.org/markup-compatibility/2006">
              <mc:Choice xmlns:v="urn:schemas-microsoft-com:vml" Requires="v">
                <p:oleObj spid="_x0000_s172064" name="CorelDRAW" r:id="rId6" imgW="1315070" imgH="511747" progId="">
                  <p:embed/>
                </p:oleObj>
              </mc:Choice>
              <mc:Fallback>
                <p:oleObj name="CorelDRAW" r:id="rId6" imgW="1315070" imgH="511747"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6019800"/>
                        <a:ext cx="259080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203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209800"/>
            <a:ext cx="4826817"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2036" name="Picture 4"/>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6000"/>
                    </a14:imgEffect>
                  </a14:imgLayer>
                </a14:imgProps>
              </a:ext>
              <a:ext uri="{28A0092B-C50C-407E-A947-70E740481C1C}">
                <a14:useLocalDpi xmlns:a14="http://schemas.microsoft.com/office/drawing/2010/main" val="0"/>
              </a:ext>
            </a:extLst>
          </a:blip>
          <a:srcRect/>
          <a:stretch>
            <a:fillRect/>
          </a:stretch>
        </p:blipFill>
        <p:spPr bwMode="auto">
          <a:xfrm>
            <a:off x="2362200" y="3352800"/>
            <a:ext cx="7000875" cy="34360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8" descr="http://joyerickson.files.wordpress.com/2011/03/question-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7620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joyerickson.files.wordpress.com/2011/03/question-mark.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010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2715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p:cNvGraphicFramePr>
          <p:nvPr>
            <p:extLst>
              <p:ext uri="{D42A27DB-BD31-4B8C-83A1-F6EECF244321}">
                <p14:modId xmlns:p14="http://schemas.microsoft.com/office/powerpoint/2010/main" val="3058522399"/>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173086" name="CorelDRAW" r:id="rId4" imgW="1315070" imgH="511747" progId="">
                  <p:embed/>
                </p:oleObj>
              </mc:Choice>
              <mc:Fallback>
                <p:oleObj name="CorelDRAW" r:id="rId4" imgW="1315070" imgH="511747" progId="">
                  <p:embed/>
                  <p:pic>
                    <p:nvPicPr>
                      <p:cNvPr id="0" name="Object 10"/>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p:cNvSpPr>
            <a:spLocks noGrp="1"/>
          </p:cNvSpPr>
          <p:nvPr>
            <p:ph type="sldNum" sz="quarter" idx="11"/>
          </p:nvPr>
        </p:nvSpPr>
        <p:spPr/>
        <p:txBody>
          <a:bodyPr/>
          <a:lstStyle/>
          <a:p>
            <a:fld id="{D37CDF4B-8F80-4007-863C-FEEB44EC24F5}" type="slidenum">
              <a:rPr lang="en-US"/>
              <a:pPr/>
              <a:t>8</a:t>
            </a:fld>
            <a:endParaRPr lang="en-US"/>
          </a:p>
        </p:txBody>
      </p:sp>
      <p:sp>
        <p:nvSpPr>
          <p:cNvPr id="9218" name="Rectangle 2"/>
          <p:cNvSpPr>
            <a:spLocks noGrp="1" noRot="1" noChangeArrowheads="1"/>
          </p:cNvSpPr>
          <p:nvPr>
            <p:ph type="title"/>
          </p:nvPr>
        </p:nvSpPr>
        <p:spPr>
          <a:xfrm>
            <a:off x="457200" y="152400"/>
            <a:ext cx="8229600" cy="762000"/>
          </a:xfrm>
        </p:spPr>
        <p:txBody>
          <a:bodyPr/>
          <a:lstStyle/>
          <a:p>
            <a:r>
              <a:rPr lang="en-US" dirty="0" smtClean="0">
                <a:solidFill>
                  <a:srgbClr val="FFC000"/>
                </a:solidFill>
              </a:rPr>
              <a:t>What is </a:t>
            </a:r>
            <a:r>
              <a:rPr lang="en-US" dirty="0" err="1" smtClean="0">
                <a:solidFill>
                  <a:srgbClr val="FFC000"/>
                </a:solidFill>
              </a:rPr>
              <a:t>Auto_Review</a:t>
            </a:r>
            <a:r>
              <a:rPr lang="en-US" dirty="0" smtClean="0">
                <a:solidFill>
                  <a:srgbClr val="FFC000"/>
                </a:solidFill>
              </a:rPr>
              <a:t>?</a:t>
            </a:r>
            <a:endParaRPr lang="en-US" dirty="0">
              <a:solidFill>
                <a:srgbClr val="FFC000"/>
              </a:solidFill>
            </a:endParaRPr>
          </a:p>
        </p:txBody>
      </p:sp>
      <p:sp>
        <p:nvSpPr>
          <p:cNvPr id="9219" name="Rectangle 3"/>
          <p:cNvSpPr>
            <a:spLocks noGrp="1" noChangeArrowheads="1"/>
          </p:cNvSpPr>
          <p:nvPr>
            <p:ph type="body" sz="half" idx="1"/>
          </p:nvPr>
        </p:nvSpPr>
        <p:spPr>
          <a:xfrm>
            <a:off x="76200" y="838200"/>
            <a:ext cx="8991600" cy="2133600"/>
          </a:xfrm>
        </p:spPr>
        <p:txBody>
          <a:bodyPr>
            <a:normAutofit fontScale="62500" lnSpcReduction="20000"/>
          </a:bodyPr>
          <a:lstStyle/>
          <a:p>
            <a:r>
              <a:rPr lang="en-US" sz="3700" dirty="0" smtClean="0">
                <a:solidFill>
                  <a:srgbClr val="FFC000"/>
                </a:solidFill>
                <a:effectLst/>
              </a:rPr>
              <a:t>Final output of generated tables and plots are normally stored in a central record folder area in PDF format for electronic reference and archiving.</a:t>
            </a:r>
          </a:p>
          <a:p>
            <a:pPr lvl="1"/>
            <a:r>
              <a:rPr lang="en-US" sz="3300" dirty="0" smtClean="0">
                <a:solidFill>
                  <a:srgbClr val="FFC000"/>
                </a:solidFill>
                <a:effectLst/>
              </a:rPr>
              <a:t>Default area is /SWR on NWIS servers, but WSC may place it elsewhere (ask if unsure…) </a:t>
            </a:r>
          </a:p>
          <a:p>
            <a:pPr lvl="1"/>
            <a:r>
              <a:rPr lang="en-US" dirty="0" smtClean="0">
                <a:solidFill>
                  <a:srgbClr val="FFC000"/>
                </a:solidFill>
                <a:effectLst/>
              </a:rPr>
              <a:t>Can also be sent to the screen or straight to a printer, but not the preferred options…</a:t>
            </a:r>
          </a:p>
          <a:p>
            <a:pPr lvl="1"/>
            <a:r>
              <a:rPr lang="en-US" dirty="0" smtClean="0">
                <a:solidFill>
                  <a:srgbClr val="FFC000"/>
                </a:solidFill>
                <a:effectLst/>
              </a:rPr>
              <a:t>Can be displayed from local WSC webserver, local websites can be developed, or links to output can be added from SIMS/RMS station pages.</a:t>
            </a:r>
          </a:p>
          <a:p>
            <a:pPr marL="457200" lvl="1" indent="0">
              <a:buNone/>
            </a:pPr>
            <a:endParaRPr lang="en-US" dirty="0" smtClean="0">
              <a:solidFill>
                <a:srgbClr val="FFC000"/>
              </a:solidFill>
              <a:effectLst/>
            </a:endParaRPr>
          </a:p>
          <a:p>
            <a:pPr marL="457200" lvl="1" indent="0">
              <a:buNone/>
            </a:pPr>
            <a:endParaRPr lang="en-US" dirty="0" smtClean="0">
              <a:solidFill>
                <a:srgbClr val="FFC000"/>
              </a:solidFill>
              <a:effectLst/>
            </a:endParaRPr>
          </a:p>
          <a:p>
            <a:endParaRPr lang="en-US" sz="3600" dirty="0" smtClean="0">
              <a:solidFill>
                <a:srgbClr val="FFC000"/>
              </a:solidFill>
              <a:effectLst/>
            </a:endParaRPr>
          </a:p>
          <a:p>
            <a:endParaRPr lang="en-US" dirty="0" smtClean="0">
              <a:solidFill>
                <a:srgbClr val="FFC000"/>
              </a:solidFill>
              <a:effectLst/>
            </a:endParaRPr>
          </a:p>
          <a:p>
            <a:pPr lvl="1"/>
            <a:endParaRPr lang="en-US" dirty="0" smtClean="0">
              <a:solidFill>
                <a:srgbClr val="FFC000"/>
              </a:solidFill>
              <a:effectLst/>
            </a:endParaRPr>
          </a:p>
          <a:p>
            <a:pPr lvl="1"/>
            <a:endParaRPr lang="en-US" dirty="0" smtClean="0">
              <a:solidFill>
                <a:srgbClr val="FFC000"/>
              </a:solidFill>
              <a:effectLst/>
            </a:endParaRP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pic>
        <p:nvPicPr>
          <p:cNvPr id="17306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724399"/>
            <a:ext cx="4953000" cy="196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1219200" y="5029200"/>
            <a:ext cx="4267200" cy="457200"/>
          </a:xfrm>
          <a:prstGeom prst="ellipse">
            <a:avLst/>
          </a:pr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pic>
        <p:nvPicPr>
          <p:cNvPr id="17306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895600"/>
            <a:ext cx="4958257" cy="152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3076"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2819400"/>
            <a:ext cx="2604036" cy="394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8" descr="http://joyerickson.files.wordpress.com/2011/03/question-mar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600" y="762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joyerickson.files.wordpress.com/2011/03/question-mark.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762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1674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1"/>
          </p:nvPr>
        </p:nvSpPr>
        <p:spPr/>
        <p:txBody>
          <a:bodyPr/>
          <a:lstStyle/>
          <a:p>
            <a:fld id="{D37CDF4B-8F80-4007-863C-FEEB44EC24F5}" type="slidenum">
              <a:rPr lang="en-US"/>
              <a:pPr/>
              <a:t>9</a:t>
            </a:fld>
            <a:endParaRPr lang="en-US"/>
          </a:p>
        </p:txBody>
      </p:sp>
      <p:sp>
        <p:nvSpPr>
          <p:cNvPr id="9218" name="Rectangle 2"/>
          <p:cNvSpPr>
            <a:spLocks noGrp="1" noRot="1" noChangeArrowheads="1"/>
          </p:cNvSpPr>
          <p:nvPr>
            <p:ph type="title"/>
          </p:nvPr>
        </p:nvSpPr>
        <p:spPr>
          <a:xfrm>
            <a:off x="76200" y="76200"/>
            <a:ext cx="8610600" cy="1447800"/>
          </a:xfrm>
        </p:spPr>
        <p:txBody>
          <a:bodyPr/>
          <a:lstStyle/>
          <a:p>
            <a:r>
              <a:rPr lang="en-US" dirty="0" smtClean="0">
                <a:solidFill>
                  <a:srgbClr val="FFC000"/>
                </a:solidFill>
              </a:rPr>
              <a:t>           Electronic Records?  Why?</a:t>
            </a:r>
            <a:endParaRPr lang="en-US" dirty="0">
              <a:solidFill>
                <a:srgbClr val="FFC000"/>
              </a:solidFill>
            </a:endParaRPr>
          </a:p>
        </p:txBody>
      </p:sp>
      <p:sp>
        <p:nvSpPr>
          <p:cNvPr id="9219" name="Rectangle 3"/>
          <p:cNvSpPr>
            <a:spLocks noGrp="1" noChangeArrowheads="1"/>
          </p:cNvSpPr>
          <p:nvPr>
            <p:ph type="body" sz="half" idx="1"/>
          </p:nvPr>
        </p:nvSpPr>
        <p:spPr>
          <a:xfrm>
            <a:off x="3200400" y="1524000"/>
            <a:ext cx="5483225" cy="4800600"/>
          </a:xfrm>
        </p:spPr>
        <p:txBody>
          <a:bodyPr>
            <a:normAutofit fontScale="70000" lnSpcReduction="20000"/>
          </a:bodyPr>
          <a:lstStyle/>
          <a:p>
            <a:r>
              <a:rPr lang="en-US" sz="3600" dirty="0" smtClean="0">
                <a:solidFill>
                  <a:srgbClr val="FFC000"/>
                </a:solidFill>
                <a:effectLst/>
              </a:rPr>
              <a:t>Automatic Electronic Package</a:t>
            </a:r>
          </a:p>
          <a:p>
            <a:pPr lvl="1"/>
            <a:r>
              <a:rPr lang="en-US" dirty="0" smtClean="0">
                <a:solidFill>
                  <a:srgbClr val="FFC000"/>
                </a:solidFill>
                <a:effectLst/>
              </a:rPr>
              <a:t>Ensures output being checked/reviewed is current (and complete) and helps keep record fully processed (as long as primary computations aren’t skipped…)</a:t>
            </a:r>
          </a:p>
          <a:p>
            <a:pPr lvl="1"/>
            <a:r>
              <a:rPr lang="en-US" dirty="0" smtClean="0">
                <a:solidFill>
                  <a:srgbClr val="FFC000"/>
                </a:solidFill>
                <a:effectLst/>
              </a:rPr>
              <a:t>Helps reduce discrepancies between what’s in folder and what’s in database (which is what counts…)</a:t>
            </a:r>
          </a:p>
          <a:p>
            <a:r>
              <a:rPr lang="en-US" sz="3600" dirty="0" smtClean="0">
                <a:solidFill>
                  <a:srgbClr val="FFC000"/>
                </a:solidFill>
                <a:effectLst/>
              </a:rPr>
              <a:t>Convenient, easy to access local archive</a:t>
            </a:r>
          </a:p>
          <a:p>
            <a:r>
              <a:rPr lang="en-US" sz="3600" dirty="0" smtClean="0">
                <a:solidFill>
                  <a:srgbClr val="FFC000"/>
                </a:solidFill>
                <a:effectLst/>
              </a:rPr>
              <a:t>Helps enable inter-office/WSC </a:t>
            </a:r>
            <a:r>
              <a:rPr lang="en-US" sz="3600" dirty="0">
                <a:solidFill>
                  <a:srgbClr val="FFC000"/>
                </a:solidFill>
                <a:effectLst/>
              </a:rPr>
              <a:t>w</a:t>
            </a:r>
            <a:r>
              <a:rPr lang="en-US" sz="3600" dirty="0" smtClean="0">
                <a:solidFill>
                  <a:srgbClr val="FFC000"/>
                </a:solidFill>
                <a:effectLst/>
              </a:rPr>
              <a:t>ork, check and review</a:t>
            </a:r>
          </a:p>
          <a:p>
            <a:r>
              <a:rPr lang="en-US" sz="3600" dirty="0" smtClean="0">
                <a:solidFill>
                  <a:srgbClr val="FFC000"/>
                </a:solidFill>
                <a:effectLst/>
              </a:rPr>
              <a:t>Helps enable </a:t>
            </a:r>
            <a:r>
              <a:rPr lang="en-US" sz="3600" dirty="0">
                <a:solidFill>
                  <a:srgbClr val="FFC000"/>
                </a:solidFill>
                <a:effectLst/>
              </a:rPr>
              <a:t>t</a:t>
            </a:r>
            <a:r>
              <a:rPr lang="en-US" sz="3600" dirty="0" smtClean="0">
                <a:solidFill>
                  <a:srgbClr val="FFC000"/>
                </a:solidFill>
                <a:effectLst/>
              </a:rPr>
              <a:t>elework</a:t>
            </a:r>
          </a:p>
          <a:p>
            <a:r>
              <a:rPr lang="en-US" sz="3600" dirty="0" smtClean="0">
                <a:solidFill>
                  <a:srgbClr val="FFC000"/>
                </a:solidFill>
                <a:effectLst/>
              </a:rPr>
              <a:t>Saves on paper, ink, printer wear and tear, and printer support</a:t>
            </a:r>
          </a:p>
        </p:txBody>
      </p:sp>
      <p:sp>
        <p:nvSpPr>
          <p:cNvPr id="9220" name="Text Box 4"/>
          <p:cNvSpPr txBox="1">
            <a:spLocks noChangeArrowheads="1"/>
          </p:cNvSpPr>
          <p:nvPr/>
        </p:nvSpPr>
        <p:spPr bwMode="auto">
          <a:xfrm>
            <a:off x="974725" y="6145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1800">
              <a:latin typeface="Garamond" pitchFamily="18" charset="0"/>
            </a:endParaRPr>
          </a:p>
        </p:txBody>
      </p:sp>
      <p:graphicFrame>
        <p:nvGraphicFramePr>
          <p:cNvPr id="9226" name="Object 10"/>
          <p:cNvGraphicFramePr>
            <a:graphicFrameLocks noGrp="1"/>
          </p:cNvGraphicFramePr>
          <p:nvPr>
            <p:ph sz="half" idx="2"/>
            <p:extLst>
              <p:ext uri="{D42A27DB-BD31-4B8C-83A1-F6EECF244321}">
                <p14:modId xmlns:p14="http://schemas.microsoft.com/office/powerpoint/2010/main" val="1261353586"/>
              </p:ext>
            </p:extLst>
          </p:nvPr>
        </p:nvGraphicFramePr>
        <p:xfrm>
          <a:off x="0" y="6248400"/>
          <a:ext cx="2020888" cy="609600"/>
        </p:xfrm>
        <a:graphic>
          <a:graphicData uri="http://schemas.openxmlformats.org/presentationml/2006/ole">
            <mc:AlternateContent xmlns:mc="http://schemas.openxmlformats.org/markup-compatibility/2006">
              <mc:Choice xmlns:v="urn:schemas-microsoft-com:vml" Requires="v">
                <p:oleObj spid="_x0000_s32883" name="CorelDRAW" r:id="rId4" imgW="914400" imgH="914400" progId="">
                  <p:embed/>
                </p:oleObj>
              </mc:Choice>
              <mc:Fallback>
                <p:oleObj name="CorelDRAW" r:id="rId4" imgW="914400" imgH="914400" progId="">
                  <p:embed/>
                  <p:pic>
                    <p:nvPicPr>
                      <p:cNvPr id="0" name="Picture 84"/>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248400"/>
                        <a:ext cx="20208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2867" name="Picture 99" descr="http://www.utvet.com/images/ElectronicRecord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676400" cy="1397000"/>
          </a:xfrm>
          <a:prstGeom prst="rect">
            <a:avLst/>
          </a:prstGeom>
          <a:noFill/>
          <a:extLst>
            <a:ext uri="{909E8E84-426E-40DD-AFC4-6F175D3DCCD1}">
              <a14:hiddenFill xmlns:a14="http://schemas.microsoft.com/office/drawing/2010/main">
                <a:solidFill>
                  <a:srgbClr val="FFFFFF"/>
                </a:solidFill>
              </a14:hiddenFill>
            </a:ext>
          </a:extLst>
        </p:spPr>
      </p:pic>
      <p:pic>
        <p:nvPicPr>
          <p:cNvPr id="32876" name="Picture 108" descr="http://www.cartoonstock.com/newscartoons/cartoonists/tmc/lowres/tmcn189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99" y="1828800"/>
            <a:ext cx="3167063"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186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ream">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32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arrow"/>
        </a:ln>
        <a:effectLst>
          <a:outerShdw blurRad="152400" dist="533400" dir="5400000" sx="90000" sy="-19000" rotWithShape="0">
            <a:prstClr val="black">
              <a:alpha val="15000"/>
            </a:prstClr>
          </a:outerShdw>
        </a:effectLst>
        <a:extLst/>
      </a:spPr>
      <a:bodyPr/>
      <a:lstStyle/>
    </a:lnDef>
    <a:txDef>
      <a:spPr>
        <a:solidFill>
          <a:schemeClr val="tx1"/>
        </a:solidFill>
        <a:ln>
          <a:solidFill>
            <a:schemeClr val="bg2"/>
          </a:solidFill>
        </a:ln>
      </a:spPr>
      <a:bodyPr wrap="square" rtlCol="0">
        <a:spAutoFit/>
      </a:bodyPr>
      <a:lstStyle>
        <a:defPPr>
          <a:defRPr sz="1200" dirty="0">
            <a:solidFill>
              <a:schemeClr val="bg2"/>
            </a:solidFill>
          </a:defRPr>
        </a:defPPr>
      </a:lstStyle>
    </a:tx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5893</TotalTime>
  <Words>4657</Words>
  <Application>Microsoft Office PowerPoint</Application>
  <PresentationFormat>On-screen Show (4:3)</PresentationFormat>
  <Paragraphs>407</Paragraphs>
  <Slides>49</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Stream</vt:lpstr>
      <vt:lpstr>CorelDRAW</vt:lpstr>
      <vt:lpstr>Electronic Continuous GW Records Auto_Review - gwreview  2012 USGS National Data Conference, Portland, OR</vt:lpstr>
      <vt:lpstr>What is Auto_Review?</vt:lpstr>
      <vt:lpstr>What is Auto_Review?</vt:lpstr>
      <vt:lpstr>What is Auto_Review?</vt:lpstr>
      <vt:lpstr>What is Auto_Review?</vt:lpstr>
      <vt:lpstr>What is Auto_Review?</vt:lpstr>
      <vt:lpstr>What is Auto_Review?</vt:lpstr>
      <vt:lpstr>What is Auto_Review?</vt:lpstr>
      <vt:lpstr>           Electronic Records?  Why?</vt:lpstr>
      <vt:lpstr>          Electronic Records?  Why?</vt:lpstr>
      <vt:lpstr>What is Auto_Review?</vt:lpstr>
      <vt:lpstr>History of Auto_Review and continuous GW levels</vt:lpstr>
      <vt:lpstr>Twelve GW Parameter Codes Supported</vt:lpstr>
      <vt:lpstr>What can gwreview do for you?</vt:lpstr>
      <vt:lpstr>What can gwreview do for you?</vt:lpstr>
      <vt:lpstr>What can gwreview do for you?</vt:lpstr>
      <vt:lpstr>gwreview plots: UV hydrographs (uv_hydro_out files)</vt:lpstr>
      <vt:lpstr>PowerPoint Presentation</vt:lpstr>
      <vt:lpstr>PowerPoint Presentation</vt:lpstr>
      <vt:lpstr>gwreview output cont’d…</vt:lpstr>
      <vt:lpstr>gwreview output cont’d…</vt:lpstr>
      <vt:lpstr>gwreview plots: DV hydrographs (DV_hydro_out files Page 1=Annual hydrograph Page 2=10yr (or POR) hydrograph)</vt:lpstr>
      <vt:lpstr>PowerPoint Presentation</vt:lpstr>
      <vt:lpstr>PowerPoint Presentation</vt:lpstr>
      <vt:lpstr>What can gwreview do for you?</vt:lpstr>
      <vt:lpstr>What can gwreview do for you?</vt:lpstr>
      <vt:lpstr>What can gwreview do for you?</vt:lpstr>
      <vt:lpstr>What can gwreview do for you?</vt:lpstr>
      <vt:lpstr>What can gwreview do for you?</vt:lpstr>
      <vt:lpstr>What can gwreview do for you?</vt:lpstr>
      <vt:lpstr>What can gwreview do for you?</vt:lpstr>
      <vt:lpstr>     How to run the script</vt:lpstr>
      <vt:lpstr>How to run the script</vt:lpstr>
      <vt:lpstr>PowerPoint Presentation</vt:lpstr>
      <vt:lpstr>PowerPoint Presentation</vt:lpstr>
      <vt:lpstr>PowerPoint Presentation</vt:lpstr>
      <vt:lpstr>PowerPoint Presentation</vt:lpstr>
      <vt:lpstr>Output</vt:lpstr>
      <vt:lpstr>Tips and Tricks</vt:lpstr>
      <vt:lpstr>Tips and Tricks</vt:lpstr>
      <vt:lpstr>Tips and Tricks</vt:lpstr>
      <vt:lpstr>Tips and Tricks</vt:lpstr>
      <vt:lpstr>PowerPoint Presentation</vt:lpstr>
      <vt:lpstr>Tips and Tricks</vt:lpstr>
      <vt:lpstr>Release Schedule</vt:lpstr>
      <vt:lpstr>Desired Enhancements of Auto_Review</vt:lpstr>
      <vt:lpstr>Don’t forget Auto_Review can also process:</vt:lpstr>
      <vt:lpstr>Enhancement Suggestions, Problem Reports, or General Support</vt:lpstr>
      <vt:lpstr>Questions? </vt:lpstr>
    </vt:vector>
  </TitlesOfParts>
  <Company>US Geological Survey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Auto_Review-wqmreview</dc:title>
  <dc:creator>magress/walker</dc:creator>
  <cp:lastModifiedBy>Wade J. Walker</cp:lastModifiedBy>
  <cp:revision>405</cp:revision>
  <cp:lastPrinted>2011-05-25T16:28:11Z</cp:lastPrinted>
  <dcterms:created xsi:type="dcterms:W3CDTF">2006-02-27T19:20:40Z</dcterms:created>
  <dcterms:modified xsi:type="dcterms:W3CDTF">2012-06-25T18:19:51Z</dcterms:modified>
</cp:coreProperties>
</file>