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B7C500-2407-4EB2-BCCB-8426F07FB388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1CFCD8-9A02-4E80-A40A-40CEF47922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5AB566-D2B4-4378-AA81-1AE28013E809}" type="datetimeFigureOut">
              <a:rPr lang="en-US" smtClean="0"/>
              <a:t>2/10/2011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3956A0-9677-487F-B6DD-746696B343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15FD9-DAB3-4F70-ADCA-DD2C81971BC5}" type="datetimeFigureOut">
              <a:rPr lang="en-US" smtClean="0"/>
              <a:pPr/>
              <a:t>2/10/2011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C5497-B5F0-4A68-AFCF-14C5CF1C5D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15FD9-DAB3-4F70-ADCA-DD2C81971BC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2/10/2011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C5497-B5F0-4A68-AFCF-14C5CF1C5D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762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Risk Evaluation/Mitigation Framework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4-Point Star 7"/>
          <p:cNvSpPr/>
          <p:nvPr/>
        </p:nvSpPr>
        <p:spPr>
          <a:xfrm>
            <a:off x="2743200" y="2743200"/>
            <a:ext cx="2667000" cy="2438400"/>
          </a:xfrm>
          <a:prstGeom prst="star4">
            <a:avLst>
              <a:gd name="adj" fmla="val 925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66800" y="1066800"/>
            <a:ext cx="6172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Helvetica" pitchFamily="34" charset="0"/>
              </a:rPr>
              <a:t>Trip Planning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Helvetica" pitchFamily="34" charset="0"/>
              </a:rPr>
              <a:t>Analysis &amp; assessment. Worst case scenarios. Preparations &amp; resources (equipment, personnel). Emergency response. CHECKLISTS.</a:t>
            </a:r>
            <a:endParaRPr lang="en-US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38395" y="5562600"/>
            <a:ext cx="40382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Helvetica" pitchFamily="34" charset="0"/>
              </a:rPr>
              <a:t>Execution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Helvetica" pitchFamily="34" charset="0"/>
              </a:rPr>
              <a:t>Yes/No? When? Where? How?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Helvetica" pitchFamily="34" charset="0"/>
              </a:rPr>
              <a:t>Options? Decisions? Consequences?</a:t>
            </a:r>
            <a:endParaRPr lang="en-US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2600" y="2971800"/>
            <a:ext cx="335280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Helvetica" pitchFamily="34" charset="0"/>
              </a:rPr>
              <a:t>Human Factors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Helvetica" pitchFamily="34" charset="0"/>
              </a:rPr>
              <a:t>Solo vs. group? Individual capabilities/risks? Social pressures? Over- or under- confidence? Closed mindedness? Shortcuts?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Helvetica" pitchFamily="34" charset="0"/>
              </a:rPr>
              <a:t>Objectivity? Complacency?</a:t>
            </a:r>
          </a:p>
          <a:p>
            <a:pPr algn="ctr"/>
            <a:endParaRPr lang="en-US" sz="2000" dirty="0">
              <a:solidFill>
                <a:schemeClr val="bg1"/>
              </a:solidFill>
              <a:latin typeface="Helvetic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" y="3429000"/>
            <a:ext cx="2438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Helvetica" pitchFamily="34" charset="0"/>
              </a:rPr>
              <a:t>Observations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Helvetica" pitchFamily="34" charset="0"/>
              </a:rPr>
              <a:t>Environment &amp; resource conditions</a:t>
            </a:r>
            <a:endParaRPr lang="en-US" dirty="0">
              <a:solidFill>
                <a:schemeClr val="bg1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762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Safety Summary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76200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Use the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Risk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Evaluation/Mitigation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Framework </a:t>
            </a: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and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Checklists</a:t>
            </a: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.</a:t>
            </a:r>
          </a:p>
          <a:p>
            <a:pPr marL="342900" indent="-342900">
              <a:buFont typeface="+mj-lt"/>
              <a:buAutoNum type="arabicParenR"/>
            </a:pPr>
            <a:endParaRPr lang="en-US" sz="2000" dirty="0" smtClean="0">
              <a:solidFill>
                <a:schemeClr val="bg1"/>
              </a:solidFill>
              <a:latin typeface="Helvetica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Complete &amp; consciously use your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Job Hazard Analysis</a:t>
            </a: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; make sure all team members know it &amp; use it.</a:t>
            </a:r>
          </a:p>
          <a:p>
            <a:pPr marL="342900" indent="-342900">
              <a:buFont typeface="+mj-lt"/>
              <a:buAutoNum type="arabicParenR"/>
            </a:pPr>
            <a:endParaRPr lang="en-US" sz="2000" dirty="0" smtClean="0">
              <a:solidFill>
                <a:schemeClr val="bg1"/>
              </a:solidFill>
              <a:latin typeface="Helvetica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Get the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Training</a:t>
            </a: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 needed to mitigate safety hazards and consequences of accidents.</a:t>
            </a:r>
          </a:p>
          <a:p>
            <a:pPr marL="342900" indent="-342900">
              <a:buFont typeface="+mj-lt"/>
              <a:buAutoNum type="arabicParenR"/>
            </a:pPr>
            <a:endParaRPr lang="en-US" sz="2000" dirty="0" smtClean="0">
              <a:solidFill>
                <a:schemeClr val="bg1"/>
              </a:solidFill>
              <a:latin typeface="Helvetica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Complete and distribute a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Trip Plan </a:t>
            </a: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that provides necessary search/rescue info should you or your team not return in time, or should an accident happen.</a:t>
            </a:r>
          </a:p>
          <a:p>
            <a:pPr marL="342900" indent="-342900">
              <a:buFont typeface="+mj-lt"/>
              <a:buAutoNum type="arabicParenR"/>
            </a:pPr>
            <a:endParaRPr lang="en-US" sz="2000" dirty="0" smtClean="0">
              <a:solidFill>
                <a:schemeClr val="bg1"/>
              </a:solidFill>
              <a:latin typeface="Helvetica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Have a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Team Discussion </a:t>
            </a: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before each trip/day in the field where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each person </a:t>
            </a: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voices concerns, understands and assesses the hazards, and participates in their mitigation.  Allow members to back out if they are not comfortable with the hazards of the planned work. </a:t>
            </a:r>
          </a:p>
          <a:p>
            <a:pPr marL="342900" indent="-342900">
              <a:buFont typeface="+mj-lt"/>
              <a:buAutoNum type="arabicParenR"/>
            </a:pPr>
            <a:endParaRPr lang="en-US" sz="2000" dirty="0" smtClean="0">
              <a:solidFill>
                <a:schemeClr val="bg1"/>
              </a:solidFill>
              <a:latin typeface="Helvetica" pitchFamily="34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Follow </a:t>
            </a:r>
            <a:r>
              <a:rPr lang="en-US" sz="2000" dirty="0" smtClean="0">
                <a:solidFill>
                  <a:srgbClr val="FFFF00"/>
                </a:solidFill>
                <a:latin typeface="Helvetica" pitchFamily="34" charset="0"/>
              </a:rPr>
              <a:t>USGS Policies </a:t>
            </a:r>
            <a:r>
              <a:rPr lang="en-US" sz="2000" dirty="0" smtClean="0">
                <a:solidFill>
                  <a:schemeClr val="bg1"/>
                </a:solidFill>
                <a:latin typeface="Helvetica" pitchFamily="34" charset="0"/>
              </a:rPr>
              <a:t>(wear your seat belts, personal flotation devices…)</a:t>
            </a:r>
            <a:endParaRPr lang="en-US" sz="2000" dirty="0">
              <a:solidFill>
                <a:schemeClr val="bg1"/>
              </a:solidFill>
              <a:latin typeface="Helvetic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3360</TotalTime>
  <Words>202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1_Office Theme</vt:lpstr>
      <vt:lpstr>Risk Evaluation/Mitigation Framework</vt:lpstr>
      <vt:lpstr>Safety Summary</vt:lpstr>
    </vt:vector>
  </TitlesOfParts>
  <Company>DOI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 Framework</dc:title>
  <dc:creator>Pierre D Glynn</dc:creator>
  <cp:lastModifiedBy>Pierre D Glynn</cp:lastModifiedBy>
  <cp:revision>306</cp:revision>
  <dcterms:created xsi:type="dcterms:W3CDTF">2011-02-07T14:37:53Z</dcterms:created>
  <dcterms:modified xsi:type="dcterms:W3CDTF">2011-02-10T16:16:45Z</dcterms:modified>
</cp:coreProperties>
</file>