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</p:sldMasterIdLst>
  <p:notesMasterIdLst>
    <p:notesMasterId r:id="rId30"/>
  </p:notesMasterIdLst>
  <p:handoutMasterIdLst>
    <p:handoutMasterId r:id="rId31"/>
  </p:handoutMasterIdLst>
  <p:sldIdLst>
    <p:sldId id="257" r:id="rId3"/>
    <p:sldId id="260" r:id="rId4"/>
    <p:sldId id="331" r:id="rId5"/>
    <p:sldId id="336" r:id="rId6"/>
    <p:sldId id="326" r:id="rId7"/>
    <p:sldId id="270" r:id="rId8"/>
    <p:sldId id="345" r:id="rId9"/>
    <p:sldId id="271" r:id="rId10"/>
    <p:sldId id="344" r:id="rId11"/>
    <p:sldId id="318" r:id="rId12"/>
    <p:sldId id="343" r:id="rId13"/>
    <p:sldId id="342" r:id="rId14"/>
    <p:sldId id="325" r:id="rId15"/>
    <p:sldId id="295" r:id="rId16"/>
    <p:sldId id="273" r:id="rId17"/>
    <p:sldId id="321" r:id="rId18"/>
    <p:sldId id="322" r:id="rId19"/>
    <p:sldId id="320" r:id="rId20"/>
    <p:sldId id="323" r:id="rId21"/>
    <p:sldId id="324" r:id="rId22"/>
    <p:sldId id="274" r:id="rId23"/>
    <p:sldId id="306" r:id="rId24"/>
    <p:sldId id="340" r:id="rId25"/>
    <p:sldId id="337" r:id="rId26"/>
    <p:sldId id="338" r:id="rId27"/>
    <p:sldId id="339" r:id="rId28"/>
    <p:sldId id="284" r:id="rId29"/>
  </p:sldIdLst>
  <p:sldSz cx="9144000" cy="6858000" type="screen4x3"/>
  <p:notesSz cx="6858000" cy="9144000"/>
  <p:defaultTextStyle>
    <a:defPPr>
      <a:defRPr lang="en-US"/>
    </a:defPPr>
    <a:lvl1pPr algn="l" rtl="0" fontAlgn="base">
      <a:lnSpc>
        <a:spcPct val="90000"/>
      </a:lnSpc>
      <a:spcBef>
        <a:spcPct val="20000"/>
      </a:spcBef>
      <a:spcAft>
        <a:spcPct val="0"/>
      </a:spcAft>
      <a:buClr>
        <a:srgbClr val="FAFD00"/>
      </a:buClr>
      <a:buSzPct val="125000"/>
      <a:buFont typeface="Wingdings" pitchFamily="2" charset="2"/>
      <a:buChar char="Ø"/>
      <a:defRPr sz="2800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Clr>
        <a:srgbClr val="FAFD00"/>
      </a:buClr>
      <a:buSzPct val="125000"/>
      <a:buFont typeface="Wingdings" pitchFamily="2" charset="2"/>
      <a:buChar char="Ø"/>
      <a:defRPr sz="2800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Clr>
        <a:srgbClr val="FAFD00"/>
      </a:buClr>
      <a:buSzPct val="125000"/>
      <a:buFont typeface="Wingdings" pitchFamily="2" charset="2"/>
      <a:buChar char="Ø"/>
      <a:defRPr sz="2800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Clr>
        <a:srgbClr val="FAFD00"/>
      </a:buClr>
      <a:buSzPct val="125000"/>
      <a:buFont typeface="Wingdings" pitchFamily="2" charset="2"/>
      <a:buChar char="Ø"/>
      <a:defRPr sz="2800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Clr>
        <a:srgbClr val="FAFD00"/>
      </a:buClr>
      <a:buSzPct val="125000"/>
      <a:buFont typeface="Wingdings" pitchFamily="2" charset="2"/>
      <a:buChar char="Ø"/>
      <a:defRPr sz="28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663300"/>
    <a:srgbClr val="FF0000"/>
    <a:srgbClr val="000099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24" d="100"/>
          <a:sy n="124" d="100"/>
        </p:scale>
        <p:origin x="-1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fld id="{4F70858C-6349-45CF-BB13-936321726E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42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fld id="{4D28EC95-7DDE-4A10-A446-D015EB37B2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47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4A5DE0-102F-4480-A60D-C305E64150CA}" type="slidenum">
              <a:rPr lang="en-US"/>
              <a:pPr/>
              <a:t>1</a:t>
            </a:fld>
            <a:endParaRPr lang="en-US"/>
          </a:p>
        </p:txBody>
      </p:sp>
      <p:sp>
        <p:nvSpPr>
          <p:cNvPr id="1536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0823" tIns="45412" rIns="90823" bIns="4541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93E686-D957-4188-B381-D1D88AAF179C}" type="slidenum">
              <a:rPr lang="en-US"/>
              <a:pPr/>
              <a:t>20</a:t>
            </a:fld>
            <a:endParaRPr lang="en-US"/>
          </a:p>
        </p:txBody>
      </p:sp>
      <p:sp>
        <p:nvSpPr>
          <p:cNvPr id="191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50535-B90D-433E-97FD-3E2D64E6C237}" type="slidenum">
              <a:rPr lang="en-US"/>
              <a:pPr/>
              <a:t>21</a:t>
            </a:fld>
            <a:endParaRPr lang="en-US"/>
          </a:p>
        </p:txBody>
      </p:sp>
      <p:sp>
        <p:nvSpPr>
          <p:cNvPr id="41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5409E4-D6B6-43BB-B575-1EC7B9703906}" type="slidenum">
              <a:rPr lang="en-US"/>
              <a:pPr/>
              <a:t>22</a:t>
            </a:fld>
            <a:endParaRPr lang="en-US"/>
          </a:p>
        </p:txBody>
      </p:sp>
      <p:sp>
        <p:nvSpPr>
          <p:cNvPr id="2109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RGE: Research Grade Evaluation Process.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032729-4EED-43F0-9EF5-CF047FA0D429}" type="slidenum">
              <a:rPr lang="en-US"/>
              <a:pPr/>
              <a:t>23</a:t>
            </a:fld>
            <a:endParaRPr lang="en-US"/>
          </a:p>
        </p:txBody>
      </p:sp>
      <p:sp>
        <p:nvSpPr>
          <p:cNvPr id="227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RGE: Research Grade Evaluation Process.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2761D8-E318-4DB8-98FE-B845920E676E}" type="slidenum">
              <a:rPr lang="en-US"/>
              <a:pPr/>
              <a:t>27</a:t>
            </a:fld>
            <a:endParaRPr lang="en-US"/>
          </a:p>
        </p:txBody>
      </p:sp>
      <p:sp>
        <p:nvSpPr>
          <p:cNvPr id="144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82F98-AAD9-4C60-B649-C217D4A914CE}" type="slidenum">
              <a:rPr lang="en-US"/>
              <a:pPr/>
              <a:t>10</a:t>
            </a:fld>
            <a:endParaRPr lang="en-US"/>
          </a:p>
        </p:txBody>
      </p:sp>
      <p:sp>
        <p:nvSpPr>
          <p:cNvPr id="209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886EA7-CDD8-427B-B1B1-2D35D32AAA2F}" type="slidenum">
              <a:rPr lang="en-US"/>
              <a:pPr/>
              <a:t>12</a:t>
            </a:fld>
            <a:endParaRPr lang="en-US"/>
          </a:p>
        </p:txBody>
      </p:sp>
      <p:sp>
        <p:nvSpPr>
          <p:cNvPr id="2406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ABFFB-9B8E-45E5-9B72-E2D5F1D69A92}" type="slidenum">
              <a:rPr lang="en-US"/>
              <a:pPr/>
              <a:t>14</a:t>
            </a:fld>
            <a:endParaRPr lang="en-US"/>
          </a:p>
        </p:txBody>
      </p:sp>
      <p:sp>
        <p:nvSpPr>
          <p:cNvPr id="208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1C6EB3-CB07-4792-876B-CEFF1CA96A03}" type="slidenum">
              <a:rPr lang="en-US"/>
              <a:pPr/>
              <a:t>15</a:t>
            </a:fld>
            <a:endParaRPr lang="en-US"/>
          </a:p>
        </p:txBody>
      </p:sp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84499F-A99C-4355-9A96-87CB489161ED}" type="slidenum">
              <a:rPr lang="en-US"/>
              <a:pPr/>
              <a:t>16</a:t>
            </a:fld>
            <a:endParaRPr lang="en-US"/>
          </a:p>
        </p:txBody>
      </p:sp>
      <p:sp>
        <p:nvSpPr>
          <p:cNvPr id="179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664142-4B92-4A37-86B0-459609EBD440}" type="slidenum">
              <a:rPr lang="en-US"/>
              <a:pPr/>
              <a:t>17</a:t>
            </a:fld>
            <a:endParaRPr lang="en-US"/>
          </a:p>
        </p:txBody>
      </p:sp>
      <p:sp>
        <p:nvSpPr>
          <p:cNvPr id="183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22B183-7D02-4BCB-A98A-6F18BA772054}" type="slidenum">
              <a:rPr lang="en-US"/>
              <a:pPr/>
              <a:t>18</a:t>
            </a:fld>
            <a:endParaRPr lang="en-US"/>
          </a:p>
        </p:txBody>
      </p:sp>
      <p:sp>
        <p:nvSpPr>
          <p:cNvPr id="175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CC70BF-A8D4-43D8-9454-4CCB6486D0B6}" type="slidenum">
              <a:rPr lang="en-US"/>
              <a:pPr/>
              <a:t>19</a:t>
            </a:fld>
            <a:endParaRPr lang="en-US"/>
          </a:p>
        </p:txBody>
      </p:sp>
      <p:sp>
        <p:nvSpPr>
          <p:cNvPr id="187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032000"/>
            <a:ext cx="8001000" cy="16510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850" y="3886200"/>
            <a:ext cx="7321550" cy="6381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04813" y="6057900"/>
            <a:ext cx="189706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900" tIns="44450" rIns="88900" bIns="44450">
            <a:spAutoFit/>
          </a:bodyPr>
          <a:lstStyle/>
          <a:p>
            <a:pPr defTabSz="885825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000"/>
              <a:t>U.S. Department of the Interior</a:t>
            </a:r>
          </a:p>
          <a:p>
            <a:pPr defTabSz="885825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000"/>
              <a:t>U.S. Geological Survey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22288"/>
            <a:ext cx="2057400" cy="3694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22288"/>
            <a:ext cx="6019800" cy="3694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10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032000"/>
            <a:ext cx="8001000" cy="16510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850" y="3886200"/>
            <a:ext cx="7321550" cy="6381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04813" y="6057900"/>
            <a:ext cx="189706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900" tIns="44450" rIns="88900" bIns="44450">
            <a:spAutoFit/>
          </a:bodyPr>
          <a:lstStyle/>
          <a:p>
            <a:pPr defTabSz="885825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000"/>
              <a:t>U.S. Department of the Interior</a:t>
            </a:r>
          </a:p>
          <a:p>
            <a:pPr defTabSz="885825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000"/>
              <a:t>U.S. Geological Survey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80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54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7988"/>
            <a:ext cx="4038600" cy="2538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7988"/>
            <a:ext cx="4038600" cy="2538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09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65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68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981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37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95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5862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66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22288"/>
            <a:ext cx="2057400" cy="3694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22288"/>
            <a:ext cx="6019800" cy="3694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28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2288"/>
            <a:ext cx="8226425" cy="7254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77988"/>
            <a:ext cx="4038600" cy="2538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7988"/>
            <a:ext cx="4038600" cy="1192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022600"/>
            <a:ext cx="4038600" cy="119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3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353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7988"/>
            <a:ext cx="4038600" cy="2538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7988"/>
            <a:ext cx="4038600" cy="2538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40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34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90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06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3784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3992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22288"/>
            <a:ext cx="822642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44450" rIns="45720" bIns="4445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7988"/>
            <a:ext cx="8229600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44450" rIns="45720" bIns="4445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36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3200"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2800"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2400"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22288"/>
            <a:ext cx="822642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44450" rIns="45720" bIns="4445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7988"/>
            <a:ext cx="8229600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44450" rIns="45720" bIns="4445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36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3200"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2800"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2400"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usgs.gov/usgs/nrp/brre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4152900"/>
            <a:ext cx="8077200" cy="1222375"/>
          </a:xfrm>
          <a:noFill/>
          <a:ln/>
        </p:spPr>
        <p:txBody>
          <a:bodyPr lIns="90488" rIns="90488"/>
          <a:lstStyle/>
          <a:p>
            <a:endParaRPr lang="en-US"/>
          </a:p>
          <a:p>
            <a:endParaRPr lang="en-US" sz="3200"/>
          </a:p>
        </p:txBody>
      </p:sp>
      <p:pic>
        <p:nvPicPr>
          <p:cNvPr id="14339" name="Picture 3" descr="Image of large USGS Identifier"/>
          <p:cNvPicPr>
            <a:picLocks noChangeAspect="1" noChangeArrowheads="1"/>
          </p:cNvPicPr>
          <p:nvPr/>
        </p:nvPicPr>
        <p:blipFill>
          <a:blip r:embed="rId3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457200" y="533400"/>
            <a:ext cx="20574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57200" y="2117725"/>
            <a:ext cx="8534400" cy="2178050"/>
          </a:xfrm>
        </p:spPr>
        <p:txBody>
          <a:bodyPr/>
          <a:lstStyle/>
          <a:p>
            <a:pPr algn="ctr"/>
            <a:r>
              <a:rPr lang="en-US" sz="3600"/>
              <a:t>Branch of Regional Research (ER) National Research Program </a:t>
            </a:r>
            <a:br>
              <a:rPr lang="en-US" sz="3600"/>
            </a:br>
            <a:r>
              <a:rPr lang="en-US" sz="3600"/>
              <a:t/>
            </a:r>
            <a:br>
              <a:rPr lang="en-US" sz="3600"/>
            </a:br>
            <a:r>
              <a:rPr lang="en-US" sz="3600"/>
              <a:t>January 2008 All-Hands Meeting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7391400" y="6045200"/>
            <a:ext cx="107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800"/>
              <a:t>1/3/2008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6425" cy="611188"/>
          </a:xfrm>
        </p:spPr>
        <p:txBody>
          <a:bodyPr/>
          <a:lstStyle/>
          <a:p>
            <a:pPr algn="ctr"/>
            <a:r>
              <a:rPr lang="en-US" sz="3600" b="0"/>
              <a:t>Admin and Internal Control stuff</a:t>
            </a:r>
          </a:p>
        </p:txBody>
      </p:sp>
      <p:sp>
        <p:nvSpPr>
          <p:cNvPr id="163983" name="Rectangle 143"/>
          <p:cNvSpPr>
            <a:spLocks noChangeArrowheads="1"/>
          </p:cNvSpPr>
          <p:nvPr/>
        </p:nvSpPr>
        <p:spPr bwMode="auto">
          <a:xfrm>
            <a:off x="0" y="914400"/>
            <a:ext cx="9144000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44450" rIns="45720" bIns="44450">
            <a:spAutoFit/>
          </a:bodyPr>
          <a:lstStyle/>
          <a:p>
            <a:pPr marL="457200" indent="-457200">
              <a:buSzTx/>
              <a:buFontTx/>
              <a:buChar char="•"/>
            </a:pPr>
            <a:r>
              <a:rPr lang="en-US" sz="2400"/>
              <a:t>NRP “in-kind” contributions such as NRP salary incentives. </a:t>
            </a:r>
            <a:r>
              <a:rPr lang="en-US" sz="2400">
                <a:solidFill>
                  <a:schemeClr val="hlink"/>
                </a:solidFill>
              </a:rPr>
              <a:t>Do account for them</a:t>
            </a:r>
            <a:r>
              <a:rPr lang="en-US" sz="2400"/>
              <a:t> in reimbursable funding proposals.  E.g. you should show “In-kind OE contributions”. </a:t>
            </a:r>
          </a:p>
          <a:p>
            <a:pPr marL="457200" indent="-457200">
              <a:buSzTx/>
              <a:buFontTx/>
              <a:buChar char="•"/>
            </a:pPr>
            <a:endParaRPr lang="en-US" sz="2400"/>
          </a:p>
          <a:p>
            <a:pPr marL="457200" indent="-457200">
              <a:buSzTx/>
              <a:buFontTx/>
              <a:buChar char="•"/>
            </a:pPr>
            <a:r>
              <a:rPr lang="en-US" sz="2400">
                <a:solidFill>
                  <a:schemeClr val="hlink"/>
                </a:solidFill>
              </a:rPr>
              <a:t>IPDS: the new report tracking system.  </a:t>
            </a:r>
            <a:r>
              <a:rPr lang="en-US" sz="2400">
                <a:sym typeface="Symbol" pitchFamily="18" charset="2"/>
              </a:rPr>
              <a:t> </a:t>
            </a:r>
            <a:r>
              <a:rPr lang="en-US" sz="2400"/>
              <a:t>Lots of email.  Kim Griffin finds Skipper!</a:t>
            </a:r>
          </a:p>
          <a:p>
            <a:pPr lvl="1">
              <a:buSzTx/>
              <a:buFontTx/>
              <a:buChar char="•"/>
            </a:pPr>
            <a:endParaRPr lang="en-US" sz="2400"/>
          </a:p>
          <a:p>
            <a:pPr marL="457200" indent="-457200">
              <a:buSzTx/>
              <a:buFontTx/>
              <a:buChar char="•"/>
            </a:pPr>
            <a:r>
              <a:rPr lang="en-US" sz="2400"/>
              <a:t>Bank Card receipts (you now need to provide them, or travel voucher number).</a:t>
            </a:r>
          </a:p>
          <a:p>
            <a:pPr lvl="1">
              <a:buSzTx/>
              <a:buFontTx/>
              <a:buNone/>
            </a:pPr>
            <a:endParaRPr lang="en-US" sz="2400"/>
          </a:p>
          <a:p>
            <a:pPr lvl="1">
              <a:buSzTx/>
              <a:buFontTx/>
              <a:buChar char="•"/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6425" cy="611188"/>
          </a:xfrm>
        </p:spPr>
        <p:txBody>
          <a:bodyPr/>
          <a:lstStyle/>
          <a:p>
            <a:pPr algn="ctr"/>
            <a:r>
              <a:rPr lang="en-US" sz="3600" b="0"/>
              <a:t>Admin and Internal Control stuff (2)</a:t>
            </a:r>
          </a:p>
        </p:txBody>
      </p:sp>
      <p:sp>
        <p:nvSpPr>
          <p:cNvPr id="239619" name="Rectangle 3"/>
          <p:cNvSpPr>
            <a:spLocks noChangeArrowheads="1"/>
          </p:cNvSpPr>
          <p:nvPr/>
        </p:nvSpPr>
        <p:spPr bwMode="auto">
          <a:xfrm>
            <a:off x="0" y="914400"/>
            <a:ext cx="9144000" cy="528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44450" rIns="45720" bIns="44450">
            <a:spAutoFit/>
          </a:bodyPr>
          <a:lstStyle/>
          <a:p>
            <a:pPr lvl="1">
              <a:buSzTx/>
              <a:buFontTx/>
              <a:buChar char="•"/>
            </a:pPr>
            <a:endParaRPr lang="en-US" sz="2400"/>
          </a:p>
          <a:p>
            <a:pPr marL="457200" indent="-457200">
              <a:buSzTx/>
              <a:buFontTx/>
              <a:buChar char="•"/>
            </a:pPr>
            <a:r>
              <a:rPr lang="en-US" sz="2400"/>
              <a:t>Gov-trip problems.  Provide </a:t>
            </a:r>
            <a:r>
              <a:rPr lang="en-US" sz="2400">
                <a:solidFill>
                  <a:schemeClr val="hlink"/>
                </a:solidFill>
              </a:rPr>
              <a:t>more lead time</a:t>
            </a:r>
            <a:r>
              <a:rPr lang="en-US" sz="2400"/>
              <a:t> on arranging trips. Generally true also for anything requiring admin review.</a:t>
            </a:r>
          </a:p>
          <a:p>
            <a:pPr lvl="1">
              <a:buSzTx/>
              <a:buFontTx/>
              <a:buChar char="•"/>
            </a:pPr>
            <a:endParaRPr lang="en-US" sz="2400"/>
          </a:p>
          <a:p>
            <a:pPr marL="457200" indent="-457200">
              <a:buSzTx/>
              <a:buFontTx/>
              <a:buChar char="•"/>
            </a:pPr>
            <a:r>
              <a:rPr lang="en-US" sz="2400"/>
              <a:t>Reimbursable training amended by BRR/ER (135 Flash Player “animated” slides down to 5 informational slides).  Proposal review checklist being developed:</a:t>
            </a:r>
          </a:p>
          <a:p>
            <a:pPr lvl="2">
              <a:buSzTx/>
              <a:buFontTx/>
              <a:buNone/>
            </a:pPr>
            <a:r>
              <a:rPr lang="en-US" sz="2000"/>
              <a:t>Is it in the NRP’s mission?</a:t>
            </a:r>
          </a:p>
          <a:p>
            <a:pPr lvl="2">
              <a:buSzTx/>
              <a:buFontTx/>
              <a:buNone/>
            </a:pPr>
            <a:r>
              <a:rPr lang="en-US" sz="2000"/>
              <a:t>Are the right Authorities cited?</a:t>
            </a:r>
          </a:p>
          <a:p>
            <a:pPr lvl="2">
              <a:buSzTx/>
              <a:buFontTx/>
              <a:buNone/>
            </a:pPr>
            <a:r>
              <a:rPr lang="en-US" sz="2000"/>
              <a:t>Do you have sufficient PI and support staff salaries? Are financial estimates reasonable?</a:t>
            </a:r>
          </a:p>
          <a:p>
            <a:pPr lvl="2">
              <a:buSzTx/>
              <a:buFontTx/>
              <a:buNone/>
            </a:pPr>
            <a:r>
              <a:rPr lang="en-US" sz="2000"/>
              <a:t>Are overhead calculations accurate? </a:t>
            </a:r>
          </a:p>
          <a:p>
            <a:pPr lvl="2">
              <a:buSzTx/>
              <a:buFontTx/>
              <a:buNone/>
            </a:pPr>
            <a:endParaRPr lang="en-US" sz="2000"/>
          </a:p>
          <a:p>
            <a:pPr marL="457200" indent="-457200">
              <a:buSzTx/>
              <a:buFontTx/>
              <a:buChar char="•"/>
            </a:pPr>
            <a:r>
              <a:rPr lang="en-US" sz="2400"/>
              <a:t>Reimbursable info, training course &amp; checklist to be placed on Branch web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9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9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9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9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9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9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9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9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9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9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11188"/>
          </a:xfrm>
        </p:spPr>
        <p:txBody>
          <a:bodyPr/>
          <a:lstStyle/>
          <a:p>
            <a:pPr algn="ctr"/>
            <a:r>
              <a:rPr lang="en-US" sz="3600" b="0"/>
              <a:t>BC &amp; ABC additional duties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257800"/>
          </a:xfrm>
          <a:noFill/>
        </p:spPr>
        <p:txBody>
          <a:bodyPr/>
          <a:lstStyle/>
          <a:p>
            <a:r>
              <a:rPr lang="en-US" sz="2400" b="0"/>
              <a:t>Pierre:</a:t>
            </a:r>
          </a:p>
          <a:p>
            <a:pPr lvl="1">
              <a:buFontTx/>
              <a:buNone/>
            </a:pPr>
            <a:r>
              <a:rPr lang="en-US" sz="2000" b="0"/>
              <a:t>LEAG earmark &amp; Lower Mississippi issues</a:t>
            </a:r>
          </a:p>
          <a:p>
            <a:pPr lvl="1">
              <a:buFontTx/>
              <a:buNone/>
            </a:pPr>
            <a:r>
              <a:rPr lang="en-US" sz="2000" b="0"/>
              <a:t>Klamath Lake</a:t>
            </a:r>
          </a:p>
          <a:p>
            <a:pPr lvl="1">
              <a:buFontTx/>
              <a:buNone/>
            </a:pPr>
            <a:r>
              <a:rPr lang="en-US" sz="2000" b="0"/>
              <a:t>Perchlorate IWG</a:t>
            </a:r>
          </a:p>
          <a:p>
            <a:pPr lvl="1">
              <a:buFontTx/>
              <a:buNone/>
            </a:pPr>
            <a:r>
              <a:rPr lang="en-US" sz="2000" b="0"/>
              <a:t>ORSANCO (Ohio River Sanitary Commission)</a:t>
            </a:r>
          </a:p>
          <a:p>
            <a:pPr lvl="1">
              <a:buFontTx/>
              <a:buNone/>
            </a:pPr>
            <a:r>
              <a:rPr lang="en-US" sz="2000" b="0"/>
              <a:t>ISCMEM (environmental modeling)</a:t>
            </a:r>
          </a:p>
          <a:p>
            <a:pPr lvl="1">
              <a:buFontTx/>
              <a:buNone/>
            </a:pPr>
            <a:r>
              <a:rPr lang="en-US" sz="2000" b="0">
                <a:solidFill>
                  <a:schemeClr val="hlink"/>
                </a:solidFill>
              </a:rPr>
              <a:t>FY2008 Research Committee Meeting</a:t>
            </a:r>
          </a:p>
          <a:p>
            <a:pPr lvl="1">
              <a:buFontTx/>
              <a:buNone/>
            </a:pPr>
            <a:endParaRPr lang="en-US" sz="2000" b="0"/>
          </a:p>
          <a:p>
            <a:r>
              <a:rPr lang="en-US" sz="2400" b="0"/>
              <a:t>Harry:</a:t>
            </a:r>
          </a:p>
          <a:p>
            <a:pPr lvl="1">
              <a:buFontTx/>
              <a:buNone/>
            </a:pPr>
            <a:r>
              <a:rPr lang="en-US" sz="2000" b="0"/>
              <a:t>Computer Advisory Board</a:t>
            </a:r>
          </a:p>
          <a:p>
            <a:pPr lvl="1">
              <a:buFontTx/>
              <a:buNone/>
            </a:pPr>
            <a:r>
              <a:rPr lang="en-US" sz="2000" b="0"/>
              <a:t>Library Committee (Reston Chair)</a:t>
            </a:r>
          </a:p>
          <a:p>
            <a:pPr lvl="1">
              <a:buFontTx/>
              <a:buNone/>
            </a:pPr>
            <a:r>
              <a:rPr lang="en-US" sz="2000" b="0">
                <a:solidFill>
                  <a:schemeClr val="hlink"/>
                </a:solidFill>
              </a:rPr>
              <a:t>WRD Instrumentation Committee</a:t>
            </a:r>
          </a:p>
          <a:p>
            <a:pPr lvl="1">
              <a:buFontTx/>
              <a:buNone/>
            </a:pPr>
            <a:r>
              <a:rPr lang="en-US" sz="2000" b="0"/>
              <a:t>National Center Environmental Management Committee</a:t>
            </a:r>
            <a:r>
              <a:rPr lang="en-US" sz="2400" b="0"/>
              <a:t> </a:t>
            </a:r>
          </a:p>
          <a:p>
            <a:pPr lvl="2"/>
            <a:endParaRPr lang="en-US" sz="24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6425" cy="495300"/>
          </a:xfrm>
        </p:spPr>
        <p:txBody>
          <a:bodyPr/>
          <a:lstStyle/>
          <a:p>
            <a:pPr algn="ctr"/>
            <a:r>
              <a:rPr lang="en-US" sz="2800"/>
              <a:t>Internal web site &amp; Pubs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8991600" cy="533400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b="0"/>
              <a:t>Internal Branch Web site:  </a:t>
            </a:r>
            <a:r>
              <a:rPr lang="en-US" sz="1800" b="0">
                <a:hlinkClick r:id="rId3"/>
              </a:rPr>
              <a:t>http://water.usgs.gov/usgs/nrp/brrer/</a:t>
            </a:r>
            <a:endParaRPr lang="en-US" sz="1800" b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0"/>
              <a:t>	</a:t>
            </a:r>
            <a:r>
              <a:rPr lang="en-US" sz="2000" b="0"/>
              <a:t>Getting more use (also used by the other branches and by ER WSCs)</a:t>
            </a:r>
          </a:p>
          <a:p>
            <a:pPr>
              <a:lnSpc>
                <a:spcPct val="80000"/>
              </a:lnSpc>
            </a:pPr>
            <a:endParaRPr lang="en-US" sz="2000" b="0"/>
          </a:p>
          <a:p>
            <a:pPr>
              <a:lnSpc>
                <a:spcPct val="80000"/>
              </a:lnSpc>
            </a:pPr>
            <a:r>
              <a:rPr lang="en-US" sz="2400" b="0">
                <a:solidFill>
                  <a:schemeClr val="hlink"/>
                </a:solidFill>
              </a:rPr>
              <a:t>Pdf library/archive added to internal NRP web site</a:t>
            </a:r>
            <a:r>
              <a:rPr lang="en-US" sz="2400" b="0">
                <a:solidFill>
                  <a:srgbClr val="FFFF00"/>
                </a:solidFill>
              </a:rPr>
              <a:t>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0">
                <a:solidFill>
                  <a:srgbClr val="FFFF00"/>
                </a:solidFill>
              </a:rPr>
              <a:t>	</a:t>
            </a:r>
            <a:r>
              <a:rPr lang="en-US" sz="1800" b="0"/>
              <a:t>http://water.usgs.gov/usgs/nrp/publications/.</a:t>
            </a:r>
            <a:r>
              <a:rPr lang="en-US" sz="2400" b="0">
                <a:solidFill>
                  <a:srgbClr val="FFFF00"/>
                </a:solidFill>
              </a:rPr>
              <a:t>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0">
                <a:solidFill>
                  <a:srgbClr val="FFFF00"/>
                </a:solidFill>
              </a:rPr>
              <a:t>	</a:t>
            </a:r>
            <a:r>
              <a:rPr lang="en-US" sz="1800" b="0"/>
              <a:t>Give your pdf files to Emerson and Linda Friedman (CD’s or USB key preferred).</a:t>
            </a:r>
          </a:p>
          <a:p>
            <a:pPr>
              <a:lnSpc>
                <a:spcPct val="80000"/>
              </a:lnSpc>
            </a:pPr>
            <a:endParaRPr lang="en-US" sz="2400" b="0"/>
          </a:p>
          <a:p>
            <a:pPr>
              <a:lnSpc>
                <a:spcPct val="80000"/>
              </a:lnSpc>
            </a:pPr>
            <a:r>
              <a:rPr lang="en-US" sz="2000" b="0"/>
              <a:t>Need to forward important articles to Matt &amp; Earl. Please give us 2 hardcopies and the pdf, and we will forward the articles.</a:t>
            </a:r>
            <a:r>
              <a:rPr lang="en-US" sz="2400" b="0"/>
              <a:t> </a:t>
            </a:r>
          </a:p>
          <a:p>
            <a:pPr>
              <a:lnSpc>
                <a:spcPct val="80000"/>
              </a:lnSpc>
            </a:pPr>
            <a:endParaRPr lang="en-US" sz="2400" b="0"/>
          </a:p>
          <a:p>
            <a:pPr>
              <a:lnSpc>
                <a:spcPct val="80000"/>
              </a:lnSpc>
            </a:pPr>
            <a:r>
              <a:rPr lang="en-US" sz="2400" b="0">
                <a:solidFill>
                  <a:srgbClr val="FFFF00"/>
                </a:solidFill>
              </a:rPr>
              <a:t>Branch hardcopy archive is located in the file cabinets next to the color printer in MS432</a:t>
            </a:r>
            <a:r>
              <a:rPr lang="en-US" sz="2400" b="0"/>
              <a:t>.</a:t>
            </a:r>
            <a:endParaRPr lang="en-US" sz="4000" b="0"/>
          </a:p>
          <a:p>
            <a:pPr>
              <a:lnSpc>
                <a:spcPct val="80000"/>
              </a:lnSpc>
            </a:pPr>
            <a:endParaRPr lang="en-US" sz="40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2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2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7325"/>
            <a:ext cx="9144000" cy="755650"/>
          </a:xfrm>
        </p:spPr>
        <p:txBody>
          <a:bodyPr/>
          <a:lstStyle/>
          <a:p>
            <a:pPr algn="ctr"/>
            <a:r>
              <a:rPr lang="en-US" sz="2800"/>
              <a:t>BRR/ER calendar 2007 Pubs </a:t>
            </a:r>
            <a:r>
              <a:rPr lang="en-US" sz="3600" b="0"/>
              <a:t/>
            </a:r>
            <a:br>
              <a:rPr lang="en-US" sz="3600" b="0"/>
            </a:br>
            <a:r>
              <a:rPr lang="en-US" sz="1800" b="0">
                <a:solidFill>
                  <a:srgbClr val="FF0000"/>
                </a:solidFill>
              </a:rPr>
              <a:t>(only BRR/ER authors listed)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334000"/>
          </a:xfrm>
          <a:noFill/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en-US" sz="1800" b="0"/>
              <a:t>Chesapeake and Everglades PES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Baldizar, Rybicki: Restoration potential of SAV in the tidal Pocomoke…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Kroes, Hupp, Noe: Sediment, nutrient &amp; vegetation trends along the tidal forested Pocomoke…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Noe: Phosphorus budgets in Everglades wetland ecosystems: effects of hydrology &amp; nutrient enrichment.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Noe, Harvey: Characterization of suspended particles in Everglades wetlands.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Noe, Hupp: Seasonal variation in nutrient retention during inundation of a short-hydroperiod floodplain.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Rybicki, Landwehr: Long-term changes in abundance &amp; diversity of macrophyte and waterfowl populations…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Rybicki, Yoon, Schenk, Baldizar: Distribution of SAV in the fresh &amp; oligohaline tidal Potomac…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Simon: Processes affecting phosphorus &amp; copper concentrations and their relation to algal growth in two supply reservoirs….</a:t>
            </a:r>
          </a:p>
          <a:p>
            <a:pPr lvl="1">
              <a:lnSpc>
                <a:spcPct val="80000"/>
              </a:lnSpc>
            </a:pPr>
            <a:endParaRPr lang="en-US" sz="1600" b="0"/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en-US" sz="1800" b="0"/>
              <a:t>Climate, floods, droughts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Eng, Milly: Relating low-flow characteristics to the base-flow recession time constant at partial record stream gauges.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Eng, Milly, Tasker: Flood regionalization: a hybrid geographic &amp; predictor-variable region-of-influence regression method.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Milly: Modeled impact of anthropogenic land cover change on climate.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Milly: Stationarity is dead.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95300"/>
          </a:xfrm>
        </p:spPr>
        <p:txBody>
          <a:bodyPr/>
          <a:lstStyle/>
          <a:p>
            <a:pPr algn="ctr"/>
            <a:r>
              <a:rPr lang="en-US" sz="2800"/>
              <a:t>2007 Pubs </a:t>
            </a:r>
            <a:r>
              <a:rPr lang="en-US" sz="1800" b="0"/>
              <a:t>(only BRR/ER authors listed)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029200"/>
          </a:xfrm>
          <a:noFill/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en-US" sz="2000" b="0"/>
              <a:t> GW gases, tracers, &amp; geochemical modeling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Böhlke: Vertical gradients in water chemistry and age in the Northern High Plains aquifer, NE.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Plummer, Busenberg: Transport and degradation of CFCs in the pyritic Rabis Creek aquifer, Denmark.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Busenberg, Plummer: Evidence of CFC degradation in gw under pyrite-oxidizing conditions.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Plummer: Recharge area, base-flow &amp; quick-flow discharge rates &amp; ages &amp; general water quality of Big Spring, Missouri.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Plummer, Busenberg: Evidence for terrigenic SF</a:t>
            </a:r>
            <a:r>
              <a:rPr lang="en-US" sz="1600" b="0" baseline="-25000"/>
              <a:t>6</a:t>
            </a:r>
            <a:r>
              <a:rPr lang="en-US" sz="1600" b="0"/>
              <a:t> in gw from basaltic aquifers.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Plummer: Origin of halite brine in the Onondaga trough …: modeling geochemistry &amp; flow.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Plummer: Origin of halite brine in the Onondaga trough …: characterization &amp; simulation of variable-density flow.</a:t>
            </a:r>
          </a:p>
          <a:p>
            <a:pPr lvl="1">
              <a:lnSpc>
                <a:spcPct val="80000"/>
              </a:lnSpc>
            </a:pPr>
            <a:endParaRPr lang="en-US" sz="1600" b="0"/>
          </a:p>
          <a:p>
            <a:pPr lvl="1">
              <a:lnSpc>
                <a:spcPct val="80000"/>
              </a:lnSpc>
            </a:pPr>
            <a:endParaRPr lang="en-US" sz="1200" b="0"/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en-US" sz="2000" b="0"/>
              <a:t>Microbiology</a:t>
            </a:r>
          </a:p>
          <a:p>
            <a:pPr lvl="1">
              <a:lnSpc>
                <a:spcPct val="80000"/>
              </a:lnSpc>
            </a:pPr>
            <a:r>
              <a:rPr lang="en-US" sz="1800" b="0"/>
              <a:t>Kirshstein, Voytek: Quantitative PCR detection of Batrachochytrium Dendrobatidis DNA from sediments &amp; water.</a:t>
            </a:r>
          </a:p>
          <a:p>
            <a:pPr lvl="1">
              <a:lnSpc>
                <a:spcPct val="80000"/>
              </a:lnSpc>
            </a:pPr>
            <a:r>
              <a:rPr lang="en-US" sz="1800" b="0"/>
              <a:t>Kirshstein, Voytek: Ammonia-oxidizing bacterial community composition in estuarine and oceanic environments assess using a functional gene microarray.</a:t>
            </a:r>
          </a:p>
          <a:p>
            <a:pPr lvl="1">
              <a:lnSpc>
                <a:spcPct val="80000"/>
              </a:lnSpc>
            </a:pPr>
            <a:endParaRPr lang="en-US" sz="18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8575"/>
            <a:ext cx="9144000" cy="552450"/>
          </a:xfrm>
        </p:spPr>
        <p:txBody>
          <a:bodyPr/>
          <a:lstStyle/>
          <a:p>
            <a:pPr algn="ctr"/>
            <a:r>
              <a:rPr lang="en-US" sz="3200"/>
              <a:t>2007 Pubs </a:t>
            </a:r>
            <a:r>
              <a:rPr lang="en-US" sz="2000" b="0"/>
              <a:t>(only BRR/ER authors listed)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6019800"/>
          </a:xfrm>
          <a:noFill/>
        </p:spPr>
        <p:txBody>
          <a:bodyPr/>
          <a:lstStyle/>
          <a:p>
            <a:pPr>
              <a:buSzTx/>
              <a:buFont typeface="Wingdings" pitchFamily="2" charset="2"/>
              <a:buChar char="v"/>
            </a:pPr>
            <a:r>
              <a:rPr lang="en-US" sz="3200" b="0"/>
              <a:t> </a:t>
            </a:r>
            <a:r>
              <a:rPr lang="en-US" sz="1800" b="0"/>
              <a:t>GW flow and transport</a:t>
            </a:r>
          </a:p>
          <a:p>
            <a:pPr lvl="1"/>
            <a:r>
              <a:rPr lang="en-US" sz="1600" b="0"/>
              <a:t>Konikow, Neuzil: A method to estimate gw depletion from confining layers.</a:t>
            </a:r>
          </a:p>
          <a:p>
            <a:pPr lvl="1"/>
            <a:r>
              <a:rPr lang="en-US" sz="1600" b="0"/>
              <a:t>Sanford:  Effect of an offshore sinkhole perforation in a coastal aquifer on submarine gw discharge.</a:t>
            </a:r>
          </a:p>
          <a:p>
            <a:pPr lvl="1"/>
            <a:r>
              <a:rPr lang="en-US" sz="1600" b="0"/>
              <a:t>Sanford: 3-D flow in the Florida platform: theoretical analysis of Kohout convection…</a:t>
            </a:r>
          </a:p>
          <a:p>
            <a:pPr lvl="1"/>
            <a:r>
              <a:rPr lang="en-US" sz="1600" b="0"/>
              <a:t>Sanford: A new focus on gw-seawater interactions.</a:t>
            </a:r>
          </a:p>
          <a:p>
            <a:pPr lvl="1"/>
            <a:r>
              <a:rPr lang="en-US" sz="1600" b="0"/>
              <a:t>Sanford: Investigation of the gw system at Masaya Caldera, Nicaragua, using transient electromagnetics and numerical simulation.</a:t>
            </a:r>
          </a:p>
          <a:p>
            <a:pPr lvl="1"/>
            <a:r>
              <a:rPr lang="en-US" sz="1600" b="0"/>
              <a:t>Shapiro: Contamination in fractured-rock aquifers – Research at the NAWC site, NJ.</a:t>
            </a:r>
          </a:p>
          <a:p>
            <a:pPr lvl="1"/>
            <a:r>
              <a:rPr lang="en-US" sz="1600" b="0"/>
              <a:t>Shapiro: Publishing our “ugly babies.”</a:t>
            </a:r>
          </a:p>
          <a:p>
            <a:pPr lvl="1"/>
            <a:r>
              <a:rPr lang="en-US" sz="1600" b="0"/>
              <a:t>Shapiro: Integrated multi-scale characterization of gw flow and chem transport…Mirror Lake site.</a:t>
            </a:r>
          </a:p>
          <a:p>
            <a:pPr lvl="1"/>
            <a:r>
              <a:rPr lang="en-US" sz="1600" b="0"/>
              <a:t>Voss: Heat transport in the Red Lake bog, glacial lake Agassiz peatlands.</a:t>
            </a:r>
          </a:p>
          <a:p>
            <a:pPr lvl="1"/>
            <a:r>
              <a:rPr lang="en-US" sz="1600" b="0"/>
              <a:t>Voss: Gw flow with energy transport &amp; water-ice phase change: numerical simulations, benchmarks, &amp; application to freezing in peat bogs.</a:t>
            </a:r>
          </a:p>
          <a:p>
            <a:pPr lvl="1"/>
            <a:r>
              <a:rPr lang="en-US" sz="1600" b="0"/>
              <a:t>Voss: Freshwater-saltwater transition zone movement during aquifer storage and recovery cycles in Brooklyn and Queens, NYC.</a:t>
            </a:r>
          </a:p>
          <a:p>
            <a:pPr lvl="1"/>
            <a:r>
              <a:rPr lang="en-US" sz="1600" b="0"/>
              <a:t>Zinn, Konikow: Effects of intraborehole flow on gw age distribution.</a:t>
            </a:r>
          </a:p>
          <a:p>
            <a:pPr lvl="1"/>
            <a:r>
              <a:rPr lang="en-US" sz="1600" b="0"/>
              <a:t>Zinn, Konikow: Potential effects of regional pumpage on gw age distribution.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495300"/>
          </a:xfrm>
        </p:spPr>
        <p:txBody>
          <a:bodyPr/>
          <a:lstStyle/>
          <a:p>
            <a:pPr algn="ctr"/>
            <a:r>
              <a:rPr lang="en-US" sz="2800"/>
              <a:t>2007 Pubs </a:t>
            </a:r>
            <a:r>
              <a:rPr lang="en-US" sz="2000" b="0"/>
              <a:t>(only BRR/ER authors listed)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791200"/>
          </a:xfrm>
          <a:noFill/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sz="2400" b="0"/>
              <a:t> </a:t>
            </a:r>
            <a:r>
              <a:rPr lang="en-US" sz="2000" b="0"/>
              <a:t>Isotope techniques and applications</a:t>
            </a:r>
          </a:p>
          <a:p>
            <a:pPr lvl="1"/>
            <a:r>
              <a:rPr lang="en-US" sz="1800" b="0"/>
              <a:t>Böhlke, Hannon: Analysis of N &amp; O isotopes in nitrite &amp; nitrate by sequential selective bacterial reduction to N</a:t>
            </a:r>
            <a:r>
              <a:rPr lang="en-US" sz="1800" b="0" baseline="-25000"/>
              <a:t>2</a:t>
            </a:r>
            <a:r>
              <a:rPr lang="en-US" sz="1800" b="0"/>
              <a:t>O.</a:t>
            </a:r>
          </a:p>
          <a:p>
            <a:pPr lvl="1"/>
            <a:r>
              <a:rPr lang="en-US" sz="1800" b="0"/>
              <a:t>Böhlke: Oxygen and chlorine isotopic fractionation during perchlorate biodegradation: laboratory results &amp; implications for forensics and …</a:t>
            </a:r>
          </a:p>
          <a:p>
            <a:pPr lvl="1"/>
            <a:r>
              <a:rPr lang="en-US" sz="1800" b="0"/>
              <a:t>Tobias, Böhlke, Harvey: </a:t>
            </a:r>
            <a:r>
              <a:rPr lang="en-US" sz="1800" b="0" baseline="30000"/>
              <a:t>18</a:t>
            </a:r>
            <a:r>
              <a:rPr lang="en-US" sz="1800" b="0"/>
              <a:t>O isotope approach for measuring aquatic metabolism in high-productivity waters.</a:t>
            </a:r>
          </a:p>
          <a:p>
            <a:pPr lvl="1"/>
            <a:r>
              <a:rPr lang="en-US" sz="1800" b="0"/>
              <a:t>Casciotti, Böhlke, Mroczkowski, Hannon: Oxygen isotopes in nitrite: analysis, calibration and equilibration.</a:t>
            </a:r>
          </a:p>
          <a:p>
            <a:pPr lvl="1"/>
            <a:r>
              <a:rPr lang="en-US" sz="1800" b="0"/>
              <a:t>Coplen: Calibration of the calcite-water oxygen isotope geothermometer at Devils Hole, NV, a natural laboratory.</a:t>
            </a:r>
          </a:p>
          <a:p>
            <a:pPr lvl="1"/>
            <a:r>
              <a:rPr lang="en-US" sz="1800" b="0"/>
              <a:t>Révész, Coplen: Methods of the Reston Stable Isotope Laboratory</a:t>
            </a:r>
            <a:r>
              <a:rPr lang="en-US" sz="2000" b="0"/>
              <a:t>.</a:t>
            </a:r>
          </a:p>
          <a:p>
            <a:pPr lvl="2"/>
            <a:r>
              <a:rPr lang="en-US" sz="1800" b="0"/>
              <a:t>Révész, Casciotti: Determination of </a:t>
            </a:r>
            <a:r>
              <a:rPr lang="en-US" sz="1800" b="0" baseline="30000"/>
              <a:t>15</a:t>
            </a:r>
            <a:r>
              <a:rPr lang="en-US" sz="1800" b="0"/>
              <a:t>N/</a:t>
            </a:r>
            <a:r>
              <a:rPr lang="en-US" sz="1800" b="0" baseline="30000"/>
              <a:t>14</a:t>
            </a:r>
            <a:r>
              <a:rPr lang="en-US" sz="1800" b="0"/>
              <a:t>N of nitrate in solids.</a:t>
            </a:r>
          </a:p>
          <a:p>
            <a:pPr lvl="2"/>
            <a:r>
              <a:rPr lang="en-US" sz="1800" b="0"/>
              <a:t>Révész, Casciotti: Determination of </a:t>
            </a:r>
            <a:r>
              <a:rPr lang="en-US" sz="1800" b="0" baseline="30000"/>
              <a:t>15</a:t>
            </a:r>
            <a:r>
              <a:rPr lang="en-US" sz="1800" b="0"/>
              <a:t>N/</a:t>
            </a:r>
            <a:r>
              <a:rPr lang="en-US" sz="1800" b="0" baseline="30000"/>
              <a:t>14</a:t>
            </a:r>
            <a:r>
              <a:rPr lang="en-US" sz="1800" b="0"/>
              <a:t>N &amp; </a:t>
            </a:r>
            <a:r>
              <a:rPr lang="en-US" sz="1800" b="0" baseline="30000"/>
              <a:t>18</a:t>
            </a:r>
            <a:r>
              <a:rPr lang="en-US" sz="1800" b="0"/>
              <a:t>O/</a:t>
            </a:r>
            <a:r>
              <a:rPr lang="en-US" sz="1800" b="0" baseline="30000"/>
              <a:t>16</a:t>
            </a:r>
            <a:r>
              <a:rPr lang="en-US" sz="1800" b="0"/>
              <a:t>O of nitrate in solids.</a:t>
            </a:r>
          </a:p>
          <a:p>
            <a:pPr lvl="2"/>
            <a:r>
              <a:rPr lang="en-US" sz="1800" b="0"/>
              <a:t>Révész, Casciotti: Determination of </a:t>
            </a:r>
            <a:r>
              <a:rPr lang="en-US" sz="1800" b="0" baseline="30000"/>
              <a:t>15</a:t>
            </a:r>
            <a:r>
              <a:rPr lang="en-US" sz="1800" b="0"/>
              <a:t>N/</a:t>
            </a:r>
            <a:r>
              <a:rPr lang="en-US" sz="1800" b="0" baseline="30000"/>
              <a:t>14</a:t>
            </a:r>
            <a:r>
              <a:rPr lang="en-US" sz="1800" b="0"/>
              <a:t>N of nitrate in water.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3825"/>
            <a:ext cx="9144000" cy="552450"/>
          </a:xfrm>
        </p:spPr>
        <p:txBody>
          <a:bodyPr/>
          <a:lstStyle/>
          <a:p>
            <a:pPr algn="ctr"/>
            <a:r>
              <a:rPr lang="en-US" sz="3200"/>
              <a:t>2007 Pubs </a:t>
            </a:r>
            <a:r>
              <a:rPr lang="en-US" sz="2400" b="0"/>
              <a:t>(only BRR/ER authors listed)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638800"/>
          </a:xfrm>
          <a:noFill/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en-US" sz="1800" b="0"/>
              <a:t> Nutrient transport and transformations </a:t>
            </a:r>
          </a:p>
          <a:p>
            <a:pPr lvl="1">
              <a:lnSpc>
                <a:spcPct val="80000"/>
              </a:lnSpc>
            </a:pPr>
            <a:r>
              <a:rPr lang="en-US" sz="1800" b="0"/>
              <a:t>Böhlke: GW stratification &amp; delivery of nitrate to an incised stream under varying flow…</a:t>
            </a:r>
          </a:p>
          <a:p>
            <a:pPr lvl="1">
              <a:lnSpc>
                <a:spcPct val="80000"/>
              </a:lnSpc>
            </a:pPr>
            <a:r>
              <a:rPr lang="en-US" sz="1800" b="0"/>
              <a:t>Böhlke, Kraemer: Effects of sw irrigation on sources, fluxes &amp; residence times of water, nitrate and uranium in an alluvial aquifer.</a:t>
            </a:r>
          </a:p>
          <a:p>
            <a:pPr lvl="1">
              <a:lnSpc>
                <a:spcPct val="80000"/>
              </a:lnSpc>
            </a:pPr>
            <a:r>
              <a:rPr lang="en-US" sz="1800" b="0"/>
              <a:t>Böhlke: Aquifer-scale controls on distribution of nitrate &amp; ammonium in gw near La Pine, OR.</a:t>
            </a:r>
          </a:p>
          <a:p>
            <a:pPr lvl="1">
              <a:lnSpc>
                <a:spcPct val="80000"/>
              </a:lnSpc>
            </a:pPr>
            <a:r>
              <a:rPr lang="en-US" sz="1800" b="0"/>
              <a:t>Scott, Harvey: Dominance of organic nitrogen from headwater streams to large rivers across the conterminous US.</a:t>
            </a:r>
          </a:p>
          <a:p>
            <a:pPr lvl="1">
              <a:lnSpc>
                <a:spcPct val="80000"/>
              </a:lnSpc>
            </a:pPr>
            <a:r>
              <a:rPr lang="en-US" sz="1800" b="0"/>
              <a:t>Simon: Quantifying the benthic source of nutrients to the water column of Upper Klamath Lake.</a:t>
            </a:r>
          </a:p>
          <a:p>
            <a:pPr lvl="1">
              <a:lnSpc>
                <a:spcPct val="80000"/>
              </a:lnSpc>
            </a:pPr>
            <a:endParaRPr lang="en-US" sz="1600" b="0"/>
          </a:p>
          <a:p>
            <a:pPr lvl="1">
              <a:lnSpc>
                <a:spcPct val="80000"/>
              </a:lnSpc>
            </a:pPr>
            <a:endParaRPr lang="en-US" sz="1600" b="0"/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en-US" sz="1800" b="0"/>
              <a:t>Contaminant geochemistry: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Cozzarelli: Centimeter-scale characterization of biogeochemical gradients at a wetland-aquifer interface using capillary electrophoresis.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Cozzarelli: Evaluation of sulfate reduction at experimentally induced mixing interfaces using small-scale push-pull tests in an aquifer-wetland system.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Cozzarelli, Weiss: Biogeochemistry of aquifer systems.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Landa: Naturally occurring radionuclides from industrial sources: characteristics &amp; fate in the environment.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R</a:t>
            </a:r>
            <a:r>
              <a:rPr lang="en-US" sz="1600" b="0">
                <a:cs typeface="Arial" charset="0"/>
              </a:rPr>
              <a:t>é</a:t>
            </a:r>
            <a:r>
              <a:rPr lang="en-US" sz="1600" b="0"/>
              <a:t>v</a:t>
            </a:r>
            <a:r>
              <a:rPr lang="en-US" sz="1600" b="0">
                <a:cs typeface="Arial" charset="0"/>
              </a:rPr>
              <a:t>é</a:t>
            </a:r>
            <a:r>
              <a:rPr lang="en-US" sz="1600" b="0"/>
              <a:t>sz: Natural gases in gw near Tioga Junction, 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9213"/>
            <a:ext cx="8226425" cy="1133475"/>
          </a:xfrm>
        </p:spPr>
        <p:txBody>
          <a:bodyPr/>
          <a:lstStyle/>
          <a:p>
            <a:pPr algn="ctr"/>
            <a:r>
              <a:rPr lang="en-US" sz="3600"/>
              <a:t>Outline</a:t>
            </a:r>
            <a:br>
              <a:rPr lang="en-US" sz="3600"/>
            </a:br>
            <a:endParaRPr lang="en-US" sz="360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219200"/>
            <a:ext cx="5943600" cy="4105275"/>
          </a:xfrm>
        </p:spPr>
        <p:txBody>
          <a:bodyPr/>
          <a:lstStyle/>
          <a:p>
            <a:r>
              <a:rPr lang="en-US" sz="2800" b="0"/>
              <a:t>Branch &amp; NRP budget issues</a:t>
            </a:r>
          </a:p>
          <a:p>
            <a:r>
              <a:rPr lang="en-US" sz="2800" b="0"/>
              <a:t>Chief Scientist: State of the NRP</a:t>
            </a:r>
          </a:p>
          <a:p>
            <a:r>
              <a:rPr lang="en-US" sz="2800" b="0"/>
              <a:t>Branch News</a:t>
            </a:r>
          </a:p>
          <a:p>
            <a:r>
              <a:rPr lang="en-US" sz="2800" b="0"/>
              <a:t>Admin and Internal Controls</a:t>
            </a:r>
          </a:p>
          <a:p>
            <a:r>
              <a:rPr lang="en-US" sz="2800" b="0"/>
              <a:t>BC/ABC Additional duties</a:t>
            </a:r>
          </a:p>
          <a:p>
            <a:r>
              <a:rPr lang="en-US" sz="2800" b="0"/>
              <a:t>Branch Recognition </a:t>
            </a:r>
          </a:p>
          <a:p>
            <a:r>
              <a:rPr lang="en-US" sz="2800" b="0"/>
              <a:t>Miscellaneous</a:t>
            </a:r>
          </a:p>
          <a:p>
            <a:r>
              <a:rPr lang="en-US" sz="2800" b="0">
                <a:solidFill>
                  <a:schemeClr val="hlink"/>
                </a:solidFill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495300"/>
          </a:xfrm>
        </p:spPr>
        <p:txBody>
          <a:bodyPr/>
          <a:lstStyle/>
          <a:p>
            <a:pPr algn="ctr"/>
            <a:r>
              <a:rPr lang="en-US" sz="2800"/>
              <a:t>2007 Pubs </a:t>
            </a:r>
            <a:r>
              <a:rPr lang="en-US" sz="2000" b="0"/>
              <a:t>(only BRR/ER authors listed)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4495800"/>
          </a:xfrm>
          <a:noFill/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en-US" sz="1600" b="0"/>
              <a:t>Ecohydrology, Tuscan rivers, Cloud water, Bromine vapors, Impact Craters, History of Science, fractal topography… 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endParaRPr lang="en-US" sz="1600" b="0"/>
          </a:p>
          <a:p>
            <a:pPr lvl="1">
              <a:lnSpc>
                <a:spcPct val="80000"/>
              </a:lnSpc>
            </a:pPr>
            <a:r>
              <a:rPr lang="en-US" sz="1800" b="0"/>
              <a:t>Harvey: Fractal topography and subsurface water flows from fluvial bedforms to the continental shield.</a:t>
            </a:r>
          </a:p>
          <a:p>
            <a:pPr lvl="1">
              <a:lnSpc>
                <a:spcPct val="80000"/>
              </a:lnSpc>
            </a:pPr>
            <a:r>
              <a:rPr lang="en-US" sz="1800" b="0"/>
              <a:t>Hupp: Riparian vegetation patterns in relation to fluvial landforms and channel evolution along selected rivers of Tuscany.</a:t>
            </a:r>
          </a:p>
          <a:p>
            <a:pPr lvl="1">
              <a:lnSpc>
                <a:spcPct val="80000"/>
              </a:lnSpc>
            </a:pPr>
            <a:r>
              <a:rPr lang="en-US" sz="1800" b="0"/>
              <a:t>Landa: From agricultural geology to hydropedology: forging links within the 21</a:t>
            </a:r>
            <a:r>
              <a:rPr lang="en-US" sz="1800" b="0" baseline="30000"/>
              <a:t>st</a:t>
            </a:r>
            <a:r>
              <a:rPr lang="en-US" sz="1800" b="0"/>
              <a:t> century geoscience community.</a:t>
            </a:r>
          </a:p>
          <a:p>
            <a:pPr lvl="1">
              <a:lnSpc>
                <a:spcPct val="80000"/>
              </a:lnSpc>
            </a:pPr>
            <a:r>
              <a:rPr lang="en-US" sz="1800" b="0"/>
              <a:t>L. Larsen, Harvey: A delicate balance: ecohydrological feedbacks governing landscape morphology in a lotic peatland.</a:t>
            </a:r>
          </a:p>
          <a:p>
            <a:pPr lvl="1">
              <a:lnSpc>
                <a:spcPct val="80000"/>
              </a:lnSpc>
            </a:pPr>
            <a:r>
              <a:rPr lang="en-US" sz="1800" b="0"/>
              <a:t>Noe: Voulunteer monitoring demonstrates tree planting help stream ecosystems.</a:t>
            </a:r>
          </a:p>
          <a:p>
            <a:pPr lvl="1">
              <a:lnSpc>
                <a:spcPct val="80000"/>
              </a:lnSpc>
            </a:pPr>
            <a:r>
              <a:rPr lang="en-US" sz="1800" b="0"/>
              <a:t>Sanford: Site report for USGS test holes drilled at Cape Charles, VA.</a:t>
            </a:r>
          </a:p>
          <a:p>
            <a:pPr lvl="1">
              <a:lnSpc>
                <a:spcPct val="80000"/>
              </a:lnSpc>
            </a:pPr>
            <a:r>
              <a:rPr lang="en-US" sz="1800" b="0"/>
              <a:t>Scholl: Cloud water in windward and leeward mountain forests: the stable isotope signature of orographic cloud water.</a:t>
            </a:r>
          </a:p>
          <a:p>
            <a:pPr lvl="1">
              <a:lnSpc>
                <a:spcPct val="80000"/>
              </a:lnSpc>
            </a:pPr>
            <a:r>
              <a:rPr lang="en-US" sz="1800" b="0"/>
              <a:t>Wood, Sanford: Atmospheric bromine flux from the coastal Abu Dhabi sabkhat: a gw mass balance investigation.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991600" cy="6096000"/>
          </a:xfrm>
          <a:noFill/>
        </p:spPr>
        <p:txBody>
          <a:bodyPr/>
          <a:lstStyle/>
          <a:p>
            <a:pPr lvl="1"/>
            <a:endParaRPr lang="en-US" sz="2800" b="0"/>
          </a:p>
          <a:p>
            <a:pPr lvl="1"/>
            <a:r>
              <a:rPr lang="en-US" sz="2400" b="0"/>
              <a:t>Few SSA and MSA awards this year.  DSA given to Ralph Cheng.  SSA to Dorothy Tepper. </a:t>
            </a:r>
          </a:p>
          <a:p>
            <a:pPr lvl="1"/>
            <a:endParaRPr lang="en-US" sz="2400" b="0"/>
          </a:p>
          <a:p>
            <a:pPr lvl="1"/>
            <a:r>
              <a:rPr lang="en-US" sz="2400" b="0"/>
              <a:t>BRR/ER Length of Service awards to Ed Landa (30 yrs), Marge Shapira and Julian Wayland (20 yrs), Kathy Conko and Stan Mroczkowski.</a:t>
            </a:r>
          </a:p>
          <a:p>
            <a:pPr lvl="1"/>
            <a:endParaRPr lang="en-US" sz="2400" b="0"/>
          </a:p>
          <a:p>
            <a:pPr lvl="1"/>
            <a:r>
              <a:rPr lang="en-US" sz="2400" b="0"/>
              <a:t>Dave Shultz award to Linda Friedman.</a:t>
            </a:r>
          </a:p>
          <a:p>
            <a:pPr lvl="1"/>
            <a:endParaRPr lang="en-US" sz="2400" b="0"/>
          </a:p>
          <a:p>
            <a:pPr lvl="1"/>
            <a:r>
              <a:rPr lang="en-US" sz="2400" b="0"/>
              <a:t>Latest GEM awards: Nosheen Anwar and Irene Myers. </a:t>
            </a:r>
          </a:p>
          <a:p>
            <a:pPr lvl="1"/>
            <a:endParaRPr lang="en-US" sz="2400" b="0"/>
          </a:p>
          <a:p>
            <a:pPr lvl="1"/>
            <a:r>
              <a:rPr lang="en-US" sz="2400" b="0">
                <a:solidFill>
                  <a:schemeClr val="hlink"/>
                </a:solidFill>
              </a:rPr>
              <a:t>More nominations needed!</a:t>
            </a:r>
            <a:r>
              <a:rPr lang="en-US" sz="2400" b="0"/>
              <a:t>  For internal and external awards &amp; recognition of USGS scientists.</a:t>
            </a:r>
            <a:r>
              <a:rPr lang="en-US" b="0"/>
              <a:t> </a:t>
            </a:r>
            <a:endParaRPr lang="en-US" sz="2800" b="0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8738"/>
            <a:ext cx="9144000" cy="1016000"/>
          </a:xfrm>
          <a:noFill/>
          <a:ln/>
        </p:spPr>
        <p:txBody>
          <a:bodyPr/>
          <a:lstStyle/>
          <a:p>
            <a:pPr algn="ctr"/>
            <a:r>
              <a:rPr lang="en-US" sz="3200"/>
              <a:t>Branch Recognition</a:t>
            </a:r>
            <a:br>
              <a:rPr lang="en-US" sz="3200"/>
            </a:b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9563"/>
            <a:ext cx="8226425" cy="611187"/>
          </a:xfrm>
        </p:spPr>
        <p:txBody>
          <a:bodyPr/>
          <a:lstStyle/>
          <a:p>
            <a:pPr algn="ctr"/>
            <a:r>
              <a:rPr lang="en-US" sz="3600"/>
              <a:t>Miscellaneous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39624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0"/>
              <a:t>Become an NRC post-doc advisor (and encourage post-docs to apply).</a:t>
            </a:r>
          </a:p>
          <a:p>
            <a:pPr>
              <a:lnSpc>
                <a:spcPct val="90000"/>
              </a:lnSpc>
            </a:pPr>
            <a:endParaRPr lang="en-US" sz="2400" b="0"/>
          </a:p>
          <a:p>
            <a:pPr>
              <a:lnSpc>
                <a:spcPct val="90000"/>
              </a:lnSpc>
            </a:pPr>
            <a:r>
              <a:rPr lang="en-US" sz="2400" b="0"/>
              <a:t>Get student help (minority programs, volunteers…). We will try to fund student help </a:t>
            </a:r>
            <a:r>
              <a:rPr lang="en-US" sz="2400" b="0">
                <a:solidFill>
                  <a:schemeClr val="hlink"/>
                </a:solidFill>
              </a:rPr>
              <a:t>before</a:t>
            </a:r>
            <a:r>
              <a:rPr lang="en-US" sz="2400" b="0"/>
              <a:t> equipment this summer. </a:t>
            </a:r>
          </a:p>
          <a:p>
            <a:pPr>
              <a:lnSpc>
                <a:spcPct val="90000"/>
              </a:lnSpc>
            </a:pPr>
            <a:endParaRPr lang="en-US" sz="2400" b="0"/>
          </a:p>
          <a:p>
            <a:pPr>
              <a:lnSpc>
                <a:spcPct val="90000"/>
              </a:lnSpc>
            </a:pPr>
            <a:r>
              <a:rPr lang="en-US" sz="2400" b="0"/>
              <a:t>RGE cycle starting soon (all online; </a:t>
            </a:r>
            <a:r>
              <a:rPr lang="en-US" sz="2400" b="0">
                <a:solidFill>
                  <a:schemeClr val="hlink"/>
                </a:solidFill>
              </a:rPr>
              <a:t>only pdf files accepted</a:t>
            </a:r>
            <a:r>
              <a:rPr lang="en-US" sz="2400" b="0"/>
              <a:t>). </a:t>
            </a:r>
          </a:p>
          <a:p>
            <a:pPr>
              <a:lnSpc>
                <a:spcPct val="90000"/>
              </a:lnSpc>
            </a:pPr>
            <a:endParaRPr lang="en-US" sz="2400" b="0"/>
          </a:p>
          <a:p>
            <a:pPr>
              <a:lnSpc>
                <a:spcPct val="90000"/>
              </a:lnSpc>
            </a:pPr>
            <a:r>
              <a:rPr lang="en-US" sz="2400" b="0"/>
              <a:t>NRP and WRD volunteers for WRD lecture Series and for RGE panels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32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9213"/>
            <a:ext cx="8226425" cy="1133475"/>
          </a:xfrm>
        </p:spPr>
        <p:txBody>
          <a:bodyPr/>
          <a:lstStyle/>
          <a:p>
            <a:pPr algn="ctr"/>
            <a:r>
              <a:rPr lang="en-US" sz="3600"/>
              <a:t>Miscellaneous (2)</a:t>
            </a:r>
            <a:br>
              <a:rPr lang="en-US" sz="3600"/>
            </a:br>
            <a:endParaRPr lang="en-US" sz="360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457200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b="0"/>
              <a:t>USGS Manager’s meeting (2</a:t>
            </a:r>
            <a:r>
              <a:rPr lang="en-US" sz="2400" b="0" baseline="30000"/>
              <a:t>nd</a:t>
            </a:r>
            <a:r>
              <a:rPr lang="en-US" sz="2400" b="0"/>
              <a:t> or 3</a:t>
            </a:r>
            <a:r>
              <a:rPr lang="en-US" sz="2400" b="0" baseline="30000"/>
              <a:t>rd</a:t>
            </a:r>
            <a:r>
              <a:rPr lang="en-US" sz="2400" b="0"/>
              <a:t> week of April).</a:t>
            </a:r>
          </a:p>
          <a:p>
            <a:pPr>
              <a:lnSpc>
                <a:spcPct val="80000"/>
              </a:lnSpc>
            </a:pPr>
            <a:endParaRPr lang="en-US" sz="2400" b="0"/>
          </a:p>
          <a:p>
            <a:pPr>
              <a:lnSpc>
                <a:spcPct val="80000"/>
              </a:lnSpc>
            </a:pPr>
            <a:r>
              <a:rPr lang="en-US" sz="2400" b="0"/>
              <a:t>Branch Chief attending Federal Executive Institute (3</a:t>
            </a:r>
            <a:r>
              <a:rPr lang="en-US" sz="2400" b="0" baseline="30000"/>
              <a:t>rd</a:t>
            </a:r>
            <a:r>
              <a:rPr lang="en-US" sz="2400" b="0"/>
              <a:t> and 4</a:t>
            </a:r>
            <a:r>
              <a:rPr lang="en-US" sz="2400" b="0" baseline="30000"/>
              <a:t>th</a:t>
            </a:r>
            <a:r>
              <a:rPr lang="en-US" sz="2400" b="0"/>
              <a:t> weeks of April and July).</a:t>
            </a:r>
          </a:p>
          <a:p>
            <a:pPr>
              <a:lnSpc>
                <a:spcPct val="80000"/>
              </a:lnSpc>
            </a:pPr>
            <a:endParaRPr lang="en-US" sz="2400" b="0"/>
          </a:p>
          <a:p>
            <a:pPr>
              <a:lnSpc>
                <a:spcPct val="80000"/>
              </a:lnSpc>
            </a:pPr>
            <a:r>
              <a:rPr lang="en-US" sz="2400" b="0"/>
              <a:t>Research Committee Meeting (May 20-22 near Leetown, WV).</a:t>
            </a:r>
          </a:p>
          <a:p>
            <a:pPr>
              <a:lnSpc>
                <a:spcPct val="80000"/>
              </a:lnSpc>
            </a:pPr>
            <a:endParaRPr lang="en-US" sz="2400" b="0"/>
          </a:p>
          <a:p>
            <a:pPr>
              <a:lnSpc>
                <a:spcPct val="80000"/>
              </a:lnSpc>
            </a:pPr>
            <a:r>
              <a:rPr lang="en-US" sz="2400" b="0"/>
              <a:t>Office of Ground Water meeting (week of August 4th).</a:t>
            </a:r>
          </a:p>
          <a:p>
            <a:pPr>
              <a:lnSpc>
                <a:spcPct val="80000"/>
              </a:lnSpc>
            </a:pPr>
            <a:endParaRPr lang="en-US" sz="2400" b="0"/>
          </a:p>
          <a:p>
            <a:pPr>
              <a:lnSpc>
                <a:spcPct val="80000"/>
              </a:lnSpc>
            </a:pPr>
            <a:endParaRPr lang="en-US" sz="2400" b="0"/>
          </a:p>
          <a:p>
            <a:pPr>
              <a:lnSpc>
                <a:spcPct val="80000"/>
              </a:lnSpc>
            </a:pPr>
            <a:r>
              <a:rPr lang="en-US" sz="2400" b="0"/>
              <a:t>Flint River and Great Valley/Potomac Valley are possible study sites for Water Availability funding, </a:t>
            </a:r>
            <a:r>
              <a:rPr lang="en-US" sz="2400" b="0">
                <a:solidFill>
                  <a:schemeClr val="hlink"/>
                </a:solidFill>
              </a:rPr>
              <a:t>if</a:t>
            </a:r>
            <a:r>
              <a:rPr lang="en-US" sz="2400" b="0"/>
              <a:t> </a:t>
            </a:r>
            <a:r>
              <a:rPr lang="en-US" sz="2400" b="0">
                <a:solidFill>
                  <a:schemeClr val="hlink"/>
                </a:solidFill>
              </a:rPr>
              <a:t>ER has a say</a:t>
            </a:r>
            <a:r>
              <a:rPr lang="en-US" sz="2400" b="0"/>
              <a:t>.</a:t>
            </a:r>
          </a:p>
          <a:p>
            <a:pPr>
              <a:lnSpc>
                <a:spcPct val="80000"/>
              </a:lnSpc>
            </a:pPr>
            <a:endParaRPr lang="en-US" sz="28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6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6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95600"/>
            <a:ext cx="8226425" cy="611188"/>
          </a:xfrm>
        </p:spPr>
        <p:txBody>
          <a:bodyPr/>
          <a:lstStyle/>
          <a:p>
            <a:pPr algn="ctr"/>
            <a:r>
              <a:rPr lang="en-US" sz="3600"/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6425" cy="611188"/>
          </a:xfrm>
        </p:spPr>
        <p:txBody>
          <a:bodyPr/>
          <a:lstStyle/>
          <a:p>
            <a:pPr algn="ctr"/>
            <a:r>
              <a:rPr lang="en-US" sz="3600" b="0"/>
              <a:t>Branch/NRP Budget FY08</a:t>
            </a:r>
            <a:r>
              <a:rPr lang="en-US" sz="3600"/>
              <a:t>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915400" cy="5486400"/>
          </a:xfrm>
          <a:noFill/>
        </p:spPr>
        <p:txBody>
          <a:bodyPr/>
          <a:lstStyle/>
          <a:p>
            <a:pPr marL="685800" indent="-685800"/>
            <a:endParaRPr lang="en-US" b="0"/>
          </a:p>
          <a:p>
            <a:pPr marL="685800" indent="-685800"/>
            <a:r>
              <a:rPr lang="en-US" sz="2400" b="0">
                <a:solidFill>
                  <a:schemeClr val="hlink"/>
                </a:solidFill>
              </a:rPr>
              <a:t>Looking good overall for this year. </a:t>
            </a:r>
            <a:r>
              <a:rPr lang="en-US" sz="2400" b="0"/>
              <a:t>Possible 20% decrease in PES funding for FY09 (pull-out of GAM program).</a:t>
            </a:r>
          </a:p>
          <a:p>
            <a:pPr marL="685800" indent="-685800"/>
            <a:endParaRPr lang="en-US" sz="2400" b="0"/>
          </a:p>
          <a:p>
            <a:pPr marL="685800" indent="-685800"/>
            <a:r>
              <a:rPr lang="en-US" sz="2400" b="0">
                <a:solidFill>
                  <a:schemeClr val="hlink"/>
                </a:solidFill>
              </a:rPr>
              <a:t>Two-year funding passed: </a:t>
            </a:r>
            <a:r>
              <a:rPr lang="en-US" sz="2400" b="0"/>
              <a:t>will come with additional admin requirements and mandatory “internal controls”.</a:t>
            </a:r>
          </a:p>
          <a:p>
            <a:pPr marL="685800" indent="-685800"/>
            <a:endParaRPr lang="en-US" sz="2400" b="0">
              <a:solidFill>
                <a:schemeClr val="hlink"/>
              </a:solidFill>
            </a:endParaRPr>
          </a:p>
          <a:p>
            <a:pPr marL="685800" indent="-685800"/>
            <a:r>
              <a:rPr lang="en-US" sz="2400" b="0"/>
              <a:t>Uncertainties: earmarks (e.g. LEAG), VSIP/VERA enrollments...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991600" cy="6553200"/>
          </a:xfrm>
          <a:noFill/>
        </p:spPr>
        <p:txBody>
          <a:bodyPr/>
          <a:lstStyle/>
          <a:p>
            <a:pPr marL="685800" indent="-685800">
              <a:lnSpc>
                <a:spcPct val="80000"/>
              </a:lnSpc>
              <a:buFontTx/>
              <a:buNone/>
            </a:pPr>
            <a:endParaRPr lang="en-US" sz="2000" b="0"/>
          </a:p>
          <a:p>
            <a:pPr marL="685800" indent="-685800" algn="ctr">
              <a:lnSpc>
                <a:spcPct val="80000"/>
              </a:lnSpc>
              <a:buFontTx/>
              <a:buNone/>
            </a:pPr>
            <a:r>
              <a:rPr lang="en-US" sz="2400" b="0">
                <a:solidFill>
                  <a:srgbClr val="FFFF00"/>
                </a:solidFill>
              </a:rPr>
              <a:t>Chief Scientist: State of the NRP</a:t>
            </a:r>
          </a:p>
          <a:p>
            <a:pPr marL="685800" indent="-685800">
              <a:lnSpc>
                <a:spcPct val="80000"/>
              </a:lnSpc>
            </a:pPr>
            <a:endParaRPr lang="en-US" sz="2000" b="0">
              <a:solidFill>
                <a:srgbClr val="FFFF00"/>
              </a:solidFill>
            </a:endParaRPr>
          </a:p>
          <a:p>
            <a:pPr marL="1066800" lvl="1" indent="-609600">
              <a:lnSpc>
                <a:spcPct val="80000"/>
              </a:lnSpc>
              <a:buSzTx/>
            </a:pPr>
            <a:r>
              <a:rPr lang="en-US" sz="1800" b="0"/>
              <a:t>Potential new funding for USGS: climate change and C sequestration; water availability; ocean science.</a:t>
            </a:r>
          </a:p>
          <a:p>
            <a:pPr marL="1066800" lvl="1" indent="-609600">
              <a:lnSpc>
                <a:spcPct val="80000"/>
              </a:lnSpc>
              <a:buSzTx/>
            </a:pPr>
            <a:endParaRPr lang="en-US" sz="1800" b="0"/>
          </a:p>
          <a:p>
            <a:pPr marL="1066800" lvl="1" indent="-609600">
              <a:lnSpc>
                <a:spcPct val="80000"/>
              </a:lnSpc>
              <a:buSzTx/>
            </a:pPr>
            <a:r>
              <a:rPr lang="en-US" sz="1800" b="0">
                <a:solidFill>
                  <a:schemeClr val="hlink"/>
                </a:solidFill>
              </a:rPr>
              <a:t>Four to five hires</a:t>
            </a:r>
            <a:r>
              <a:rPr lang="en-US" sz="1800" b="0"/>
              <a:t> envisioned for 2008. </a:t>
            </a:r>
          </a:p>
          <a:p>
            <a:pPr marL="1066800" lvl="1" indent="-609600">
              <a:lnSpc>
                <a:spcPct val="80000"/>
              </a:lnSpc>
              <a:buSzTx/>
            </a:pPr>
            <a:endParaRPr lang="en-US" sz="1800" b="0"/>
          </a:p>
          <a:p>
            <a:pPr marL="1066800" lvl="1" indent="-609600">
              <a:lnSpc>
                <a:spcPct val="80000"/>
              </a:lnSpc>
              <a:buSzTx/>
            </a:pPr>
            <a:r>
              <a:rPr lang="en-US" sz="1800" b="0"/>
              <a:t>Projections indicate minimal OE hold-backs (0-20%). Latest info: funding for NRP initiatives (climate change, water availability, etc...) is anticipated this year.</a:t>
            </a:r>
          </a:p>
          <a:p>
            <a:pPr marL="1066800" lvl="1" indent="-609600">
              <a:lnSpc>
                <a:spcPct val="80000"/>
              </a:lnSpc>
              <a:buSzTx/>
            </a:pPr>
            <a:endParaRPr lang="en-US" sz="1800" b="0"/>
          </a:p>
          <a:p>
            <a:pPr marL="1066800" lvl="1" indent="-609600">
              <a:lnSpc>
                <a:spcPct val="80000"/>
              </a:lnSpc>
              <a:buSzTx/>
            </a:pPr>
            <a:r>
              <a:rPr lang="en-US" sz="1800" b="0">
                <a:solidFill>
                  <a:srgbClr val="FFFF00"/>
                </a:solidFill>
              </a:rPr>
              <a:t>Keep seeking reimbursable funding.</a:t>
            </a:r>
            <a:r>
              <a:rPr lang="en-US" sz="1800" b="0"/>
              <a:t>  Each NRP RGE scientist is asked to bring in a portion of their own salary and support staff salary.  </a:t>
            </a:r>
            <a:r>
              <a:rPr lang="en-US" sz="1800" b="0" i="1"/>
              <a:t>In FY07, almost half of NRP RGE scientists brought in outside funding. </a:t>
            </a:r>
          </a:p>
          <a:p>
            <a:pPr marL="1066800" lvl="1" indent="-609600">
              <a:lnSpc>
                <a:spcPct val="80000"/>
              </a:lnSpc>
              <a:buSzTx/>
            </a:pPr>
            <a:endParaRPr lang="en-US" sz="1800" b="0" i="1"/>
          </a:p>
          <a:p>
            <a:pPr marL="1066800" lvl="1" indent="-609600">
              <a:lnSpc>
                <a:spcPct val="80000"/>
              </a:lnSpc>
              <a:buSzTx/>
            </a:pPr>
            <a:r>
              <a:rPr lang="en-US" sz="1800" b="0"/>
              <a:t>$1.4 Million additional funds provided by CS/H in 2007.  Submit your 2008 requests through the Branch. </a:t>
            </a:r>
          </a:p>
          <a:p>
            <a:pPr marL="1066800" lvl="1" indent="-609600">
              <a:lnSpc>
                <a:spcPct val="80000"/>
              </a:lnSpc>
              <a:buSzTx/>
            </a:pPr>
            <a:endParaRPr lang="en-US" sz="1800" b="0"/>
          </a:p>
          <a:p>
            <a:pPr marL="1066800" lvl="1" indent="-609600">
              <a:lnSpc>
                <a:spcPct val="80000"/>
              </a:lnSpc>
              <a:buSzTx/>
            </a:pPr>
            <a:r>
              <a:rPr lang="en-US" sz="1800" b="0"/>
              <a:t>New SWC ARA: Colleen Rostad</a:t>
            </a:r>
          </a:p>
          <a:p>
            <a:pPr marL="1066800" lvl="1" indent="-609600">
              <a:lnSpc>
                <a:spcPct val="80000"/>
              </a:lnSpc>
              <a:buSzTx/>
            </a:pPr>
            <a:endParaRPr lang="en-US" sz="1800" b="0"/>
          </a:p>
          <a:p>
            <a:pPr marL="1066800" lvl="1" indent="-609600">
              <a:lnSpc>
                <a:spcPct val="80000"/>
              </a:lnSpc>
              <a:buSzTx/>
            </a:pPr>
            <a:r>
              <a:rPr lang="en-US" sz="1800" b="0"/>
              <a:t>Two new potential ST’s in NRP (under DOI review).</a:t>
            </a:r>
          </a:p>
          <a:p>
            <a:pPr marL="1066800" lvl="1" indent="-609600">
              <a:lnSpc>
                <a:spcPct val="80000"/>
              </a:lnSpc>
              <a:buSzPct val="75000"/>
              <a:buFont typeface="Wingdings" pitchFamily="2" charset="2"/>
              <a:buNone/>
            </a:pPr>
            <a:endParaRPr lang="en-US" sz="1800" b="0"/>
          </a:p>
          <a:p>
            <a:pPr marL="685800" indent="-685800">
              <a:lnSpc>
                <a:spcPct val="80000"/>
              </a:lnSpc>
            </a:pPr>
            <a:endParaRPr lang="en-US" sz="20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4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4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47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47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47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47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47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47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47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47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47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47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47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47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473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473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11188"/>
          </a:xfrm>
        </p:spPr>
        <p:txBody>
          <a:bodyPr/>
          <a:lstStyle/>
          <a:p>
            <a:pPr algn="ctr"/>
            <a:r>
              <a:rPr lang="en-US" sz="3600" b="0"/>
              <a:t>Branch News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noFill/>
        </p:spPr>
        <p:txBody>
          <a:bodyPr/>
          <a:lstStyle/>
          <a:p>
            <a:pPr marL="457200" indent="-457200">
              <a:lnSpc>
                <a:spcPct val="80000"/>
              </a:lnSpc>
              <a:tabLst>
                <a:tab pos="1309688" algn="l"/>
              </a:tabLst>
            </a:pPr>
            <a:r>
              <a:rPr lang="en-US" sz="2400" b="0"/>
              <a:t>Hydrologist GS-11 Term position closing today.</a:t>
            </a:r>
          </a:p>
          <a:p>
            <a:pPr marL="457200" indent="-457200">
              <a:lnSpc>
                <a:spcPct val="80000"/>
              </a:lnSpc>
              <a:tabLst>
                <a:tab pos="1309688" algn="l"/>
              </a:tabLst>
            </a:pPr>
            <a:endParaRPr lang="en-US" sz="2400" b="0"/>
          </a:p>
          <a:p>
            <a:pPr marL="457200" indent="-457200">
              <a:lnSpc>
                <a:spcPct val="80000"/>
              </a:lnSpc>
              <a:tabLst>
                <a:tab pos="1309688" algn="l"/>
              </a:tabLst>
            </a:pPr>
            <a:r>
              <a:rPr lang="en-US" sz="2400" b="0"/>
              <a:t>Project Assistant Vacancy announcement coming soon.</a:t>
            </a:r>
          </a:p>
          <a:p>
            <a:pPr marL="838200" lvl="1" indent="-381000">
              <a:lnSpc>
                <a:spcPct val="80000"/>
              </a:lnSpc>
              <a:tabLst>
                <a:tab pos="1309688" algn="l"/>
              </a:tabLst>
            </a:pPr>
            <a:endParaRPr lang="en-US" sz="2400" b="0"/>
          </a:p>
          <a:p>
            <a:pPr marL="457200" indent="-457200">
              <a:lnSpc>
                <a:spcPct val="80000"/>
              </a:lnSpc>
              <a:tabLst>
                <a:tab pos="1309688" algn="l"/>
              </a:tabLst>
            </a:pPr>
            <a:r>
              <a:rPr lang="en-US" sz="2400" b="0">
                <a:solidFill>
                  <a:srgbClr val="FFFF00"/>
                </a:solidFill>
              </a:rPr>
              <a:t>Other good news:</a:t>
            </a:r>
          </a:p>
          <a:p>
            <a:pPr marL="457200" indent="-457200">
              <a:lnSpc>
                <a:spcPct val="80000"/>
              </a:lnSpc>
              <a:tabLst>
                <a:tab pos="1309688" algn="l"/>
              </a:tabLst>
            </a:pPr>
            <a:endParaRPr lang="en-US" sz="2400" b="0">
              <a:solidFill>
                <a:srgbClr val="FFFF00"/>
              </a:solidFill>
            </a:endParaRPr>
          </a:p>
          <a:p>
            <a:pPr marL="838200" lvl="1" indent="-381000">
              <a:lnSpc>
                <a:spcPct val="80000"/>
              </a:lnSpc>
              <a:buClr>
                <a:schemeClr val="bg1"/>
              </a:buClr>
              <a:buSzPct val="80000"/>
              <a:buFont typeface="Wingdings" pitchFamily="2" charset="2"/>
              <a:buChar char="Ø"/>
              <a:tabLst>
                <a:tab pos="1309688" algn="l"/>
              </a:tabLst>
            </a:pPr>
            <a:r>
              <a:rPr lang="en-US" sz="2400" b="0"/>
              <a:t>Barbara Cardellichio is now Barbara Wainman’s Executive Assistant.  </a:t>
            </a:r>
          </a:p>
          <a:p>
            <a:pPr marL="838200" lvl="1" indent="-381000">
              <a:lnSpc>
                <a:spcPct val="80000"/>
              </a:lnSpc>
              <a:buClr>
                <a:schemeClr val="bg1"/>
              </a:buClr>
              <a:buSzPct val="80000"/>
              <a:buFont typeface="Wingdings" pitchFamily="2" charset="2"/>
              <a:buChar char="Ø"/>
              <a:tabLst>
                <a:tab pos="1309688" algn="l"/>
              </a:tabLst>
            </a:pPr>
            <a:endParaRPr lang="en-US" sz="2400" b="0"/>
          </a:p>
          <a:p>
            <a:pPr marL="838200" lvl="1" indent="-381000">
              <a:lnSpc>
                <a:spcPct val="80000"/>
              </a:lnSpc>
              <a:buClr>
                <a:schemeClr val="bg1"/>
              </a:buClr>
              <a:buSzPct val="80000"/>
              <a:buFont typeface="Wingdings" pitchFamily="2" charset="2"/>
              <a:buChar char="Ø"/>
              <a:tabLst>
                <a:tab pos="1309688" algn="l"/>
              </a:tabLst>
            </a:pPr>
            <a:r>
              <a:rPr lang="en-US" sz="2400" b="0"/>
              <a:t>Emerson is now a BRR/ER Project Assistant (Keith Burrell can do scanning &amp; copying)</a:t>
            </a:r>
          </a:p>
          <a:p>
            <a:pPr marL="838200" lvl="1" indent="-381000">
              <a:lnSpc>
                <a:spcPct val="80000"/>
              </a:lnSpc>
              <a:buClr>
                <a:schemeClr val="bg1"/>
              </a:buClr>
              <a:buSzPct val="80000"/>
              <a:buFont typeface="Wingdings" pitchFamily="2" charset="2"/>
              <a:buChar char="Ø"/>
              <a:tabLst>
                <a:tab pos="1309688" algn="l"/>
              </a:tabLst>
            </a:pPr>
            <a:endParaRPr lang="en-US" sz="2400" b="0"/>
          </a:p>
          <a:p>
            <a:pPr marL="838200" lvl="1" indent="-381000">
              <a:lnSpc>
                <a:spcPct val="80000"/>
              </a:lnSpc>
              <a:buClr>
                <a:schemeClr val="bg1"/>
              </a:buClr>
              <a:buSzPct val="80000"/>
              <a:buFont typeface="Wingdings" pitchFamily="2" charset="2"/>
              <a:buChar char="Ø"/>
              <a:tabLst>
                <a:tab pos="1309688" algn="l"/>
              </a:tabLst>
            </a:pPr>
            <a:r>
              <a:rPr lang="en-US" sz="2400" b="0"/>
              <a:t>EPN costs more reasonable (let us know if you need any EPN work).</a:t>
            </a:r>
          </a:p>
          <a:p>
            <a:pPr marL="838200" lvl="1" indent="-381000">
              <a:lnSpc>
                <a:spcPct val="80000"/>
              </a:lnSpc>
              <a:buClr>
                <a:schemeClr val="bg1"/>
              </a:buClr>
              <a:buSzPct val="80000"/>
              <a:buFont typeface="Wingdings" pitchFamily="2" charset="2"/>
              <a:buChar char="Ø"/>
              <a:tabLst>
                <a:tab pos="1309688" algn="l"/>
              </a:tabLst>
            </a:pPr>
            <a:endParaRPr lang="en-US" sz="2400" b="0"/>
          </a:p>
          <a:p>
            <a:pPr marL="838200" lvl="1" indent="-381000">
              <a:lnSpc>
                <a:spcPct val="80000"/>
              </a:lnSpc>
              <a:buClr>
                <a:schemeClr val="bg1"/>
              </a:buClr>
              <a:buSzPct val="80000"/>
              <a:buFont typeface="Wingdings" pitchFamily="2" charset="2"/>
              <a:buChar char="Ø"/>
              <a:tabLst>
                <a:tab pos="1309688" algn="l"/>
              </a:tabLst>
            </a:pPr>
            <a:r>
              <a:rPr lang="en-US" sz="2400" b="0"/>
              <a:t>No “Competitive Sourcing” for RGE scientists!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8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8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fall-05-BRR-ER-all-hands">
  <a:themeElements>
    <a:clrScheme name="fall-05-BRR-ER-all-hands 8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31EC12"/>
      </a:hlink>
      <a:folHlink>
        <a:srgbClr val="CECECE"/>
      </a:folHlink>
    </a:clrScheme>
    <a:fontScheme name="fall-05-BRR-ER-all-h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4450" rIns="45720" bIns="44450" numCol="1" anchor="t" anchorCtr="0" compatLnSpc="1">
        <a:prstTxWarp prst="textNoShape">
          <a:avLst/>
        </a:prstTxWarp>
      </a:bodyPr>
      <a:lstStyle>
        <a:defPPr marL="457200" marR="0" indent="-4572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rgbClr val="FAFD00"/>
          </a:buClr>
          <a:buSzPct val="125000"/>
          <a:buFont typeface="Wingdings" pitchFamily="2" charset="2"/>
          <a:buChar char="Ø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4450" rIns="45720" bIns="44450" numCol="1" anchor="t" anchorCtr="0" compatLnSpc="1">
        <a:prstTxWarp prst="textNoShape">
          <a:avLst/>
        </a:prstTxWarp>
      </a:bodyPr>
      <a:lstStyle>
        <a:defPPr marL="457200" marR="0" indent="-4572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rgbClr val="FAFD00"/>
          </a:buClr>
          <a:buSzPct val="125000"/>
          <a:buFont typeface="Wingdings" pitchFamily="2" charset="2"/>
          <a:buChar char="Ø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ll-05-BRR-ER-all-hand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ll-05-BRR-ER-all-hand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ll-05-BRR-ER-all-hand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ll-05-BRR-ER-all-hand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ll-05-BRR-ER-all-hand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ll-05-BRR-ER-all-hand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ll-05-BRR-ER-all-hand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ll-05-BRR-ER-all-hands 8">
        <a:dk1>
          <a:srgbClr val="000000"/>
        </a:dk1>
        <a:lt1>
          <a:srgbClr val="FFFFFF"/>
        </a:lt1>
        <a:dk2>
          <a:srgbClr val="000000"/>
        </a:dk2>
        <a:lt2>
          <a:srgbClr val="919191"/>
        </a:lt2>
        <a:accent1>
          <a:srgbClr val="618FFD"/>
        </a:accent1>
        <a:accent2>
          <a:srgbClr val="00AE00"/>
        </a:accent2>
        <a:accent3>
          <a:srgbClr val="FFFFFF"/>
        </a:accent3>
        <a:accent4>
          <a:srgbClr val="000000"/>
        </a:accent4>
        <a:accent5>
          <a:srgbClr val="B7C6FE"/>
        </a:accent5>
        <a:accent6>
          <a:srgbClr val="009D00"/>
        </a:accent6>
        <a:hlink>
          <a:srgbClr val="31EC12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31EC12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4450" rIns="45720" bIns="44450" numCol="1" anchor="t" anchorCtr="0" compatLnSpc="1">
        <a:prstTxWarp prst="textNoShape">
          <a:avLst/>
        </a:prstTxWarp>
      </a:bodyPr>
      <a:lstStyle>
        <a:defPPr marL="457200" marR="0" indent="-4572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rgbClr val="FAFD00"/>
          </a:buClr>
          <a:buSzPct val="125000"/>
          <a:buFont typeface="Wingdings" pitchFamily="2" charset="2"/>
          <a:buChar char="Ø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4450" rIns="45720" bIns="44450" numCol="1" anchor="t" anchorCtr="0" compatLnSpc="1">
        <a:prstTxWarp prst="textNoShape">
          <a:avLst/>
        </a:prstTxWarp>
      </a:bodyPr>
      <a:lstStyle>
        <a:defPPr marL="457200" marR="0" indent="-4572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rgbClr val="FAFD00"/>
          </a:buClr>
          <a:buSzPct val="125000"/>
          <a:buFont typeface="Wingdings" pitchFamily="2" charset="2"/>
          <a:buChar char="Ø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919191"/>
        </a:lt2>
        <a:accent1>
          <a:srgbClr val="618FFD"/>
        </a:accent1>
        <a:accent2>
          <a:srgbClr val="00AE00"/>
        </a:accent2>
        <a:accent3>
          <a:srgbClr val="FFFFFF"/>
        </a:accent3>
        <a:accent4>
          <a:srgbClr val="000000"/>
        </a:accent4>
        <a:accent5>
          <a:srgbClr val="B7C6FE"/>
        </a:accent5>
        <a:accent6>
          <a:srgbClr val="009D00"/>
        </a:accent6>
        <a:hlink>
          <a:srgbClr val="31EC12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3192</TotalTime>
  <Words>1865</Words>
  <Application>Microsoft Office PowerPoint</Application>
  <PresentationFormat>On-screen Show (4:3)</PresentationFormat>
  <Paragraphs>219</Paragraphs>
  <Slides>27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Times New Roman</vt:lpstr>
      <vt:lpstr>Wingdings</vt:lpstr>
      <vt:lpstr>Symbol</vt:lpstr>
      <vt:lpstr>fall-05-BRR-ER-all-hands</vt:lpstr>
      <vt:lpstr>Default Design</vt:lpstr>
      <vt:lpstr>Branch of Regional Research (ER) National Research Program   January 2008 All-Hands Meeting</vt:lpstr>
      <vt:lpstr>Outline </vt:lpstr>
      <vt:lpstr>PowerPoint Presentation</vt:lpstr>
      <vt:lpstr>PowerPoint Presentation</vt:lpstr>
      <vt:lpstr>PowerPoint Presentation</vt:lpstr>
      <vt:lpstr>Branch/NRP Budget FY08 </vt:lpstr>
      <vt:lpstr>PowerPoint Presentation</vt:lpstr>
      <vt:lpstr>Branch News</vt:lpstr>
      <vt:lpstr>PowerPoint Presentation</vt:lpstr>
      <vt:lpstr>Admin and Internal Control stuff</vt:lpstr>
      <vt:lpstr>PowerPoint Presentation</vt:lpstr>
      <vt:lpstr>Admin and Internal Control stuff (2)</vt:lpstr>
      <vt:lpstr>BC &amp; ABC additional duties</vt:lpstr>
      <vt:lpstr>Internal web site &amp; Pubs</vt:lpstr>
      <vt:lpstr>BRR/ER calendar 2007 Pubs  (only BRR/ER authors listed)</vt:lpstr>
      <vt:lpstr>2007 Pubs (only BRR/ER authors listed)</vt:lpstr>
      <vt:lpstr>2007 Pubs (only BRR/ER authors listed)</vt:lpstr>
      <vt:lpstr>2007 Pubs (only BRR/ER authors listed)</vt:lpstr>
      <vt:lpstr>2007 Pubs (only BRR/ER authors listed)</vt:lpstr>
      <vt:lpstr>2007 Pubs (only BRR/ER authors listed)</vt:lpstr>
      <vt:lpstr>Branch Recognition </vt:lpstr>
      <vt:lpstr>Miscellaneous</vt:lpstr>
      <vt:lpstr>Miscellaneous (2) </vt:lpstr>
      <vt:lpstr>PowerPoint Presentation</vt:lpstr>
      <vt:lpstr>PowerPoint Presentation</vt:lpstr>
      <vt:lpstr>PowerPoint Presentation</vt:lpstr>
      <vt:lpstr>Questions?</vt:lpstr>
    </vt:vector>
  </TitlesOfParts>
  <Company>US Geological Survey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Branch of Regional Research (ER) National Research Program   Fall 2005 All-Hands Meeting</dc:title>
  <dc:creator>pglynn</dc:creator>
  <cp:lastModifiedBy>Emerson E. Perez-Paniagua</cp:lastModifiedBy>
  <cp:revision>105</cp:revision>
  <dcterms:created xsi:type="dcterms:W3CDTF">2005-11-29T17:13:32Z</dcterms:created>
  <dcterms:modified xsi:type="dcterms:W3CDTF">2012-03-19T13:55:22Z</dcterms:modified>
</cp:coreProperties>
</file>