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6"/>
  </p:notesMasterIdLst>
  <p:sldIdLst>
    <p:sldId id="270" r:id="rId2"/>
    <p:sldId id="272" r:id="rId3"/>
    <p:sldId id="256" r:id="rId4"/>
    <p:sldId id="274" r:id="rId5"/>
    <p:sldId id="280" r:id="rId6"/>
    <p:sldId id="281" r:id="rId7"/>
    <p:sldId id="257" r:id="rId8"/>
    <p:sldId id="258" r:id="rId9"/>
    <p:sldId id="267" r:id="rId10"/>
    <p:sldId id="259" r:id="rId11"/>
    <p:sldId id="260" r:id="rId12"/>
    <p:sldId id="261" r:id="rId13"/>
    <p:sldId id="262" r:id="rId14"/>
    <p:sldId id="264" r:id="rId15"/>
    <p:sldId id="265" r:id="rId16"/>
    <p:sldId id="266" r:id="rId17"/>
    <p:sldId id="268" r:id="rId18"/>
    <p:sldId id="269" r:id="rId19"/>
    <p:sldId id="275" r:id="rId20"/>
    <p:sldId id="271" r:id="rId21"/>
    <p:sldId id="277" r:id="rId22"/>
    <p:sldId id="278" r:id="rId23"/>
    <p:sldId id="279" r:id="rId24"/>
    <p:sldId id="276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18B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599" autoAdjust="0"/>
  </p:normalViewPr>
  <p:slideViewPr>
    <p:cSldViewPr>
      <p:cViewPr>
        <p:scale>
          <a:sx n="100" d="100"/>
          <a:sy n="100" d="100"/>
        </p:scale>
        <p:origin x="762" y="10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E7BB01-A18F-43B4-8AA8-45031EF71BA8}" type="datetimeFigureOut">
              <a:rPr lang="en-US"/>
              <a:pPr>
                <a:defRPr/>
              </a:pPr>
              <a:t>10/26/2011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8EA5537-E472-4019-9C03-DED0542F7F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5F81FC-EE75-452C-832C-552F81B4651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EDD42FE-AF25-4089-B73C-ECDA07DE8C78}" type="datetime1">
              <a:rPr lang="en-US"/>
              <a:pPr>
                <a:defRPr/>
              </a:pPr>
              <a:t>10/26/2011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8F0F4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8C55607-6574-4605-A00B-95192F8F88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5C073-1FF2-49C6-8FFD-90435AFBC87A}" type="datetime1">
              <a:rPr lang="en-US"/>
              <a:pPr>
                <a:defRPr/>
              </a:pPr>
              <a:t>10/26/2011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B88EF-1E8A-4899-BAED-1FB37EB913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97DC3-BD9D-4CE7-8B5A-D06EE10D9BCE}" type="datetime1">
              <a:rPr lang="en-US"/>
              <a:pPr>
                <a:defRPr/>
              </a:pPr>
              <a:t>10/26/2011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AE2D4-0A0D-40F0-99CC-34D647A3B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C32DA-3309-43E0-AC7E-671A5C2A7CC6}" type="datetime1">
              <a:rPr lang="en-US"/>
              <a:pPr>
                <a:defRPr/>
              </a:pPr>
              <a:t>10/26/2011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84CC6-A44B-49CA-B36D-BFDA65F63E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hevron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F017BA2-2A0E-48E0-8DC9-B7563163CBB3}" type="datetime1">
              <a:rPr lang="en-US"/>
              <a:pPr>
                <a:defRPr/>
              </a:pPr>
              <a:t>10/26/2011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46D01E3-8FD8-4B50-B069-E93819C96F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EFC579E-8D9C-456E-ACB9-4C8DD5E2405F}" type="datetime1">
              <a:rPr lang="en-US"/>
              <a:pPr>
                <a:defRPr/>
              </a:pPr>
              <a:t>10/26/2011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B87434B-B127-4644-9912-54E72969C5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8042061-74C2-4FE5-8C0E-76427A13B7C7}" type="datetime1">
              <a:rPr lang="en-US"/>
              <a:pPr>
                <a:defRPr/>
              </a:pPr>
              <a:t>10/26/2011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A93D178-7641-40ED-A0CA-484C0CAC96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462C16-162B-4FCE-B96E-3BCA181ABE22}" type="datetime1">
              <a:rPr lang="en-US"/>
              <a:pPr>
                <a:defRPr/>
              </a:pPr>
              <a:t>10/26/2011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1444FCC-1453-46E2-83E5-839CA9A02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2947E-B7CF-47E3-9CC7-6B028C9D21BB}" type="datetime1">
              <a:rPr lang="en-US"/>
              <a:pPr>
                <a:defRPr/>
              </a:pPr>
              <a:t>10/26/2011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52558-CA4E-47D7-B392-1FDF5C3F1F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6E744BF-5042-4420-8278-5DF1184CA2AC}" type="datetime1">
              <a:rPr lang="en-US"/>
              <a:pPr>
                <a:defRPr/>
              </a:pPr>
              <a:t>10/26/2011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804C326-DE9B-43FD-91BF-1390E2360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hevron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ADC0A95-7006-407D-88EB-C7E6FE688D7B}" type="datetime1">
              <a:rPr lang="en-US"/>
              <a:pPr>
                <a:defRPr/>
              </a:pPr>
              <a:t>10/26/2011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DFFE862-201F-4437-8CE8-BD82C62199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88FE1F8-1F61-42CF-B40A-31D3C5502D6E}" type="datetime1">
              <a:rPr lang="en-US"/>
              <a:pPr>
                <a:defRPr/>
              </a:pPr>
              <a:t>10/26/2011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3C48F3D-DBE5-470B-AD42-CB96FDB1D0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9" r:id="rId3"/>
    <p:sldLayoutId id="2147483710" r:id="rId4"/>
    <p:sldLayoutId id="2147483711" r:id="rId5"/>
    <p:sldLayoutId id="2147483712" r:id="rId6"/>
    <p:sldLayoutId id="2147483706" r:id="rId7"/>
    <p:sldLayoutId id="2147483713" r:id="rId8"/>
    <p:sldLayoutId id="2147483714" r:id="rId9"/>
    <p:sldLayoutId id="2147483705" r:id="rId10"/>
    <p:sldLayoutId id="214748370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S_ITSOT@USGS.GOV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9.png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6.png"/><Relationship Id="rId5" Type="http://schemas.openxmlformats.org/officeDocument/2006/relationships/image" Target="../media/image7.png"/><Relationship Id="rId15" Type="http://schemas.openxmlformats.org/officeDocument/2006/relationships/image" Target="../media/image9.png"/><Relationship Id="rId10" Type="http://schemas.openxmlformats.org/officeDocument/2006/relationships/image" Target="../media/image15.png"/><Relationship Id="rId4" Type="http://schemas.openxmlformats.org/officeDocument/2006/relationships/image" Target="../media/image8.png"/><Relationship Id="rId9" Type="http://schemas.openxmlformats.org/officeDocument/2006/relationships/image" Target="../media/image14.png"/><Relationship Id="rId1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4.png"/><Relationship Id="rId3" Type="http://schemas.openxmlformats.org/officeDocument/2006/relationships/image" Target="../media/image10.png"/><Relationship Id="rId7" Type="http://schemas.openxmlformats.org/officeDocument/2006/relationships/image" Target="../media/image16.png"/><Relationship Id="rId12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.png"/><Relationship Id="rId5" Type="http://schemas.openxmlformats.org/officeDocument/2006/relationships/image" Target="../media/image14.png"/><Relationship Id="rId15" Type="http://schemas.openxmlformats.org/officeDocument/2006/relationships/image" Target="../media/image9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13.png"/><Relationship Id="rId1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4.png"/><Relationship Id="rId3" Type="http://schemas.openxmlformats.org/officeDocument/2006/relationships/image" Target="../media/image10.png"/><Relationship Id="rId7" Type="http://schemas.openxmlformats.org/officeDocument/2006/relationships/image" Target="../media/image16.png"/><Relationship Id="rId12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.png"/><Relationship Id="rId5" Type="http://schemas.openxmlformats.org/officeDocument/2006/relationships/image" Target="../media/image14.png"/><Relationship Id="rId15" Type="http://schemas.openxmlformats.org/officeDocument/2006/relationships/image" Target="../media/image9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13.png"/><Relationship Id="rId1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4.png"/><Relationship Id="rId3" Type="http://schemas.openxmlformats.org/officeDocument/2006/relationships/image" Target="../media/image10.png"/><Relationship Id="rId7" Type="http://schemas.openxmlformats.org/officeDocument/2006/relationships/image" Target="../media/image16.png"/><Relationship Id="rId12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.png"/><Relationship Id="rId5" Type="http://schemas.openxmlformats.org/officeDocument/2006/relationships/image" Target="../media/image14.png"/><Relationship Id="rId15" Type="http://schemas.openxmlformats.org/officeDocument/2006/relationships/image" Target="../media/image9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13.png"/><Relationship Id="rId1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gsnet.er.usgs.gov/mrtg/play/list_active_alerts.php" TargetMode="External"/><Relationship Id="rId2" Type="http://schemas.openxmlformats.org/officeDocument/2006/relationships/hyperlink" Target="http://gsnet.er.usgs.gov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01FC3A-1CE7-4BB4-A2A5-7A35DCDD1674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36866" name="Rectangle 2"/>
          <p:cNvSpPr>
            <a:spLocks noGrp="1"/>
          </p:cNvSpPr>
          <p:nvPr>
            <p:ph type="title"/>
          </p:nvPr>
        </p:nvSpPr>
        <p:spPr bwMode="auto">
          <a:xfrm>
            <a:off x="463550" y="311150"/>
            <a:ext cx="8229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4000" smtClean="0">
                <a:effectLst/>
                <a:latin typeface="Times New Roman" pitchFamily="18" charset="0"/>
              </a:rPr>
              <a:t>Network &amp; Security Session</a:t>
            </a:r>
          </a:p>
        </p:txBody>
      </p:sp>
      <p:sp>
        <p:nvSpPr>
          <p:cNvPr id="1433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en-US" sz="1600" b="1" smtClean="0">
                <a:latin typeface="Times New Roman" pitchFamily="18" charset="0"/>
              </a:rPr>
              <a:t>Telecom Operations Manager</a:t>
            </a:r>
            <a:r>
              <a:rPr lang="en-US" sz="1600" smtClean="0">
                <a:latin typeface="Times New Roman" pitchFamily="18" charset="0"/>
              </a:rPr>
              <a:t>      </a:t>
            </a:r>
            <a:r>
              <a:rPr lang="en-US" sz="1600" b="1" smtClean="0">
                <a:latin typeface="Times New Roman" pitchFamily="18" charset="0"/>
              </a:rPr>
              <a:t>Tim H. Lee</a:t>
            </a:r>
            <a:r>
              <a:rPr lang="en-US" sz="1600" smtClean="0">
                <a:latin typeface="Times New Roman" pitchFamily="18" charset="0"/>
              </a:rPr>
              <a:t> </a:t>
            </a:r>
          </a:p>
          <a:p>
            <a:pPr>
              <a:buFont typeface="Wingdings 3" pitchFamily="18" charset="2"/>
              <a:buNone/>
            </a:pPr>
            <a:r>
              <a:rPr lang="en-US" sz="1600" b="1" smtClean="0">
                <a:latin typeface="Times New Roman" pitchFamily="18" charset="0"/>
              </a:rPr>
              <a:t>Wide Area Network Support        GS Help Wan</a:t>
            </a:r>
          </a:p>
          <a:p>
            <a:pPr>
              <a:buFont typeface="Wingdings 3" pitchFamily="18" charset="2"/>
              <a:buNone/>
            </a:pPr>
            <a:r>
              <a:rPr lang="en-US" sz="1600" b="1" smtClean="0">
                <a:latin typeface="Times New Roman" pitchFamily="18" charset="0"/>
              </a:rPr>
              <a:t>                                                        </a:t>
            </a:r>
          </a:p>
          <a:p>
            <a:pPr>
              <a:buFont typeface="Wingdings 3" pitchFamily="18" charset="2"/>
              <a:buNone/>
            </a:pPr>
            <a:r>
              <a:rPr lang="en-US" sz="1600" b="1" smtClean="0">
                <a:latin typeface="Times New Roman" pitchFamily="18" charset="0"/>
              </a:rPr>
              <a:t>Network Operation Security Center (NOSC)  1-866-376-6672 (1-866-ESN-NOSC)</a:t>
            </a:r>
          </a:p>
          <a:p>
            <a:pPr>
              <a:buFont typeface="Wingdings 3" pitchFamily="18" charset="2"/>
              <a:buNone/>
            </a:pPr>
            <a:r>
              <a:rPr lang="en-US" sz="1600" b="1" smtClean="0">
                <a:latin typeface="Times New Roman" pitchFamily="18" charset="0"/>
              </a:rPr>
              <a:t>                                                               NOC@Lists.mci.com</a:t>
            </a:r>
          </a:p>
          <a:p>
            <a:pPr>
              <a:buFont typeface="Wingdings 3" pitchFamily="18" charset="2"/>
              <a:buNone/>
            </a:pPr>
            <a:endParaRPr lang="en-US" sz="1600" b="1" smtClean="0">
              <a:latin typeface="Times New Roman" pitchFamily="18" charset="0"/>
            </a:endParaRPr>
          </a:p>
          <a:p>
            <a:pPr>
              <a:buFont typeface="Wingdings 3" pitchFamily="18" charset="2"/>
              <a:buNone/>
            </a:pPr>
            <a:r>
              <a:rPr lang="en-US" sz="1600" b="1" smtClean="0">
                <a:latin typeface="Times New Roman" pitchFamily="18" charset="0"/>
              </a:rPr>
              <a:t>Security Operations Manager       Alan Wiser</a:t>
            </a:r>
          </a:p>
          <a:p>
            <a:pPr>
              <a:buFont typeface="Wingdings 3" pitchFamily="18" charset="2"/>
              <a:buNone/>
            </a:pPr>
            <a:r>
              <a:rPr lang="en-US" sz="1600" b="1" smtClean="0">
                <a:latin typeface="Times New Roman" pitchFamily="18" charset="0"/>
              </a:rPr>
              <a:t>Firewall Issues                                GS Help Firewall      </a:t>
            </a:r>
          </a:p>
          <a:p>
            <a:pPr>
              <a:buFont typeface="Wingdings 3" pitchFamily="18" charset="2"/>
              <a:buNone/>
            </a:pPr>
            <a:r>
              <a:rPr lang="en-US" sz="1600" b="1" smtClean="0">
                <a:latin typeface="Times New Roman" pitchFamily="18" charset="0"/>
              </a:rPr>
              <a:t>Security Issues                                 </a:t>
            </a:r>
            <a:r>
              <a:rPr lang="en-US" sz="1600" b="1" smtClean="0">
                <a:latin typeface="Times New Roman" pitchFamily="18" charset="0"/>
                <a:hlinkClick r:id="rId2"/>
              </a:rPr>
              <a:t>GS_ITSOT@USGS.GOV</a:t>
            </a:r>
            <a:endParaRPr lang="en-US" sz="1600" b="1" smtClean="0">
              <a:latin typeface="Times New Roman" pitchFamily="18" charset="0"/>
            </a:endParaRPr>
          </a:p>
          <a:p>
            <a:pPr>
              <a:buFont typeface="Wingdings 3" pitchFamily="18" charset="2"/>
              <a:buNone/>
            </a:pPr>
            <a:endParaRPr lang="en-US" sz="1600" b="1" smtClean="0">
              <a:latin typeface="Times New Roman" pitchFamily="18" charset="0"/>
            </a:endParaRPr>
          </a:p>
          <a:p>
            <a:pPr>
              <a:buFont typeface="Wingdings 3" pitchFamily="18" charset="2"/>
              <a:buNone/>
            </a:pPr>
            <a:r>
              <a:rPr lang="en-US" sz="1600" b="1" smtClean="0">
                <a:latin typeface="Times New Roman" pitchFamily="18" charset="0"/>
              </a:rPr>
              <a:t>DNS Support                                   GS Help DNS                                                                                </a:t>
            </a:r>
          </a:p>
          <a:p>
            <a:pPr>
              <a:buFont typeface="Wingdings 3" pitchFamily="18" charset="2"/>
              <a:buNone/>
            </a:pPr>
            <a:endParaRPr lang="en-US" sz="1600" b="1" smtClean="0">
              <a:latin typeface="Times New Roman" pitchFamily="18" charset="0"/>
            </a:endParaRPr>
          </a:p>
          <a:p>
            <a:pPr>
              <a:buFont typeface="Wingdings 3" pitchFamily="18" charset="2"/>
              <a:buNone/>
            </a:pPr>
            <a:r>
              <a:rPr lang="en-US" sz="1600" b="1" smtClean="0">
                <a:latin typeface="Times New Roman" pitchFamily="18" charset="0"/>
              </a:rPr>
              <a:t>Service Desk                                    1-703-648-HELP (4357)  Servicedesk@usgs.gov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9ABBC3-1B2C-4B3C-BF60-01EEA5F10759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USGS Site Network</a:t>
            </a:r>
            <a:endParaRPr lang="en-US" dirty="0"/>
          </a:p>
        </p:txBody>
      </p:sp>
      <p:sp>
        <p:nvSpPr>
          <p:cNvPr id="24579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24580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24581" name="Title 5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pic>
        <p:nvPicPr>
          <p:cNvPr id="2458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00513" y="3159125"/>
            <a:ext cx="1436687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Connector 17"/>
          <p:cNvCxnSpPr>
            <a:endCxn id="4099" idx="1"/>
          </p:cNvCxnSpPr>
          <p:nvPr/>
        </p:nvCxnSpPr>
        <p:spPr>
          <a:xfrm>
            <a:off x="3613150" y="3708400"/>
            <a:ext cx="487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8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4263" y="2209800"/>
            <a:ext cx="5746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Straight Connector 26"/>
          <p:cNvCxnSpPr/>
          <p:nvPr/>
        </p:nvCxnSpPr>
        <p:spPr>
          <a:xfrm flipH="1" flipV="1">
            <a:off x="2657475" y="2997200"/>
            <a:ext cx="288925" cy="895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8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9" name="Straight Connector 28"/>
          <p:cNvCxnSpPr/>
          <p:nvPr/>
        </p:nvCxnSpPr>
        <p:spPr>
          <a:xfrm flipH="1" flipV="1">
            <a:off x="2366963" y="3589338"/>
            <a:ext cx="579437" cy="339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2133600" y="3929063"/>
            <a:ext cx="812800" cy="322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1600200" y="4433888"/>
            <a:ext cx="334963" cy="78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90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35163" y="4238625"/>
            <a:ext cx="8382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0750" y="5219700"/>
            <a:ext cx="8477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2" name="Picture 2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95600" y="3352800"/>
            <a:ext cx="83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4263" y="2209800"/>
            <a:ext cx="5746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5" name="TextBox 21"/>
          <p:cNvSpPr txBox="1">
            <a:spLocks noChangeArrowheads="1"/>
          </p:cNvSpPr>
          <p:nvPr/>
        </p:nvSpPr>
        <p:spPr bwMode="auto">
          <a:xfrm>
            <a:off x="1676400" y="2895600"/>
            <a:ext cx="381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10.x</a:t>
            </a:r>
          </a:p>
        </p:txBody>
      </p:sp>
      <p:sp>
        <p:nvSpPr>
          <p:cNvPr id="24596" name="TextBox 22"/>
          <p:cNvSpPr txBox="1">
            <a:spLocks noChangeArrowheads="1"/>
          </p:cNvSpPr>
          <p:nvPr/>
        </p:nvSpPr>
        <p:spPr bwMode="auto">
          <a:xfrm>
            <a:off x="1981200" y="2133600"/>
            <a:ext cx="6858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137.227.x</a:t>
            </a:r>
          </a:p>
        </p:txBody>
      </p:sp>
      <p:sp>
        <p:nvSpPr>
          <p:cNvPr id="8" name="Down Arrow Callout 7"/>
          <p:cNvSpPr/>
          <p:nvPr/>
        </p:nvSpPr>
        <p:spPr>
          <a:xfrm>
            <a:off x="3733800" y="2971800"/>
            <a:ext cx="457200" cy="685800"/>
          </a:xfrm>
          <a:prstGeom prst="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latin typeface="Arial"/>
                <a:cs typeface="Arial"/>
              </a:rPr>
              <a:t>T1, DS3, </a:t>
            </a:r>
            <a:r>
              <a:rPr lang="en-US" sz="800" dirty="0" err="1">
                <a:latin typeface="Arial"/>
                <a:cs typeface="Arial"/>
              </a:rPr>
              <a:t>Frac</a:t>
            </a:r>
            <a:r>
              <a:rPr lang="en-US" sz="800" dirty="0">
                <a:latin typeface="Arial"/>
                <a:cs typeface="Arial"/>
              </a:rPr>
              <a:t> DS3</a:t>
            </a:r>
          </a:p>
        </p:txBody>
      </p:sp>
      <p:pic>
        <p:nvPicPr>
          <p:cNvPr id="245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4263" y="2209800"/>
            <a:ext cx="5746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" name="Straight Connector 24"/>
          <p:cNvCxnSpPr/>
          <p:nvPr/>
        </p:nvCxnSpPr>
        <p:spPr>
          <a:xfrm flipH="1" flipV="1">
            <a:off x="2657475" y="2997200"/>
            <a:ext cx="288925" cy="895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6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5" name="Straight Connector 34"/>
          <p:cNvCxnSpPr/>
          <p:nvPr/>
        </p:nvCxnSpPr>
        <p:spPr>
          <a:xfrm flipH="1" flipV="1">
            <a:off x="2366963" y="3589338"/>
            <a:ext cx="579437" cy="339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2133600" y="3929063"/>
            <a:ext cx="812800" cy="322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1600200" y="4433888"/>
            <a:ext cx="334963" cy="78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60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35163" y="4238625"/>
            <a:ext cx="8382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0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0750" y="5219700"/>
            <a:ext cx="8477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06" name="Picture 3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95600" y="3352800"/>
            <a:ext cx="83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0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608" name="TextBox 41"/>
          <p:cNvSpPr txBox="1">
            <a:spLocks noChangeArrowheads="1"/>
          </p:cNvSpPr>
          <p:nvPr/>
        </p:nvSpPr>
        <p:spPr bwMode="auto">
          <a:xfrm>
            <a:off x="1676400" y="2895600"/>
            <a:ext cx="381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10.x</a:t>
            </a:r>
          </a:p>
        </p:txBody>
      </p:sp>
      <p:sp>
        <p:nvSpPr>
          <p:cNvPr id="24609" name="TextBox 42"/>
          <p:cNvSpPr txBox="1">
            <a:spLocks noChangeArrowheads="1"/>
          </p:cNvSpPr>
          <p:nvPr/>
        </p:nvSpPr>
        <p:spPr bwMode="auto">
          <a:xfrm>
            <a:off x="1981200" y="2133600"/>
            <a:ext cx="6858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137.227.x</a:t>
            </a:r>
          </a:p>
        </p:txBody>
      </p:sp>
      <p:pic>
        <p:nvPicPr>
          <p:cNvPr id="24610" name="Picture 4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71800" y="2286000"/>
            <a:ext cx="83820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5" name="Straight Connector 44"/>
          <p:cNvCxnSpPr>
            <a:stCxn id="40" idx="0"/>
          </p:cNvCxnSpPr>
          <p:nvPr/>
        </p:nvCxnSpPr>
        <p:spPr>
          <a:xfrm flipH="1" flipV="1">
            <a:off x="3276600" y="2667000"/>
            <a:ext cx="381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12" name="TextBox 45"/>
          <p:cNvSpPr txBox="1">
            <a:spLocks noChangeArrowheads="1"/>
          </p:cNvSpPr>
          <p:nvPr/>
        </p:nvSpPr>
        <p:spPr bwMode="auto">
          <a:xfrm>
            <a:off x="3352800" y="2209800"/>
            <a:ext cx="8382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Internet Only</a:t>
            </a:r>
          </a:p>
        </p:txBody>
      </p:sp>
      <p:sp>
        <p:nvSpPr>
          <p:cNvPr id="24613" name="Text Box 37"/>
          <p:cNvSpPr txBox="1">
            <a:spLocks noChangeArrowheads="1"/>
          </p:cNvSpPr>
          <p:nvPr/>
        </p:nvSpPr>
        <p:spPr bwMode="auto">
          <a:xfrm>
            <a:off x="5029200" y="4800600"/>
            <a:ext cx="35052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/>
              <a:t>T1 - 1.544 megabits per second </a:t>
            </a:r>
          </a:p>
          <a:p>
            <a:r>
              <a:rPr lang="en-US" sz="1000"/>
              <a:t>Frac DS-3  3 to 45 meg (in 3 meg increments)</a:t>
            </a:r>
          </a:p>
          <a:p>
            <a:r>
              <a:rPr lang="en-US" sz="1000"/>
              <a:t>DS-3 - 45 megabits per second) </a:t>
            </a:r>
          </a:p>
          <a:p>
            <a:r>
              <a:rPr lang="en-US" sz="1000"/>
              <a:t>OC3 - 155 megabits per second</a:t>
            </a:r>
          </a:p>
          <a:p>
            <a:r>
              <a:rPr lang="en-US" sz="1000"/>
              <a:t>OC12 - 622 megabits per second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670495-B836-46EF-A1FD-8F0A71A80876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USGS Site Network</a:t>
            </a:r>
            <a:endParaRPr lang="en-US" dirty="0"/>
          </a:p>
        </p:txBody>
      </p:sp>
      <p:sp>
        <p:nvSpPr>
          <p:cNvPr id="25603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25604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25605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25606" name="Title 5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pic>
        <p:nvPicPr>
          <p:cNvPr id="256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00513" y="3159125"/>
            <a:ext cx="1436687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Straight Connector 32"/>
          <p:cNvCxnSpPr>
            <a:endCxn id="32" idx="1"/>
          </p:cNvCxnSpPr>
          <p:nvPr/>
        </p:nvCxnSpPr>
        <p:spPr>
          <a:xfrm>
            <a:off x="3613150" y="3708400"/>
            <a:ext cx="487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0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4263" y="2209800"/>
            <a:ext cx="5746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5" name="Straight Connector 34"/>
          <p:cNvCxnSpPr/>
          <p:nvPr/>
        </p:nvCxnSpPr>
        <p:spPr>
          <a:xfrm flipH="1" flipV="1">
            <a:off x="2657475" y="2997200"/>
            <a:ext cx="288925" cy="895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1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Straight Connector 36"/>
          <p:cNvCxnSpPr/>
          <p:nvPr/>
        </p:nvCxnSpPr>
        <p:spPr>
          <a:xfrm flipH="1" flipV="1">
            <a:off x="2366963" y="3589338"/>
            <a:ext cx="579437" cy="339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2133600" y="3929063"/>
            <a:ext cx="812800" cy="322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1600200" y="4433888"/>
            <a:ext cx="334963" cy="78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1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35163" y="4238625"/>
            <a:ext cx="8382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6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0750" y="5219700"/>
            <a:ext cx="8477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7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72200" y="3382963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4" name="Straight Connector 43"/>
          <p:cNvCxnSpPr/>
          <p:nvPr/>
        </p:nvCxnSpPr>
        <p:spPr>
          <a:xfrm>
            <a:off x="5537200" y="3697288"/>
            <a:ext cx="635000" cy="11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19" name="Picture 2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95600" y="3352800"/>
            <a:ext cx="83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4263" y="2209800"/>
            <a:ext cx="5746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22" name="TextBox 23"/>
          <p:cNvSpPr txBox="1">
            <a:spLocks noChangeArrowheads="1"/>
          </p:cNvSpPr>
          <p:nvPr/>
        </p:nvSpPr>
        <p:spPr bwMode="auto">
          <a:xfrm>
            <a:off x="1676400" y="2895600"/>
            <a:ext cx="381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10.x</a:t>
            </a:r>
          </a:p>
        </p:txBody>
      </p:sp>
      <p:sp>
        <p:nvSpPr>
          <p:cNvPr id="25623" name="TextBox 24"/>
          <p:cNvSpPr txBox="1">
            <a:spLocks noChangeArrowheads="1"/>
          </p:cNvSpPr>
          <p:nvPr/>
        </p:nvSpPr>
        <p:spPr bwMode="auto">
          <a:xfrm>
            <a:off x="1981200" y="2133600"/>
            <a:ext cx="6858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137.227.x</a:t>
            </a:r>
          </a:p>
        </p:txBody>
      </p:sp>
      <p:sp>
        <p:nvSpPr>
          <p:cNvPr id="27" name="Down Arrow Callout 26"/>
          <p:cNvSpPr/>
          <p:nvPr/>
        </p:nvSpPr>
        <p:spPr>
          <a:xfrm>
            <a:off x="5562600" y="2743200"/>
            <a:ext cx="533400" cy="914400"/>
          </a:xfrm>
          <a:prstGeom prst="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latin typeface="Arial"/>
                <a:cs typeface="Arial"/>
              </a:rPr>
              <a:t>OC-12</a:t>
            </a:r>
          </a:p>
        </p:txBody>
      </p:sp>
      <p:pic>
        <p:nvPicPr>
          <p:cNvPr id="25625" name="Picture 2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971800" y="2286000"/>
            <a:ext cx="83820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8" name="Straight Connector 27"/>
          <p:cNvCxnSpPr/>
          <p:nvPr/>
        </p:nvCxnSpPr>
        <p:spPr>
          <a:xfrm flipH="1" flipV="1">
            <a:off x="3276600" y="2667000"/>
            <a:ext cx="381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27" name="TextBox 28"/>
          <p:cNvSpPr txBox="1">
            <a:spLocks noChangeArrowheads="1"/>
          </p:cNvSpPr>
          <p:nvPr/>
        </p:nvSpPr>
        <p:spPr bwMode="auto">
          <a:xfrm>
            <a:off x="3352800" y="2209800"/>
            <a:ext cx="8382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Internet Only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9B4A43-2D62-4A61-86F5-AF3DB446D54D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USGS Site Network</a:t>
            </a:r>
            <a:endParaRPr lang="en-US" dirty="0"/>
          </a:p>
        </p:txBody>
      </p:sp>
      <p:sp>
        <p:nvSpPr>
          <p:cNvPr id="26627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26628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26629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26630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26631" name="Title 5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pic>
        <p:nvPicPr>
          <p:cNvPr id="2663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1800" y="2506663"/>
            <a:ext cx="12192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00513" y="3159125"/>
            <a:ext cx="1436687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1" name="Straight Connector 40"/>
          <p:cNvCxnSpPr>
            <a:endCxn id="40" idx="1"/>
          </p:cNvCxnSpPr>
          <p:nvPr/>
        </p:nvCxnSpPr>
        <p:spPr>
          <a:xfrm>
            <a:off x="3613150" y="3708400"/>
            <a:ext cx="487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3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4263" y="2209800"/>
            <a:ext cx="5746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3" name="Straight Connector 42"/>
          <p:cNvCxnSpPr/>
          <p:nvPr/>
        </p:nvCxnSpPr>
        <p:spPr>
          <a:xfrm flipH="1" flipV="1">
            <a:off x="2657475" y="2997200"/>
            <a:ext cx="288925" cy="895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37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5" name="Straight Connector 44"/>
          <p:cNvCxnSpPr/>
          <p:nvPr/>
        </p:nvCxnSpPr>
        <p:spPr>
          <a:xfrm flipH="1" flipV="1">
            <a:off x="2366963" y="3589338"/>
            <a:ext cx="579437" cy="339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2133600" y="3929063"/>
            <a:ext cx="812800" cy="322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1600200" y="4433888"/>
            <a:ext cx="334963" cy="78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4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35163" y="4238625"/>
            <a:ext cx="8382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2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0750" y="5219700"/>
            <a:ext cx="8477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3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72200" y="3382963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2" name="Straight Connector 51"/>
          <p:cNvCxnSpPr/>
          <p:nvPr/>
        </p:nvCxnSpPr>
        <p:spPr>
          <a:xfrm>
            <a:off x="5537200" y="3697288"/>
            <a:ext cx="635000" cy="11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endCxn id="6147" idx="2"/>
          </p:cNvCxnSpPr>
          <p:nvPr/>
        </p:nvCxnSpPr>
        <p:spPr>
          <a:xfrm flipV="1">
            <a:off x="6858000" y="3440113"/>
            <a:ext cx="533400" cy="2936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543800" y="5486400"/>
            <a:ext cx="20638" cy="495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47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58000" y="5791200"/>
            <a:ext cx="1160463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1" name="Straight Connector 30"/>
          <p:cNvCxnSpPr/>
          <p:nvPr/>
        </p:nvCxnSpPr>
        <p:spPr>
          <a:xfrm>
            <a:off x="6858000" y="3810000"/>
            <a:ext cx="781050" cy="504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0" name="TextBox 10"/>
          <p:cNvSpPr txBox="1">
            <a:spLocks noChangeArrowheads="1"/>
          </p:cNvSpPr>
          <p:nvPr/>
        </p:nvSpPr>
        <p:spPr bwMode="auto">
          <a:xfrm>
            <a:off x="8382000" y="4648200"/>
            <a:ext cx="76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latin typeface="Lucida Sans Unicode" pitchFamily="34" charset="0"/>
              </a:rPr>
              <a:t>ESN Security Gauntlet</a:t>
            </a:r>
          </a:p>
        </p:txBody>
      </p:sp>
      <p:pic>
        <p:nvPicPr>
          <p:cNvPr id="26651" name="Picture 34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95600" y="3352800"/>
            <a:ext cx="83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4263" y="2209800"/>
            <a:ext cx="5746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54" name="TextBox 33"/>
          <p:cNvSpPr txBox="1">
            <a:spLocks noChangeArrowheads="1"/>
          </p:cNvSpPr>
          <p:nvPr/>
        </p:nvSpPr>
        <p:spPr bwMode="auto">
          <a:xfrm>
            <a:off x="1676400" y="2895600"/>
            <a:ext cx="381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10.x</a:t>
            </a:r>
          </a:p>
        </p:txBody>
      </p:sp>
      <p:sp>
        <p:nvSpPr>
          <p:cNvPr id="26655" name="TextBox 35"/>
          <p:cNvSpPr txBox="1">
            <a:spLocks noChangeArrowheads="1"/>
          </p:cNvSpPr>
          <p:nvPr/>
        </p:nvSpPr>
        <p:spPr bwMode="auto">
          <a:xfrm>
            <a:off x="1981200" y="2133600"/>
            <a:ext cx="6858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137.227.x</a:t>
            </a:r>
          </a:p>
        </p:txBody>
      </p:sp>
      <p:sp>
        <p:nvSpPr>
          <p:cNvPr id="9" name="Right Arrow Callout 8"/>
          <p:cNvSpPr/>
          <p:nvPr/>
        </p:nvSpPr>
        <p:spPr>
          <a:xfrm>
            <a:off x="6781800" y="5562600"/>
            <a:ext cx="685800" cy="228600"/>
          </a:xfrm>
          <a:prstGeom prst="right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>
                <a:latin typeface="Arial"/>
                <a:cs typeface="Arial"/>
              </a:rPr>
              <a:t>OC-12</a:t>
            </a:r>
          </a:p>
        </p:txBody>
      </p:sp>
      <p:sp>
        <p:nvSpPr>
          <p:cNvPr id="10" name="Left Arrow Callout 9"/>
          <p:cNvSpPr/>
          <p:nvPr/>
        </p:nvSpPr>
        <p:spPr>
          <a:xfrm>
            <a:off x="7239000" y="3581400"/>
            <a:ext cx="914400" cy="152400"/>
          </a:xfrm>
          <a:prstGeom prst="left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latin typeface="Arial"/>
                <a:cs typeface="Arial"/>
              </a:rPr>
              <a:t>100 MB</a:t>
            </a:r>
          </a:p>
        </p:txBody>
      </p:sp>
      <p:sp>
        <p:nvSpPr>
          <p:cNvPr id="37" name="Left Arrow Callout 36"/>
          <p:cNvSpPr/>
          <p:nvPr/>
        </p:nvSpPr>
        <p:spPr>
          <a:xfrm>
            <a:off x="7239000" y="3886200"/>
            <a:ext cx="914400" cy="152400"/>
          </a:xfrm>
          <a:prstGeom prst="left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latin typeface="Arial"/>
                <a:cs typeface="Arial"/>
              </a:rPr>
              <a:t>1000 MB</a:t>
            </a:r>
          </a:p>
        </p:txBody>
      </p:sp>
      <p:pic>
        <p:nvPicPr>
          <p:cNvPr id="2665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4263" y="2209800"/>
            <a:ext cx="5746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" name="Straight Connector 38"/>
          <p:cNvCxnSpPr/>
          <p:nvPr/>
        </p:nvCxnSpPr>
        <p:spPr>
          <a:xfrm flipH="1" flipV="1">
            <a:off x="2657475" y="2997200"/>
            <a:ext cx="288925" cy="895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61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3" name="Straight Connector 52"/>
          <p:cNvCxnSpPr/>
          <p:nvPr/>
        </p:nvCxnSpPr>
        <p:spPr>
          <a:xfrm flipH="1" flipV="1">
            <a:off x="2366963" y="3589338"/>
            <a:ext cx="579437" cy="339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2133600" y="3929063"/>
            <a:ext cx="812800" cy="322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1600200" y="4433888"/>
            <a:ext cx="334963" cy="78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6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35163" y="4238625"/>
            <a:ext cx="8382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66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0750" y="5219700"/>
            <a:ext cx="8477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67" name="Picture 5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95600" y="3352800"/>
            <a:ext cx="83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6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69" name="TextBox 60"/>
          <p:cNvSpPr txBox="1">
            <a:spLocks noChangeArrowheads="1"/>
          </p:cNvSpPr>
          <p:nvPr/>
        </p:nvSpPr>
        <p:spPr bwMode="auto">
          <a:xfrm>
            <a:off x="1676400" y="2895600"/>
            <a:ext cx="381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10.x</a:t>
            </a:r>
          </a:p>
        </p:txBody>
      </p:sp>
      <p:sp>
        <p:nvSpPr>
          <p:cNvPr id="26670" name="TextBox 61"/>
          <p:cNvSpPr txBox="1">
            <a:spLocks noChangeArrowheads="1"/>
          </p:cNvSpPr>
          <p:nvPr/>
        </p:nvSpPr>
        <p:spPr bwMode="auto">
          <a:xfrm>
            <a:off x="1981200" y="2133600"/>
            <a:ext cx="6858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137.227.x</a:t>
            </a:r>
          </a:p>
        </p:txBody>
      </p:sp>
      <p:pic>
        <p:nvPicPr>
          <p:cNvPr id="26671" name="Picture 6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971800" y="2286000"/>
            <a:ext cx="83820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4" name="Straight Connector 63"/>
          <p:cNvCxnSpPr>
            <a:stCxn id="59" idx="0"/>
          </p:cNvCxnSpPr>
          <p:nvPr/>
        </p:nvCxnSpPr>
        <p:spPr>
          <a:xfrm flipH="1" flipV="1">
            <a:off x="3276600" y="2667000"/>
            <a:ext cx="381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73" name="TextBox 64"/>
          <p:cNvSpPr txBox="1">
            <a:spLocks noChangeArrowheads="1"/>
          </p:cNvSpPr>
          <p:nvPr/>
        </p:nvSpPr>
        <p:spPr bwMode="auto">
          <a:xfrm>
            <a:off x="3352800" y="2209800"/>
            <a:ext cx="8382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Internet Only</a:t>
            </a:r>
          </a:p>
        </p:txBody>
      </p:sp>
      <p:sp>
        <p:nvSpPr>
          <p:cNvPr id="26675" name="Text Box 51"/>
          <p:cNvSpPr txBox="1">
            <a:spLocks noChangeArrowheads="1"/>
          </p:cNvSpPr>
          <p:nvPr/>
        </p:nvSpPr>
        <p:spPr bwMode="auto">
          <a:xfrm>
            <a:off x="7086600" y="4716463"/>
            <a:ext cx="1295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Sensitive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049CF-435E-4D7B-968C-DC17F7A87861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USGS Site Network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mtClean="0"/>
              <a:t/>
            </a:r>
            <a:br>
              <a:rPr lang="en-US" smtClean="0"/>
            </a:br>
            <a:endParaRPr lang="en-US" dirty="0"/>
          </a:p>
        </p:txBody>
      </p:sp>
      <p:sp>
        <p:nvSpPr>
          <p:cNvPr id="29700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29701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29702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29703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29704" name="Title 5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pic>
        <p:nvPicPr>
          <p:cNvPr id="2970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1800" y="2506663"/>
            <a:ext cx="12192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1" name="Straight Connector 40"/>
          <p:cNvCxnSpPr/>
          <p:nvPr/>
        </p:nvCxnSpPr>
        <p:spPr>
          <a:xfrm>
            <a:off x="7543800" y="5486400"/>
            <a:ext cx="20638" cy="495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00513" y="3159125"/>
            <a:ext cx="1436687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4" name="Straight Connector 43"/>
          <p:cNvCxnSpPr>
            <a:endCxn id="43" idx="1"/>
          </p:cNvCxnSpPr>
          <p:nvPr/>
        </p:nvCxnSpPr>
        <p:spPr>
          <a:xfrm>
            <a:off x="3613150" y="3708400"/>
            <a:ext cx="487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0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4263" y="2209800"/>
            <a:ext cx="5746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6" name="Straight Connector 45"/>
          <p:cNvCxnSpPr/>
          <p:nvPr/>
        </p:nvCxnSpPr>
        <p:spPr>
          <a:xfrm flipH="1" flipV="1">
            <a:off x="2657475" y="2997200"/>
            <a:ext cx="288925" cy="895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11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8" name="Straight Connector 47"/>
          <p:cNvCxnSpPr/>
          <p:nvPr/>
        </p:nvCxnSpPr>
        <p:spPr>
          <a:xfrm flipH="1" flipV="1">
            <a:off x="2366963" y="3589338"/>
            <a:ext cx="579437" cy="339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2133600" y="3929063"/>
            <a:ext cx="812800" cy="322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1600200" y="4433888"/>
            <a:ext cx="334963" cy="78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1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35163" y="4238625"/>
            <a:ext cx="8382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6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0750" y="5219700"/>
            <a:ext cx="8477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7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72200" y="3382963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5" name="Straight Connector 54"/>
          <p:cNvCxnSpPr/>
          <p:nvPr/>
        </p:nvCxnSpPr>
        <p:spPr>
          <a:xfrm>
            <a:off x="5537200" y="3697288"/>
            <a:ext cx="635000" cy="11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19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10200" y="1204913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20" name="Picture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29325" y="2149475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21" name="Picture 4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081713" y="4633913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22" name="Picture 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62575" y="5562600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0" name="Straight Connector 59"/>
          <p:cNvCxnSpPr>
            <a:endCxn id="3074" idx="1"/>
          </p:cNvCxnSpPr>
          <p:nvPr/>
        </p:nvCxnSpPr>
        <p:spPr>
          <a:xfrm flipV="1">
            <a:off x="5105400" y="1709738"/>
            <a:ext cx="304800" cy="1547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endCxn id="3075" idx="1"/>
          </p:cNvCxnSpPr>
          <p:nvPr/>
        </p:nvCxnSpPr>
        <p:spPr>
          <a:xfrm flipV="1">
            <a:off x="5410200" y="2654300"/>
            <a:ext cx="619125" cy="603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5362575" y="4090988"/>
            <a:ext cx="719138" cy="736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endCxn id="3077" idx="0"/>
          </p:cNvCxnSpPr>
          <p:nvPr/>
        </p:nvCxnSpPr>
        <p:spPr>
          <a:xfrm>
            <a:off x="5181600" y="4140200"/>
            <a:ext cx="514350" cy="142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27" name="Picture 4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858000" y="5791200"/>
            <a:ext cx="1160463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29" name="TextBox 62"/>
          <p:cNvSpPr txBox="1">
            <a:spLocks noChangeArrowheads="1"/>
          </p:cNvSpPr>
          <p:nvPr/>
        </p:nvSpPr>
        <p:spPr bwMode="auto">
          <a:xfrm>
            <a:off x="8382000" y="4648200"/>
            <a:ext cx="76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latin typeface="Lucida Sans Unicode" pitchFamily="34" charset="0"/>
              </a:rPr>
              <a:t>ESN Security Gauntlet</a:t>
            </a:r>
          </a:p>
        </p:txBody>
      </p:sp>
      <p:pic>
        <p:nvPicPr>
          <p:cNvPr id="29730" name="Picture 63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895600" y="3352800"/>
            <a:ext cx="83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3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4263" y="2209800"/>
            <a:ext cx="5746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3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33" name="TextBox 50"/>
          <p:cNvSpPr txBox="1">
            <a:spLocks noChangeArrowheads="1"/>
          </p:cNvSpPr>
          <p:nvPr/>
        </p:nvSpPr>
        <p:spPr bwMode="auto">
          <a:xfrm>
            <a:off x="1676400" y="2895600"/>
            <a:ext cx="381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10.x</a:t>
            </a:r>
          </a:p>
        </p:txBody>
      </p:sp>
      <p:sp>
        <p:nvSpPr>
          <p:cNvPr id="29734" name="TextBox 55"/>
          <p:cNvSpPr txBox="1">
            <a:spLocks noChangeArrowheads="1"/>
          </p:cNvSpPr>
          <p:nvPr/>
        </p:nvSpPr>
        <p:spPr bwMode="auto">
          <a:xfrm>
            <a:off x="1981200" y="2133600"/>
            <a:ext cx="6858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137.227.x</a:t>
            </a:r>
          </a:p>
        </p:txBody>
      </p:sp>
      <p:cxnSp>
        <p:nvCxnSpPr>
          <p:cNvPr id="58" name="Straight Connector 57"/>
          <p:cNvCxnSpPr/>
          <p:nvPr/>
        </p:nvCxnSpPr>
        <p:spPr>
          <a:xfrm flipV="1">
            <a:off x="6858000" y="3440113"/>
            <a:ext cx="533400" cy="2936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6858000" y="3810000"/>
            <a:ext cx="5334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3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4263" y="2209800"/>
            <a:ext cx="5746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1" name="Straight Connector 60"/>
          <p:cNvCxnSpPr/>
          <p:nvPr/>
        </p:nvCxnSpPr>
        <p:spPr>
          <a:xfrm flipH="1" flipV="1">
            <a:off x="2657475" y="2997200"/>
            <a:ext cx="288925" cy="895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39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6" name="Straight Connector 65"/>
          <p:cNvCxnSpPr/>
          <p:nvPr/>
        </p:nvCxnSpPr>
        <p:spPr>
          <a:xfrm flipH="1" flipV="1">
            <a:off x="2366963" y="3589338"/>
            <a:ext cx="579437" cy="339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2133600" y="3929063"/>
            <a:ext cx="812800" cy="322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H="1">
            <a:off x="1600200" y="4433888"/>
            <a:ext cx="334963" cy="78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4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35163" y="4238625"/>
            <a:ext cx="8382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44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0750" y="5219700"/>
            <a:ext cx="8477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45" name="Picture 72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895600" y="3352800"/>
            <a:ext cx="83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4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47" name="TextBox 74"/>
          <p:cNvSpPr txBox="1">
            <a:spLocks noChangeArrowheads="1"/>
          </p:cNvSpPr>
          <p:nvPr/>
        </p:nvSpPr>
        <p:spPr bwMode="auto">
          <a:xfrm>
            <a:off x="1676400" y="2895600"/>
            <a:ext cx="381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10.x</a:t>
            </a:r>
          </a:p>
        </p:txBody>
      </p:sp>
      <p:sp>
        <p:nvSpPr>
          <p:cNvPr id="29748" name="TextBox 75"/>
          <p:cNvSpPr txBox="1">
            <a:spLocks noChangeArrowheads="1"/>
          </p:cNvSpPr>
          <p:nvPr/>
        </p:nvSpPr>
        <p:spPr bwMode="auto">
          <a:xfrm>
            <a:off x="1981200" y="2133600"/>
            <a:ext cx="6858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137.227.x</a:t>
            </a:r>
          </a:p>
        </p:txBody>
      </p:sp>
      <p:pic>
        <p:nvPicPr>
          <p:cNvPr id="29749" name="Picture 76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971800" y="2286000"/>
            <a:ext cx="83820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8" name="Straight Connector 77"/>
          <p:cNvCxnSpPr>
            <a:stCxn id="73" idx="0"/>
          </p:cNvCxnSpPr>
          <p:nvPr/>
        </p:nvCxnSpPr>
        <p:spPr>
          <a:xfrm flipH="1" flipV="1">
            <a:off x="3276600" y="2667000"/>
            <a:ext cx="381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51" name="TextBox 78"/>
          <p:cNvSpPr txBox="1">
            <a:spLocks noChangeArrowheads="1"/>
          </p:cNvSpPr>
          <p:nvPr/>
        </p:nvSpPr>
        <p:spPr bwMode="auto">
          <a:xfrm>
            <a:off x="3352800" y="2209800"/>
            <a:ext cx="8382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Internet Only</a:t>
            </a:r>
          </a:p>
        </p:txBody>
      </p:sp>
      <p:sp>
        <p:nvSpPr>
          <p:cNvPr id="29753" name="Text Box 57"/>
          <p:cNvSpPr txBox="1">
            <a:spLocks noChangeArrowheads="1"/>
          </p:cNvSpPr>
          <p:nvPr/>
        </p:nvSpPr>
        <p:spPr bwMode="auto">
          <a:xfrm>
            <a:off x="7162800" y="4876800"/>
            <a:ext cx="1981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Sensitive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9F523F-C565-41FF-B512-B6467E15455B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39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USGS Site Network - Site-to-Site</a:t>
            </a:r>
            <a:endParaRPr lang="en-US" dirty="0"/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mtClean="0"/>
              <a:t/>
            </a:r>
            <a:br>
              <a:rPr lang="en-US" smtClean="0"/>
            </a:br>
            <a:endParaRPr lang="en-US" dirty="0"/>
          </a:p>
        </p:txBody>
      </p:sp>
      <p:sp>
        <p:nvSpPr>
          <p:cNvPr id="30724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30725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30726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30727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30728" name="Title 5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pic>
        <p:nvPicPr>
          <p:cNvPr id="3072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1800" y="2506663"/>
            <a:ext cx="12192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7" name="Straight Connector 46"/>
          <p:cNvCxnSpPr/>
          <p:nvPr/>
        </p:nvCxnSpPr>
        <p:spPr>
          <a:xfrm>
            <a:off x="7543800" y="5486400"/>
            <a:ext cx="20638" cy="495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00513" y="3159125"/>
            <a:ext cx="1436687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3382963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9" name="Straight Connector 58"/>
          <p:cNvCxnSpPr/>
          <p:nvPr/>
        </p:nvCxnSpPr>
        <p:spPr>
          <a:xfrm>
            <a:off x="5537200" y="3697288"/>
            <a:ext cx="635000" cy="11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3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1204913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29325" y="2149475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6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81713" y="4633913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7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62575" y="5562600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5" name="Straight Connector 64"/>
          <p:cNvCxnSpPr>
            <a:endCxn id="61" idx="1"/>
          </p:cNvCxnSpPr>
          <p:nvPr/>
        </p:nvCxnSpPr>
        <p:spPr>
          <a:xfrm flipV="1">
            <a:off x="5105400" y="1709738"/>
            <a:ext cx="304800" cy="1547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endCxn id="62" idx="1"/>
          </p:cNvCxnSpPr>
          <p:nvPr/>
        </p:nvCxnSpPr>
        <p:spPr>
          <a:xfrm flipV="1">
            <a:off x="5410200" y="2654300"/>
            <a:ext cx="619125" cy="603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5362575" y="4090988"/>
            <a:ext cx="719138" cy="736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endCxn id="64" idx="0"/>
          </p:cNvCxnSpPr>
          <p:nvPr/>
        </p:nvCxnSpPr>
        <p:spPr>
          <a:xfrm>
            <a:off x="5181600" y="4140200"/>
            <a:ext cx="514350" cy="142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2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58000" y="5791200"/>
            <a:ext cx="1160463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4" name="TextBox 71"/>
          <p:cNvSpPr txBox="1">
            <a:spLocks noChangeArrowheads="1"/>
          </p:cNvSpPr>
          <p:nvPr/>
        </p:nvSpPr>
        <p:spPr bwMode="auto">
          <a:xfrm>
            <a:off x="8382000" y="4648200"/>
            <a:ext cx="76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latin typeface="Lucida Sans Unicode" pitchFamily="34" charset="0"/>
              </a:rPr>
              <a:t>ESN Security Gauntlet</a:t>
            </a:r>
          </a:p>
        </p:txBody>
      </p:sp>
      <p:cxnSp>
        <p:nvCxnSpPr>
          <p:cNvPr id="96" name="Straight Connector 95"/>
          <p:cNvCxnSpPr>
            <a:stCxn id="139" idx="3"/>
          </p:cNvCxnSpPr>
          <p:nvPr/>
        </p:nvCxnSpPr>
        <p:spPr>
          <a:xfrm flipV="1">
            <a:off x="3476625" y="4114800"/>
            <a:ext cx="942975" cy="723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>
            <a:stCxn id="120" idx="0"/>
          </p:cNvCxnSpPr>
          <p:nvPr/>
        </p:nvCxnSpPr>
        <p:spPr>
          <a:xfrm>
            <a:off x="3186113" y="2362200"/>
            <a:ext cx="1081087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7" name="Picture 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81200" y="2133600"/>
            <a:ext cx="4191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5" name="Straight Connector 114"/>
          <p:cNvCxnSpPr>
            <a:stCxn id="120" idx="1"/>
          </p:cNvCxnSpPr>
          <p:nvPr/>
        </p:nvCxnSpPr>
        <p:spPr>
          <a:xfrm flipH="1" flipV="1">
            <a:off x="2366963" y="2598738"/>
            <a:ext cx="528637" cy="106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>
            <a:stCxn id="120" idx="1"/>
            <a:endCxn id="118" idx="3"/>
          </p:cNvCxnSpPr>
          <p:nvPr/>
        </p:nvCxnSpPr>
        <p:spPr>
          <a:xfrm flipH="1">
            <a:off x="2451100" y="2705100"/>
            <a:ext cx="444500" cy="738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 flipH="1">
            <a:off x="1447800" y="3276600"/>
            <a:ext cx="457200" cy="106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1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905000" y="3124200"/>
            <a:ext cx="5461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2" name="Picture 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38200" y="3124200"/>
            <a:ext cx="5683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3" name="Picture 119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895600" y="2362200"/>
            <a:ext cx="5810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4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438400" y="1676400"/>
            <a:ext cx="346075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6" name="Straight Connector 125"/>
          <p:cNvCxnSpPr>
            <a:stCxn id="120" idx="1"/>
          </p:cNvCxnSpPr>
          <p:nvPr/>
        </p:nvCxnSpPr>
        <p:spPr>
          <a:xfrm flipH="1" flipV="1">
            <a:off x="2743200" y="2209800"/>
            <a:ext cx="152400" cy="495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6" name="Picture 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81200" y="4267200"/>
            <a:ext cx="4191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4" name="Straight Connector 133"/>
          <p:cNvCxnSpPr>
            <a:stCxn id="139" idx="1"/>
          </p:cNvCxnSpPr>
          <p:nvPr/>
        </p:nvCxnSpPr>
        <p:spPr>
          <a:xfrm flipH="1" flipV="1">
            <a:off x="2366963" y="4732338"/>
            <a:ext cx="528637" cy="106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>
            <a:stCxn id="139" idx="1"/>
            <a:endCxn id="137" idx="3"/>
          </p:cNvCxnSpPr>
          <p:nvPr/>
        </p:nvCxnSpPr>
        <p:spPr>
          <a:xfrm flipH="1">
            <a:off x="2451100" y="4838700"/>
            <a:ext cx="444500" cy="738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H="1">
            <a:off x="1447800" y="5410200"/>
            <a:ext cx="457200" cy="106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0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905000" y="5257800"/>
            <a:ext cx="5461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1" name="Picture 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38200" y="5257800"/>
            <a:ext cx="5683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2" name="Picture 138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895600" y="4495800"/>
            <a:ext cx="5810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3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438400" y="3810000"/>
            <a:ext cx="346075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1" name="Straight Connector 140"/>
          <p:cNvCxnSpPr>
            <a:stCxn id="139" idx="1"/>
          </p:cNvCxnSpPr>
          <p:nvPr/>
        </p:nvCxnSpPr>
        <p:spPr>
          <a:xfrm flipH="1" flipV="1">
            <a:off x="2743200" y="4343400"/>
            <a:ext cx="152400" cy="495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65" name="TextBox 185"/>
          <p:cNvSpPr txBox="1">
            <a:spLocks noChangeArrowheads="1"/>
          </p:cNvSpPr>
          <p:nvPr/>
        </p:nvSpPr>
        <p:spPr bwMode="auto">
          <a:xfrm>
            <a:off x="3048000" y="2971800"/>
            <a:ext cx="228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A</a:t>
            </a:r>
          </a:p>
        </p:txBody>
      </p:sp>
      <p:sp>
        <p:nvSpPr>
          <p:cNvPr id="30766" name="TextBox 234"/>
          <p:cNvSpPr txBox="1">
            <a:spLocks noChangeArrowheads="1"/>
          </p:cNvSpPr>
          <p:nvPr/>
        </p:nvSpPr>
        <p:spPr bwMode="auto">
          <a:xfrm>
            <a:off x="3048000" y="5105400"/>
            <a:ext cx="228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B</a:t>
            </a:r>
          </a:p>
        </p:txBody>
      </p:sp>
      <p:sp>
        <p:nvSpPr>
          <p:cNvPr id="30767" name="TextBox 238"/>
          <p:cNvSpPr txBox="1">
            <a:spLocks noChangeArrowheads="1"/>
          </p:cNvSpPr>
          <p:nvPr/>
        </p:nvSpPr>
        <p:spPr bwMode="auto">
          <a:xfrm>
            <a:off x="7086600" y="2971800"/>
            <a:ext cx="609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solidFill>
                  <a:srgbClr val="FFFF00"/>
                </a:solidFill>
                <a:cs typeface="Arial" charset="0"/>
              </a:rPr>
              <a:t> Intranet</a:t>
            </a:r>
          </a:p>
        </p:txBody>
      </p:sp>
      <p:sp>
        <p:nvSpPr>
          <p:cNvPr id="251" name="Freeform 250"/>
          <p:cNvSpPr/>
          <p:nvPr/>
        </p:nvSpPr>
        <p:spPr>
          <a:xfrm>
            <a:off x="3508375" y="2906713"/>
            <a:ext cx="812800" cy="1590675"/>
          </a:xfrm>
          <a:custGeom>
            <a:avLst/>
            <a:gdLst>
              <a:gd name="connsiteX0" fmla="*/ 0 w 811799"/>
              <a:gd name="connsiteY0" fmla="*/ 1590735 h 1590735"/>
              <a:gd name="connsiteX1" fmla="*/ 811781 w 811799"/>
              <a:gd name="connsiteY1" fmla="*/ 968842 h 1590735"/>
              <a:gd name="connsiteX2" fmla="*/ 26186 w 811799"/>
              <a:gd name="connsiteY2" fmla="*/ 0 h 1590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1799" h="1590735">
                <a:moveTo>
                  <a:pt x="0" y="1590735"/>
                </a:moveTo>
                <a:cubicBezTo>
                  <a:pt x="403708" y="1412349"/>
                  <a:pt x="807417" y="1233964"/>
                  <a:pt x="811781" y="968842"/>
                </a:cubicBezTo>
                <a:cubicBezTo>
                  <a:pt x="816145" y="703720"/>
                  <a:pt x="26186" y="0"/>
                  <a:pt x="26186" y="0"/>
                </a:cubicBezTo>
              </a:path>
            </a:pathLst>
          </a:custGeom>
          <a:ln w="57150" cmpd="sng">
            <a:solidFill>
              <a:srgbClr val="FF0000"/>
            </a:solidFill>
            <a:headEnd type="stealth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1" name="Straight Connector 50"/>
          <p:cNvCxnSpPr/>
          <p:nvPr/>
        </p:nvCxnSpPr>
        <p:spPr>
          <a:xfrm flipV="1">
            <a:off x="6858000" y="3440113"/>
            <a:ext cx="533400" cy="2936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858000" y="3810000"/>
            <a:ext cx="533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1" name="Picture 52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895600" y="1752600"/>
            <a:ext cx="4048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4" name="Straight Connector 53"/>
          <p:cNvCxnSpPr/>
          <p:nvPr/>
        </p:nvCxnSpPr>
        <p:spPr>
          <a:xfrm flipH="1" flipV="1">
            <a:off x="3124200" y="1981200"/>
            <a:ext cx="20638" cy="3540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73" name="TextBox 54"/>
          <p:cNvSpPr txBox="1">
            <a:spLocks noChangeArrowheads="1"/>
          </p:cNvSpPr>
          <p:nvPr/>
        </p:nvSpPr>
        <p:spPr bwMode="auto">
          <a:xfrm>
            <a:off x="3048000" y="1600200"/>
            <a:ext cx="8556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Internet Only</a:t>
            </a:r>
          </a:p>
        </p:txBody>
      </p:sp>
      <p:pic>
        <p:nvPicPr>
          <p:cNvPr id="30774" name="Picture 55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895600" y="3886200"/>
            <a:ext cx="4048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7" name="Straight Connector 56"/>
          <p:cNvCxnSpPr/>
          <p:nvPr/>
        </p:nvCxnSpPr>
        <p:spPr>
          <a:xfrm flipH="1" flipV="1">
            <a:off x="3124200" y="4114800"/>
            <a:ext cx="20638" cy="3540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76" name="TextBox 59"/>
          <p:cNvSpPr txBox="1">
            <a:spLocks noChangeArrowheads="1"/>
          </p:cNvSpPr>
          <p:nvPr/>
        </p:nvSpPr>
        <p:spPr bwMode="auto">
          <a:xfrm>
            <a:off x="3048000" y="3733800"/>
            <a:ext cx="8556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Internet Only</a:t>
            </a:r>
          </a:p>
        </p:txBody>
      </p:sp>
      <p:sp>
        <p:nvSpPr>
          <p:cNvPr id="30778" name="Text Box 58"/>
          <p:cNvSpPr txBox="1">
            <a:spLocks noChangeArrowheads="1"/>
          </p:cNvSpPr>
          <p:nvPr/>
        </p:nvSpPr>
        <p:spPr bwMode="auto">
          <a:xfrm>
            <a:off x="7086600" y="487680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Sensitive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3C6DB3-D847-4985-B106-05C4871BB75B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USGS Site Network - </a:t>
            </a:r>
            <a:r>
              <a:rPr lang="en-US" sz="3600" dirty="0" smtClean="0"/>
              <a:t>Site-to-Internet</a:t>
            </a:r>
            <a:endParaRPr lang="en-US" sz="36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mtClean="0"/>
              <a:t/>
            </a:r>
            <a:br>
              <a:rPr lang="en-US" smtClean="0"/>
            </a:br>
            <a:endParaRPr lang="en-US" dirty="0"/>
          </a:p>
        </p:txBody>
      </p:sp>
      <p:sp>
        <p:nvSpPr>
          <p:cNvPr id="31748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31749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31750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31751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31752" name="Title 5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pic>
        <p:nvPicPr>
          <p:cNvPr id="3175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1800" y="2506663"/>
            <a:ext cx="12192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7543800" y="5486400"/>
            <a:ext cx="20638" cy="495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00513" y="3159125"/>
            <a:ext cx="1436687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3382963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Straight Connector 14"/>
          <p:cNvCxnSpPr/>
          <p:nvPr/>
        </p:nvCxnSpPr>
        <p:spPr>
          <a:xfrm>
            <a:off x="5537200" y="3697288"/>
            <a:ext cx="635000" cy="11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4" idx="3"/>
            <a:endCxn id="11" idx="2"/>
          </p:cNvCxnSpPr>
          <p:nvPr/>
        </p:nvCxnSpPr>
        <p:spPr>
          <a:xfrm flipV="1">
            <a:off x="6838950" y="3440113"/>
            <a:ext cx="552450" cy="447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5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1204913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0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29325" y="2149475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1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81713" y="4633913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2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62575" y="5562600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Straight Connector 20"/>
          <p:cNvCxnSpPr>
            <a:endCxn id="17" idx="1"/>
          </p:cNvCxnSpPr>
          <p:nvPr/>
        </p:nvCxnSpPr>
        <p:spPr>
          <a:xfrm flipV="1">
            <a:off x="5105400" y="1709738"/>
            <a:ext cx="304800" cy="1547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18" idx="1"/>
          </p:cNvCxnSpPr>
          <p:nvPr/>
        </p:nvCxnSpPr>
        <p:spPr>
          <a:xfrm flipV="1">
            <a:off x="5410200" y="2654300"/>
            <a:ext cx="619125" cy="603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362575" y="4090988"/>
            <a:ext cx="719138" cy="736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20" idx="0"/>
          </p:cNvCxnSpPr>
          <p:nvPr/>
        </p:nvCxnSpPr>
        <p:spPr>
          <a:xfrm>
            <a:off x="5181600" y="4140200"/>
            <a:ext cx="514350" cy="142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67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58000" y="5791200"/>
            <a:ext cx="1160463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" name="Straight Connector 25"/>
          <p:cNvCxnSpPr>
            <a:stCxn id="14" idx="3"/>
          </p:cNvCxnSpPr>
          <p:nvPr/>
        </p:nvCxnSpPr>
        <p:spPr>
          <a:xfrm>
            <a:off x="6838950" y="3887788"/>
            <a:ext cx="800100" cy="4270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70" name="TextBox 27"/>
          <p:cNvSpPr txBox="1">
            <a:spLocks noChangeArrowheads="1"/>
          </p:cNvSpPr>
          <p:nvPr/>
        </p:nvSpPr>
        <p:spPr bwMode="auto">
          <a:xfrm>
            <a:off x="8382000" y="4648200"/>
            <a:ext cx="76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latin typeface="Lucida Sans Unicode" pitchFamily="34" charset="0"/>
              </a:rPr>
              <a:t>ESN Security Gauntlet</a:t>
            </a:r>
          </a:p>
        </p:txBody>
      </p:sp>
      <p:cxnSp>
        <p:nvCxnSpPr>
          <p:cNvPr id="29" name="Straight Connector 28"/>
          <p:cNvCxnSpPr>
            <a:stCxn id="46" idx="3"/>
          </p:cNvCxnSpPr>
          <p:nvPr/>
        </p:nvCxnSpPr>
        <p:spPr>
          <a:xfrm flipV="1">
            <a:off x="3476625" y="4114800"/>
            <a:ext cx="942975" cy="723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37" idx="0"/>
          </p:cNvCxnSpPr>
          <p:nvPr/>
        </p:nvCxnSpPr>
        <p:spPr>
          <a:xfrm>
            <a:off x="3186113" y="2362200"/>
            <a:ext cx="1081087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73" name="Picture 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81200" y="2133600"/>
            <a:ext cx="4191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" name="Straight Connector 31"/>
          <p:cNvCxnSpPr>
            <a:stCxn id="37" idx="1"/>
          </p:cNvCxnSpPr>
          <p:nvPr/>
        </p:nvCxnSpPr>
        <p:spPr>
          <a:xfrm flipH="1" flipV="1">
            <a:off x="2366963" y="2598738"/>
            <a:ext cx="528637" cy="106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37" idx="1"/>
            <a:endCxn id="35" idx="3"/>
          </p:cNvCxnSpPr>
          <p:nvPr/>
        </p:nvCxnSpPr>
        <p:spPr>
          <a:xfrm flipH="1">
            <a:off x="2451100" y="2705100"/>
            <a:ext cx="444500" cy="738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447800" y="3276600"/>
            <a:ext cx="457200" cy="106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77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905000" y="3124200"/>
            <a:ext cx="5461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78" name="Picture 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38200" y="3124200"/>
            <a:ext cx="5683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79" name="Picture 3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895600" y="2362200"/>
            <a:ext cx="5810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80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438400" y="1676400"/>
            <a:ext cx="346075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" name="Straight Connector 38"/>
          <p:cNvCxnSpPr>
            <a:stCxn id="37" idx="1"/>
          </p:cNvCxnSpPr>
          <p:nvPr/>
        </p:nvCxnSpPr>
        <p:spPr>
          <a:xfrm flipH="1" flipV="1">
            <a:off x="2743200" y="2209800"/>
            <a:ext cx="152400" cy="495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82" name="Picture 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81200" y="4267200"/>
            <a:ext cx="4191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1" name="Straight Connector 40"/>
          <p:cNvCxnSpPr>
            <a:stCxn id="46" idx="1"/>
          </p:cNvCxnSpPr>
          <p:nvPr/>
        </p:nvCxnSpPr>
        <p:spPr>
          <a:xfrm flipH="1" flipV="1">
            <a:off x="2366963" y="4732338"/>
            <a:ext cx="528637" cy="106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46" idx="1"/>
            <a:endCxn id="44" idx="3"/>
          </p:cNvCxnSpPr>
          <p:nvPr/>
        </p:nvCxnSpPr>
        <p:spPr>
          <a:xfrm flipH="1">
            <a:off x="2451100" y="4838700"/>
            <a:ext cx="444500" cy="738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1447800" y="5410200"/>
            <a:ext cx="457200" cy="106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86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905000" y="5257800"/>
            <a:ext cx="5461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87" name="Picture 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38200" y="5257800"/>
            <a:ext cx="5683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88" name="Picture 45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895600" y="4495800"/>
            <a:ext cx="5810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89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438400" y="3810000"/>
            <a:ext cx="346075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8" name="Straight Connector 47"/>
          <p:cNvCxnSpPr>
            <a:stCxn id="46" idx="1"/>
          </p:cNvCxnSpPr>
          <p:nvPr/>
        </p:nvCxnSpPr>
        <p:spPr>
          <a:xfrm flipH="1" flipV="1">
            <a:off x="2743200" y="4343400"/>
            <a:ext cx="152400" cy="495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91" name="TextBox 48"/>
          <p:cNvSpPr txBox="1">
            <a:spLocks noChangeArrowheads="1"/>
          </p:cNvSpPr>
          <p:nvPr/>
        </p:nvSpPr>
        <p:spPr bwMode="auto">
          <a:xfrm>
            <a:off x="3048000" y="2971800"/>
            <a:ext cx="228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A</a:t>
            </a:r>
          </a:p>
        </p:txBody>
      </p:sp>
      <p:sp>
        <p:nvSpPr>
          <p:cNvPr id="31792" name="TextBox 49"/>
          <p:cNvSpPr txBox="1">
            <a:spLocks noChangeArrowheads="1"/>
          </p:cNvSpPr>
          <p:nvPr/>
        </p:nvSpPr>
        <p:spPr bwMode="auto">
          <a:xfrm>
            <a:off x="3048000" y="5105400"/>
            <a:ext cx="228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B</a:t>
            </a:r>
          </a:p>
        </p:txBody>
      </p:sp>
      <p:sp>
        <p:nvSpPr>
          <p:cNvPr id="31793" name="TextBox 50"/>
          <p:cNvSpPr txBox="1">
            <a:spLocks noChangeArrowheads="1"/>
          </p:cNvSpPr>
          <p:nvPr/>
        </p:nvSpPr>
        <p:spPr bwMode="auto">
          <a:xfrm>
            <a:off x="7086600" y="2971800"/>
            <a:ext cx="609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solidFill>
                  <a:srgbClr val="FFFF00"/>
                </a:solidFill>
                <a:cs typeface="Arial" charset="0"/>
              </a:rPr>
              <a:t> Intranet</a:t>
            </a:r>
          </a:p>
        </p:txBody>
      </p:sp>
      <p:sp>
        <p:nvSpPr>
          <p:cNvPr id="52" name="Freeform 51"/>
          <p:cNvSpPr/>
          <p:nvPr/>
        </p:nvSpPr>
        <p:spPr>
          <a:xfrm>
            <a:off x="3508375" y="2906713"/>
            <a:ext cx="812800" cy="1590675"/>
          </a:xfrm>
          <a:custGeom>
            <a:avLst/>
            <a:gdLst>
              <a:gd name="connsiteX0" fmla="*/ 0 w 811799"/>
              <a:gd name="connsiteY0" fmla="*/ 1590735 h 1590735"/>
              <a:gd name="connsiteX1" fmla="*/ 811781 w 811799"/>
              <a:gd name="connsiteY1" fmla="*/ 968842 h 1590735"/>
              <a:gd name="connsiteX2" fmla="*/ 26186 w 811799"/>
              <a:gd name="connsiteY2" fmla="*/ 0 h 1590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1799" h="1590735">
                <a:moveTo>
                  <a:pt x="0" y="1590735"/>
                </a:moveTo>
                <a:cubicBezTo>
                  <a:pt x="403708" y="1412349"/>
                  <a:pt x="807417" y="1233964"/>
                  <a:pt x="811781" y="968842"/>
                </a:cubicBezTo>
                <a:cubicBezTo>
                  <a:pt x="816145" y="703720"/>
                  <a:pt x="26186" y="0"/>
                  <a:pt x="26186" y="0"/>
                </a:cubicBezTo>
              </a:path>
            </a:pathLst>
          </a:custGeom>
          <a:ln w="57150" cmpd="sng">
            <a:solidFill>
              <a:srgbClr val="FF0000"/>
            </a:solidFill>
            <a:headEnd type="stealth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3849688" y="3684588"/>
            <a:ext cx="3973512" cy="2036762"/>
          </a:xfrm>
          <a:custGeom>
            <a:avLst/>
            <a:gdLst>
              <a:gd name="connsiteX0" fmla="*/ 0 w 3973452"/>
              <a:gd name="connsiteY0" fmla="*/ 1087080 h 2036284"/>
              <a:gd name="connsiteX1" fmla="*/ 975447 w 3973452"/>
              <a:gd name="connsiteY1" fmla="*/ 262254 h 2036284"/>
              <a:gd name="connsiteX2" fmla="*/ 1885428 w 3973452"/>
              <a:gd name="connsiteY2" fmla="*/ 118237 h 2036284"/>
              <a:gd name="connsiteX3" fmla="*/ 3692297 w 3973452"/>
              <a:gd name="connsiteY3" fmla="*/ 157514 h 2036284"/>
              <a:gd name="connsiteX4" fmla="*/ 3967256 w 3973452"/>
              <a:gd name="connsiteY4" fmla="*/ 2036284 h 2036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3452" h="2036284">
                <a:moveTo>
                  <a:pt x="0" y="1087080"/>
                </a:moveTo>
                <a:cubicBezTo>
                  <a:pt x="330604" y="755404"/>
                  <a:pt x="661209" y="423728"/>
                  <a:pt x="975447" y="262254"/>
                </a:cubicBezTo>
                <a:cubicBezTo>
                  <a:pt x="1289685" y="100780"/>
                  <a:pt x="1432620" y="135694"/>
                  <a:pt x="1885428" y="118237"/>
                </a:cubicBezTo>
                <a:cubicBezTo>
                  <a:pt x="2338236" y="100780"/>
                  <a:pt x="3345326" y="-162160"/>
                  <a:pt x="3692297" y="157514"/>
                </a:cubicBezTo>
                <a:cubicBezTo>
                  <a:pt x="4039268" y="477188"/>
                  <a:pt x="3967256" y="2036284"/>
                  <a:pt x="3967256" y="2036284"/>
                </a:cubicBezTo>
              </a:path>
            </a:pathLst>
          </a:custGeom>
          <a:ln w="76200" cap="flat" cmpd="sng">
            <a:solidFill>
              <a:srgbClr val="008000"/>
            </a:solidFill>
            <a:headEnd type="stealth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1796" name="Picture 52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895600" y="1752600"/>
            <a:ext cx="4048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4" name="Straight Connector 53"/>
          <p:cNvCxnSpPr/>
          <p:nvPr/>
        </p:nvCxnSpPr>
        <p:spPr>
          <a:xfrm flipH="1" flipV="1">
            <a:off x="3124200" y="1981200"/>
            <a:ext cx="20638" cy="3540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98" name="TextBox 54"/>
          <p:cNvSpPr txBox="1">
            <a:spLocks noChangeArrowheads="1"/>
          </p:cNvSpPr>
          <p:nvPr/>
        </p:nvSpPr>
        <p:spPr bwMode="auto">
          <a:xfrm>
            <a:off x="3048000" y="1600200"/>
            <a:ext cx="8556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Internet Only</a:t>
            </a:r>
          </a:p>
        </p:txBody>
      </p:sp>
      <p:pic>
        <p:nvPicPr>
          <p:cNvPr id="31799" name="Picture 55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895600" y="3886200"/>
            <a:ext cx="4048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7" name="Straight Connector 56"/>
          <p:cNvCxnSpPr/>
          <p:nvPr/>
        </p:nvCxnSpPr>
        <p:spPr>
          <a:xfrm flipH="1" flipV="1">
            <a:off x="3124200" y="4114800"/>
            <a:ext cx="20638" cy="3540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801" name="TextBox 58"/>
          <p:cNvSpPr txBox="1">
            <a:spLocks noChangeArrowheads="1"/>
          </p:cNvSpPr>
          <p:nvPr/>
        </p:nvSpPr>
        <p:spPr bwMode="auto">
          <a:xfrm>
            <a:off x="3048000" y="3733800"/>
            <a:ext cx="8556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Internet Only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56990D-5129-4991-94DD-3818C058746A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USGS Site Network - </a:t>
            </a:r>
            <a:r>
              <a:rPr lang="en-US" sz="3600" dirty="0" smtClean="0"/>
              <a:t>Site-to-Intranet</a:t>
            </a:r>
            <a:endParaRPr lang="en-US" sz="36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mtClean="0"/>
              <a:t/>
            </a:r>
            <a:br>
              <a:rPr lang="en-US" smtClean="0"/>
            </a:br>
            <a:endParaRPr lang="en-US" dirty="0"/>
          </a:p>
        </p:txBody>
      </p:sp>
      <p:sp>
        <p:nvSpPr>
          <p:cNvPr id="32772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32773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32774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32775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32776" name="Title 5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pic>
        <p:nvPicPr>
          <p:cNvPr id="3277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1800" y="2506663"/>
            <a:ext cx="12192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7543800" y="5486400"/>
            <a:ext cx="20638" cy="495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00513" y="3159125"/>
            <a:ext cx="1436687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3352800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Straight Connector 14"/>
          <p:cNvCxnSpPr/>
          <p:nvPr/>
        </p:nvCxnSpPr>
        <p:spPr>
          <a:xfrm>
            <a:off x="5537200" y="3697288"/>
            <a:ext cx="635000" cy="11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4" idx="3"/>
            <a:endCxn id="11" idx="2"/>
          </p:cNvCxnSpPr>
          <p:nvPr/>
        </p:nvCxnSpPr>
        <p:spPr>
          <a:xfrm flipV="1">
            <a:off x="6838950" y="3440113"/>
            <a:ext cx="552450" cy="447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8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1204913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4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29325" y="2149475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5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81713" y="4633913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6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62575" y="5562600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Straight Connector 20"/>
          <p:cNvCxnSpPr>
            <a:endCxn id="17" idx="1"/>
          </p:cNvCxnSpPr>
          <p:nvPr/>
        </p:nvCxnSpPr>
        <p:spPr>
          <a:xfrm flipV="1">
            <a:off x="5105400" y="1709738"/>
            <a:ext cx="304800" cy="1547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18" idx="1"/>
          </p:cNvCxnSpPr>
          <p:nvPr/>
        </p:nvCxnSpPr>
        <p:spPr>
          <a:xfrm flipV="1">
            <a:off x="5410200" y="2654300"/>
            <a:ext cx="619125" cy="603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362575" y="4090988"/>
            <a:ext cx="719138" cy="736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20" idx="0"/>
          </p:cNvCxnSpPr>
          <p:nvPr/>
        </p:nvCxnSpPr>
        <p:spPr>
          <a:xfrm>
            <a:off x="5181600" y="4140200"/>
            <a:ext cx="514350" cy="142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91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58000" y="5791200"/>
            <a:ext cx="1160463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" name="Straight Connector 25"/>
          <p:cNvCxnSpPr>
            <a:stCxn id="14" idx="3"/>
          </p:cNvCxnSpPr>
          <p:nvPr/>
        </p:nvCxnSpPr>
        <p:spPr>
          <a:xfrm>
            <a:off x="6838950" y="3887788"/>
            <a:ext cx="800100" cy="4270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94" name="TextBox 27"/>
          <p:cNvSpPr txBox="1">
            <a:spLocks noChangeArrowheads="1"/>
          </p:cNvSpPr>
          <p:nvPr/>
        </p:nvSpPr>
        <p:spPr bwMode="auto">
          <a:xfrm>
            <a:off x="8382000" y="4648200"/>
            <a:ext cx="76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latin typeface="Lucida Sans Unicode" pitchFamily="34" charset="0"/>
              </a:rPr>
              <a:t>ESN Security Gauntlet</a:t>
            </a:r>
          </a:p>
        </p:txBody>
      </p:sp>
      <p:cxnSp>
        <p:nvCxnSpPr>
          <p:cNvPr id="29" name="Straight Connector 28"/>
          <p:cNvCxnSpPr>
            <a:stCxn id="46" idx="3"/>
          </p:cNvCxnSpPr>
          <p:nvPr/>
        </p:nvCxnSpPr>
        <p:spPr>
          <a:xfrm flipV="1">
            <a:off x="3476625" y="4114800"/>
            <a:ext cx="942975" cy="723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37" idx="0"/>
          </p:cNvCxnSpPr>
          <p:nvPr/>
        </p:nvCxnSpPr>
        <p:spPr>
          <a:xfrm>
            <a:off x="3186113" y="2362200"/>
            <a:ext cx="1081087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97" name="Picture 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81200" y="2133600"/>
            <a:ext cx="4191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" name="Straight Connector 31"/>
          <p:cNvCxnSpPr>
            <a:stCxn id="37" idx="1"/>
          </p:cNvCxnSpPr>
          <p:nvPr/>
        </p:nvCxnSpPr>
        <p:spPr>
          <a:xfrm flipH="1" flipV="1">
            <a:off x="2366963" y="2598738"/>
            <a:ext cx="528637" cy="106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37" idx="1"/>
            <a:endCxn id="35" idx="3"/>
          </p:cNvCxnSpPr>
          <p:nvPr/>
        </p:nvCxnSpPr>
        <p:spPr>
          <a:xfrm flipH="1">
            <a:off x="2451100" y="2705100"/>
            <a:ext cx="444500" cy="738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447800" y="3276600"/>
            <a:ext cx="457200" cy="106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801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905000" y="3124200"/>
            <a:ext cx="5461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802" name="Picture 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38200" y="3124200"/>
            <a:ext cx="5683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803" name="Picture 3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895600" y="2362200"/>
            <a:ext cx="5810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804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438400" y="1676400"/>
            <a:ext cx="346075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" name="Straight Connector 38"/>
          <p:cNvCxnSpPr>
            <a:stCxn id="37" idx="1"/>
          </p:cNvCxnSpPr>
          <p:nvPr/>
        </p:nvCxnSpPr>
        <p:spPr>
          <a:xfrm flipH="1" flipV="1">
            <a:off x="2743200" y="2209800"/>
            <a:ext cx="152400" cy="495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806" name="Picture 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81200" y="4267200"/>
            <a:ext cx="4191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1" name="Straight Connector 40"/>
          <p:cNvCxnSpPr>
            <a:stCxn id="46" idx="1"/>
          </p:cNvCxnSpPr>
          <p:nvPr/>
        </p:nvCxnSpPr>
        <p:spPr>
          <a:xfrm flipH="1" flipV="1">
            <a:off x="2366963" y="4732338"/>
            <a:ext cx="528637" cy="106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46" idx="1"/>
            <a:endCxn id="44" idx="3"/>
          </p:cNvCxnSpPr>
          <p:nvPr/>
        </p:nvCxnSpPr>
        <p:spPr>
          <a:xfrm flipH="1">
            <a:off x="2451100" y="4838700"/>
            <a:ext cx="444500" cy="738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1447800" y="5410200"/>
            <a:ext cx="457200" cy="106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810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905000" y="5257800"/>
            <a:ext cx="5461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811" name="Picture 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38200" y="5257800"/>
            <a:ext cx="5683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812" name="Picture 45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895600" y="4495800"/>
            <a:ext cx="5810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813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438400" y="3810000"/>
            <a:ext cx="346075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8" name="Straight Connector 47"/>
          <p:cNvCxnSpPr>
            <a:stCxn id="46" idx="1"/>
          </p:cNvCxnSpPr>
          <p:nvPr/>
        </p:nvCxnSpPr>
        <p:spPr>
          <a:xfrm flipH="1" flipV="1">
            <a:off x="2743200" y="4343400"/>
            <a:ext cx="152400" cy="495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15" name="TextBox 48"/>
          <p:cNvSpPr txBox="1">
            <a:spLocks noChangeArrowheads="1"/>
          </p:cNvSpPr>
          <p:nvPr/>
        </p:nvSpPr>
        <p:spPr bwMode="auto">
          <a:xfrm>
            <a:off x="3048000" y="2971800"/>
            <a:ext cx="228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A</a:t>
            </a:r>
          </a:p>
        </p:txBody>
      </p:sp>
      <p:sp>
        <p:nvSpPr>
          <p:cNvPr id="32816" name="TextBox 49"/>
          <p:cNvSpPr txBox="1">
            <a:spLocks noChangeArrowheads="1"/>
          </p:cNvSpPr>
          <p:nvPr/>
        </p:nvSpPr>
        <p:spPr bwMode="auto">
          <a:xfrm>
            <a:off x="3048000" y="5105400"/>
            <a:ext cx="228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B</a:t>
            </a:r>
          </a:p>
        </p:txBody>
      </p:sp>
      <p:sp>
        <p:nvSpPr>
          <p:cNvPr id="32817" name="TextBox 50"/>
          <p:cNvSpPr txBox="1">
            <a:spLocks noChangeArrowheads="1"/>
          </p:cNvSpPr>
          <p:nvPr/>
        </p:nvSpPr>
        <p:spPr bwMode="auto">
          <a:xfrm>
            <a:off x="7086600" y="2971800"/>
            <a:ext cx="609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solidFill>
                  <a:srgbClr val="FFFF00"/>
                </a:solidFill>
                <a:cs typeface="Arial" charset="0"/>
              </a:rPr>
              <a:t> Intranet</a:t>
            </a:r>
          </a:p>
        </p:txBody>
      </p:sp>
      <p:sp>
        <p:nvSpPr>
          <p:cNvPr id="52" name="Freeform 51"/>
          <p:cNvSpPr/>
          <p:nvPr/>
        </p:nvSpPr>
        <p:spPr>
          <a:xfrm>
            <a:off x="3508375" y="2906713"/>
            <a:ext cx="812800" cy="1590675"/>
          </a:xfrm>
          <a:custGeom>
            <a:avLst/>
            <a:gdLst>
              <a:gd name="connsiteX0" fmla="*/ 0 w 811799"/>
              <a:gd name="connsiteY0" fmla="*/ 1590735 h 1590735"/>
              <a:gd name="connsiteX1" fmla="*/ 811781 w 811799"/>
              <a:gd name="connsiteY1" fmla="*/ 968842 h 1590735"/>
              <a:gd name="connsiteX2" fmla="*/ 26186 w 811799"/>
              <a:gd name="connsiteY2" fmla="*/ 0 h 1590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1799" h="1590735">
                <a:moveTo>
                  <a:pt x="0" y="1590735"/>
                </a:moveTo>
                <a:cubicBezTo>
                  <a:pt x="403708" y="1412349"/>
                  <a:pt x="807417" y="1233964"/>
                  <a:pt x="811781" y="968842"/>
                </a:cubicBezTo>
                <a:cubicBezTo>
                  <a:pt x="816145" y="703720"/>
                  <a:pt x="26186" y="0"/>
                  <a:pt x="26186" y="0"/>
                </a:cubicBezTo>
              </a:path>
            </a:pathLst>
          </a:custGeom>
          <a:ln w="57150" cmpd="sng">
            <a:solidFill>
              <a:srgbClr val="FF0000"/>
            </a:solidFill>
            <a:headEnd type="stealth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3849688" y="3684588"/>
            <a:ext cx="3973512" cy="2036762"/>
          </a:xfrm>
          <a:custGeom>
            <a:avLst/>
            <a:gdLst>
              <a:gd name="connsiteX0" fmla="*/ 0 w 3973452"/>
              <a:gd name="connsiteY0" fmla="*/ 1087080 h 2036284"/>
              <a:gd name="connsiteX1" fmla="*/ 975447 w 3973452"/>
              <a:gd name="connsiteY1" fmla="*/ 262254 h 2036284"/>
              <a:gd name="connsiteX2" fmla="*/ 1885428 w 3973452"/>
              <a:gd name="connsiteY2" fmla="*/ 118237 h 2036284"/>
              <a:gd name="connsiteX3" fmla="*/ 3692297 w 3973452"/>
              <a:gd name="connsiteY3" fmla="*/ 157514 h 2036284"/>
              <a:gd name="connsiteX4" fmla="*/ 3967256 w 3973452"/>
              <a:gd name="connsiteY4" fmla="*/ 2036284 h 2036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3452" h="2036284">
                <a:moveTo>
                  <a:pt x="0" y="1087080"/>
                </a:moveTo>
                <a:cubicBezTo>
                  <a:pt x="330604" y="755404"/>
                  <a:pt x="661209" y="423728"/>
                  <a:pt x="975447" y="262254"/>
                </a:cubicBezTo>
                <a:cubicBezTo>
                  <a:pt x="1289685" y="100780"/>
                  <a:pt x="1432620" y="135694"/>
                  <a:pt x="1885428" y="118237"/>
                </a:cubicBezTo>
                <a:cubicBezTo>
                  <a:pt x="2338236" y="100780"/>
                  <a:pt x="3345326" y="-162160"/>
                  <a:pt x="3692297" y="157514"/>
                </a:cubicBezTo>
                <a:cubicBezTo>
                  <a:pt x="4039268" y="477188"/>
                  <a:pt x="3967256" y="2036284"/>
                  <a:pt x="3967256" y="2036284"/>
                </a:cubicBezTo>
              </a:path>
            </a:pathLst>
          </a:custGeom>
          <a:ln w="76200" cap="flat" cmpd="sng">
            <a:solidFill>
              <a:srgbClr val="008000"/>
            </a:solidFill>
            <a:headEnd type="stealth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3606800" y="2678113"/>
            <a:ext cx="3359150" cy="922337"/>
          </a:xfrm>
          <a:custGeom>
            <a:avLst/>
            <a:gdLst>
              <a:gd name="connsiteX0" fmla="*/ 3358419 w 3358419"/>
              <a:gd name="connsiteY0" fmla="*/ 706994 h 923493"/>
              <a:gd name="connsiteX1" fmla="*/ 3076914 w 3358419"/>
              <a:gd name="connsiteY1" fmla="*/ 870650 h 923493"/>
              <a:gd name="connsiteX2" fmla="*/ 2304412 w 3358419"/>
              <a:gd name="connsiteY2" fmla="*/ 890288 h 923493"/>
              <a:gd name="connsiteX3" fmla="*/ 1152206 w 3358419"/>
              <a:gd name="connsiteY3" fmla="*/ 844465 h 923493"/>
              <a:gd name="connsiteX4" fmla="*/ 0 w 3358419"/>
              <a:gd name="connsiteY4" fmla="*/ 0 h 923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8419" h="923493">
                <a:moveTo>
                  <a:pt x="3358419" y="706994"/>
                </a:moveTo>
                <a:cubicBezTo>
                  <a:pt x="3305500" y="773547"/>
                  <a:pt x="3252582" y="840101"/>
                  <a:pt x="3076914" y="870650"/>
                </a:cubicBezTo>
                <a:cubicBezTo>
                  <a:pt x="2901246" y="901199"/>
                  <a:pt x="2625197" y="894652"/>
                  <a:pt x="2304412" y="890288"/>
                </a:cubicBezTo>
                <a:cubicBezTo>
                  <a:pt x="1983627" y="885924"/>
                  <a:pt x="1536275" y="992846"/>
                  <a:pt x="1152206" y="844465"/>
                </a:cubicBezTo>
                <a:cubicBezTo>
                  <a:pt x="768137" y="696084"/>
                  <a:pt x="0" y="0"/>
                  <a:pt x="0" y="0"/>
                </a:cubicBezTo>
              </a:path>
            </a:pathLst>
          </a:custGeom>
          <a:ln w="76200" cmpd="sng">
            <a:solidFill>
              <a:srgbClr val="9718BF"/>
            </a:solidFill>
            <a:headEnd type="stealth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2821" name="Picture 53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895600" y="1752600"/>
            <a:ext cx="4048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5" name="Straight Connector 54"/>
          <p:cNvCxnSpPr/>
          <p:nvPr/>
        </p:nvCxnSpPr>
        <p:spPr>
          <a:xfrm flipH="1" flipV="1">
            <a:off x="3124200" y="1981200"/>
            <a:ext cx="20638" cy="3540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23" name="TextBox 55"/>
          <p:cNvSpPr txBox="1">
            <a:spLocks noChangeArrowheads="1"/>
          </p:cNvSpPr>
          <p:nvPr/>
        </p:nvSpPr>
        <p:spPr bwMode="auto">
          <a:xfrm>
            <a:off x="3048000" y="1600200"/>
            <a:ext cx="8556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Internet Only</a:t>
            </a:r>
          </a:p>
        </p:txBody>
      </p:sp>
      <p:pic>
        <p:nvPicPr>
          <p:cNvPr id="32824" name="Picture 56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895600" y="3886200"/>
            <a:ext cx="4048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8" name="Straight Connector 57"/>
          <p:cNvCxnSpPr/>
          <p:nvPr/>
        </p:nvCxnSpPr>
        <p:spPr>
          <a:xfrm flipH="1" flipV="1">
            <a:off x="3124200" y="4114800"/>
            <a:ext cx="20638" cy="3540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26" name="TextBox 59"/>
          <p:cNvSpPr txBox="1">
            <a:spLocks noChangeArrowheads="1"/>
          </p:cNvSpPr>
          <p:nvPr/>
        </p:nvSpPr>
        <p:spPr bwMode="auto">
          <a:xfrm>
            <a:off x="3048000" y="3733800"/>
            <a:ext cx="8556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Internet Only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B66068-5DD3-42B6-B029-99B3996BCF46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34818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/>
              </a:rPr>
              <a:t>MRTG</a:t>
            </a:r>
          </a:p>
        </p:txBody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8229600" cy="4906963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imes New Roman" pitchFamily="18" charset="0"/>
              </a:rPr>
              <a:t>Serial 0/0   Site with T-1 Circuit</a:t>
            </a:r>
          </a:p>
        </p:txBody>
      </p:sp>
      <p:pic>
        <p:nvPicPr>
          <p:cNvPr id="33796" name="Picture 70" descr="Example MRT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2786063"/>
            <a:ext cx="64293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6" descr="MRTG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4800600"/>
            <a:ext cx="64293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Text Box 8"/>
          <p:cNvSpPr txBox="1">
            <a:spLocks noChangeArrowheads="1"/>
          </p:cNvSpPr>
          <p:nvPr/>
        </p:nvSpPr>
        <p:spPr bwMode="auto">
          <a:xfrm>
            <a:off x="1295400" y="4267200"/>
            <a:ext cx="640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Ethernet 0/0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F194B8-3C20-4E75-BD3B-54CFA65FD7E7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35842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mtClean="0">
                <a:effectLst/>
              </a:rPr>
              <a:t>MRTG SITE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To get to the MRTG web pages</a:t>
            </a:r>
          </a:p>
          <a:p>
            <a:r>
              <a:rPr lang="en-US" smtClean="0">
                <a:hlinkClick r:id="rId2"/>
              </a:rPr>
              <a:t>http://gsnet.er.usgs.gov/</a:t>
            </a:r>
            <a:endParaRPr lang="en-US" smtClean="0"/>
          </a:p>
          <a:p>
            <a:endParaRPr lang="en-US" smtClean="0"/>
          </a:p>
          <a:p>
            <a:r>
              <a:rPr lang="en-US" smtClean="0"/>
              <a:t>To look at the Daily Alert page</a:t>
            </a:r>
          </a:p>
          <a:p>
            <a:r>
              <a:rPr lang="en-US" smtClean="0">
                <a:hlinkClick r:id="rId3"/>
              </a:rPr>
              <a:t>http://gsnet.er.usgs.gov/mrtg/play/list_active_alerts.php</a:t>
            </a: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8989F-37D2-4566-82D8-42E7BE205D03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41986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mtClean="0">
                <a:effectLst/>
              </a:rPr>
              <a:t>Contacting the NOSC</a:t>
            </a:r>
          </a:p>
        </p:txBody>
      </p:sp>
      <p:sp>
        <p:nvSpPr>
          <p:cNvPr id="3584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Name and USGS Location</a:t>
            </a:r>
          </a:p>
          <a:p>
            <a:r>
              <a:rPr lang="en-US" smtClean="0"/>
              <a:t>Trace Route and Pings from source to destination.</a:t>
            </a:r>
          </a:p>
          <a:p>
            <a:r>
              <a:rPr lang="en-US" smtClean="0"/>
              <a:t>Make sure you get a Ticket #</a:t>
            </a:r>
          </a:p>
          <a:p>
            <a:r>
              <a:rPr lang="en-US" smtClean="0"/>
              <a:t>You can call back for status or request they call you.</a:t>
            </a:r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BAAB7-2164-4104-8E93-171A7021B781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38914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mtClean="0">
                <a:effectLst/>
              </a:rPr>
              <a:t>Today’s Agenda</a:t>
            </a:r>
          </a:p>
        </p:txBody>
      </p:sp>
      <p:sp>
        <p:nvSpPr>
          <p:cNvPr id="1536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Network Topology</a:t>
            </a:r>
          </a:p>
          <a:p>
            <a:r>
              <a:rPr lang="en-US" smtClean="0"/>
              <a:t>Switch Configuration “Best Practices”</a:t>
            </a:r>
          </a:p>
          <a:p>
            <a:r>
              <a:rPr lang="en-US" smtClean="0"/>
              <a:t>ESN Security Gauntlet</a:t>
            </a:r>
          </a:p>
          <a:p>
            <a:r>
              <a:rPr lang="en-US" smtClean="0"/>
              <a:t>MRTG Graphs</a:t>
            </a:r>
          </a:p>
          <a:p>
            <a:r>
              <a:rPr lang="en-US" smtClean="0"/>
              <a:t>Top Talker &amp; Netflow Reports</a:t>
            </a:r>
          </a:p>
          <a:p>
            <a:r>
              <a:rPr lang="en-US" smtClean="0"/>
              <a:t>Contacting the NOSC</a:t>
            </a:r>
          </a:p>
          <a:p>
            <a:r>
              <a:rPr lang="en-US" smtClean="0"/>
              <a:t>General Question &amp; Answer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C87F3F-EAED-4130-A49F-E99A8630AD92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37890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mtClean="0">
                <a:effectLst/>
              </a:rPr>
              <a:t>TOP Talkers Report</a:t>
            </a:r>
          </a:p>
        </p:txBody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smtClean="0">
                <a:latin typeface="Times New Roman" pitchFamily="18" charset="0"/>
              </a:rPr>
              <a:t>A traffic report can be obtained by contacting the NOSC.</a:t>
            </a:r>
          </a:p>
          <a:p>
            <a:r>
              <a:rPr lang="en-US" sz="2400" smtClean="0">
                <a:latin typeface="Times New Roman" pitchFamily="18" charset="0"/>
              </a:rPr>
              <a:t>If you are having an emergency you can ask the NOSC to fax the report to you. Otherwise they will post to a location that can only be accessed by one of my staff. We are working to make this process easier.</a:t>
            </a:r>
          </a:p>
          <a:p>
            <a:r>
              <a:rPr lang="en-US" sz="2400" smtClean="0">
                <a:latin typeface="Times New Roman" pitchFamily="18" charset="0"/>
              </a:rPr>
              <a:t>A Netflow report can be created by Tom Vandreser that may also be helpful.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7B9008-EFE7-48C3-8AC8-35665A8BF981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44034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3200" smtClean="0">
                <a:effectLst/>
                <a:latin typeface="Times New Roman" pitchFamily="18" charset="0"/>
              </a:rPr>
              <a:t>Top Talkers  (Cont)</a:t>
            </a:r>
          </a:p>
        </p:txBody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7892" name="Picture 4" descr="ESN Top Talker examp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190625"/>
            <a:ext cx="71628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E50EA6-2D66-4775-86FC-599DF2F53211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45058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2800" smtClean="0">
                <a:effectLst/>
                <a:latin typeface="Times New Roman" pitchFamily="18" charset="0"/>
              </a:rPr>
              <a:t>Netflow Reports</a:t>
            </a:r>
          </a:p>
        </p:txBody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200" b="1" smtClean="0">
                <a:latin typeface="Times New Roman" pitchFamily="18" charset="0"/>
              </a:rPr>
              <a:t>Top source addresses: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2861.82MB 192.55.108.22    IGSAAAEIAVS01.er.usgs.gov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175.37MB 74.63.47.82       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 41.36MB 130.11.64.61     igsahoewlt11.er.usgs.gov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 35.30MB 130.11.10.27     gspahrbm02.er.usgs.gov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 22.04MB 130.11.10.26     gspahrbm01.er.usgs.gov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 19.22MB 140.90.33.23     nos-ssmc2.woc.noaa.gov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 16.57MB 74.125.224.118    </a:t>
            </a:r>
          </a:p>
          <a:p>
            <a:pPr>
              <a:lnSpc>
                <a:spcPct val="80000"/>
              </a:lnSpc>
            </a:pPr>
            <a:r>
              <a:rPr lang="en-US" sz="1200" b="1" smtClean="0">
                <a:latin typeface="Times New Roman" pitchFamily="18" charset="0"/>
              </a:rPr>
              <a:t> Top destination addresses: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2707.27MB 130.11.64.61     igsahoewlt11.er.usgs.gov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182.99MB 130.11.64.27     igsahoewws27.er.usgs.gov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152.15MB 130.11.64.58     igsahoewlt08.er.usgs.gov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 90.66MB 130.11.64.66     igsahoewlt16.er.usgs.gov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 87.47MB 130.11.64.28     igsahoewws28.er.usgs.gov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 45.96MB 130.11.64.20     igsahoewws20.er.usgs.gov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 44.60MB 192.55.108.22    igsaaaeiavs01.er.usgs.gov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 29.71MB 130.11.64.5      igsahoewws05.er.usgs.gov</a:t>
            </a:r>
          </a:p>
          <a:p>
            <a:pPr>
              <a:lnSpc>
                <a:spcPct val="80000"/>
              </a:lnSpc>
            </a:pPr>
            <a:r>
              <a:rPr lang="en-US" sz="1200" b="1" smtClean="0">
                <a:latin typeface="Times New Roman" pitchFamily="18" charset="0"/>
              </a:rPr>
              <a:t>Top address pairs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192.55.108.22 -&gt; 130.11.64.61     2707.24MB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74.63.47.82 -&gt; 130.11.64.27       175.37MB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192.55.108.22 -&gt; 130.11.64.58     141.59MB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130.11.64.61 -&gt; 192.55.108.22      41.35MB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140.90.33.23 -&gt; 130.11.64.66       18.78MB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74.125.224.118 -&gt; 130.11.64.28     16.53MB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130.11.10.27 -&gt; 130.11.64.66       11.99MB</a:t>
            </a:r>
          </a:p>
          <a:p>
            <a:pPr>
              <a:lnSpc>
                <a:spcPct val="80000"/>
              </a:lnSpc>
            </a:pPr>
            <a:r>
              <a:rPr lang="en-US" sz="1200" smtClean="0">
                <a:latin typeface="Times New Roman" pitchFamily="18" charset="0"/>
              </a:rPr>
              <a:t>209.165.150.26 -&gt; 130.11.64.58     10.02MB</a:t>
            </a:r>
          </a:p>
          <a:p>
            <a:pPr>
              <a:lnSpc>
                <a:spcPct val="80000"/>
              </a:lnSpc>
            </a:pPr>
            <a:endParaRPr lang="en-US" sz="120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3200" smtClean="0">
                <a:effectLst/>
              </a:rPr>
              <a:t>Misc Topics</a:t>
            </a:r>
          </a:p>
        </p:txBody>
      </p:sp>
      <p:sp>
        <p:nvSpPr>
          <p:cNvPr id="3993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Quality of Service (QOS)</a:t>
            </a:r>
          </a:p>
          <a:p>
            <a:r>
              <a:rPr lang="en-US" smtClean="0"/>
              <a:t>Networx</a:t>
            </a:r>
          </a:p>
          <a:p>
            <a:r>
              <a:rPr lang="en-US" smtClean="0"/>
              <a:t>Trusted Internet Connection (TIC)</a:t>
            </a:r>
          </a:p>
          <a:p>
            <a:r>
              <a:rPr lang="en-US" smtClean="0"/>
              <a:t>Lan-2–LAN service</a:t>
            </a:r>
          </a:p>
          <a:p>
            <a:r>
              <a:rPr lang="en-US" smtClean="0"/>
              <a:t>eRAS</a:t>
            </a:r>
          </a:p>
          <a:p>
            <a:r>
              <a:rPr lang="en-US" smtClean="0"/>
              <a:t>Wireless Waivers</a:t>
            </a:r>
          </a:p>
          <a:p>
            <a:r>
              <a:rPr lang="en-US" smtClean="0"/>
              <a:t>Menlo OC-3 Upgrade</a:t>
            </a:r>
          </a:p>
          <a:p>
            <a:r>
              <a:rPr lang="en-US" smtClean="0"/>
              <a:t>IT Transformation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9406C-FEAE-4A32-9A73-2B95B80E088B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43010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mtClean="0">
              <a:effectLst/>
            </a:endParaRPr>
          </a:p>
        </p:txBody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5400" smtClean="0"/>
              <a:t>Questions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8DF031-4336-4F8B-AE8D-E956883BC551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USGS Site Network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2133600" y="3929063"/>
            <a:ext cx="812800" cy="322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1600200" y="4433888"/>
            <a:ext cx="334963" cy="78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5163" y="4238625"/>
            <a:ext cx="8382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0750" y="5219700"/>
            <a:ext cx="8477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2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600" y="3352800"/>
            <a:ext cx="83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Down Arrow Callout 11"/>
          <p:cNvSpPr/>
          <p:nvPr/>
        </p:nvSpPr>
        <p:spPr>
          <a:xfrm>
            <a:off x="2133600" y="3505200"/>
            <a:ext cx="609600" cy="533400"/>
          </a:xfrm>
          <a:prstGeom prst="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latin typeface="Arial"/>
                <a:cs typeface="Arial"/>
              </a:rPr>
              <a:t>1000 MB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143000" y="4724400"/>
            <a:ext cx="609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/>
              <a:t>100 Meters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CA43A-196C-4498-9190-AD09FBA45A88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43010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mtClean="0">
                <a:effectLst/>
              </a:rPr>
              <a:t>Network “Best Practices”</a:t>
            </a:r>
          </a:p>
        </p:txBody>
      </p:sp>
      <p:sp>
        <p:nvSpPr>
          <p:cNvPr id="1843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Turn off Telnet</a:t>
            </a:r>
          </a:p>
          <a:p>
            <a:r>
              <a:rPr lang="en-US" smtClean="0"/>
              <a:t>Turn on SSH</a:t>
            </a:r>
          </a:p>
          <a:p>
            <a:r>
              <a:rPr lang="en-US" smtClean="0"/>
              <a:t>Rename SNMP Community String</a:t>
            </a:r>
          </a:p>
          <a:p>
            <a:r>
              <a:rPr lang="en-US" smtClean="0"/>
              <a:t>Turn on SSL for HTTP</a:t>
            </a:r>
          </a:p>
          <a:p>
            <a:r>
              <a:rPr lang="en-US" smtClean="0"/>
              <a:t>Shut Down Unused Ports</a:t>
            </a:r>
          </a:p>
          <a:p>
            <a:r>
              <a:rPr lang="en-US" smtClean="0"/>
              <a:t>Spanning Tree</a:t>
            </a:r>
          </a:p>
          <a:p>
            <a:r>
              <a:rPr lang="en-US" smtClean="0"/>
              <a:t>Rename Default User Accounts</a:t>
            </a:r>
          </a:p>
          <a:p>
            <a:r>
              <a:rPr lang="en-US" smtClean="0"/>
              <a:t>Set Inactivity Timers</a:t>
            </a:r>
          </a:p>
          <a:p>
            <a:r>
              <a:rPr lang="en-US" smtClean="0"/>
              <a:t>Setup Logging/Graphing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mtClean="0">
              <a:effectLst/>
            </a:endParaRPr>
          </a:p>
        </p:txBody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9459" name="Picture 4" descr="54-cabl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mtClean="0">
              <a:effectLst/>
            </a:endParaRPr>
          </a:p>
        </p:txBody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0483" name="Picture 4" descr="Cabl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962400" y="-2971800"/>
            <a:ext cx="17068800" cy="128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206E6-0069-476E-9F48-0B6EC76A7D03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USGS Site Network</a:t>
            </a:r>
            <a:endParaRPr lang="en-US" dirty="0"/>
          </a:p>
        </p:txBody>
      </p:sp>
      <p:sp>
        <p:nvSpPr>
          <p:cNvPr id="21507" name="Title 5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 flipH="1" flipV="1">
            <a:off x="2366963" y="3589338"/>
            <a:ext cx="579437" cy="339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133600" y="3929063"/>
            <a:ext cx="812800" cy="322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1600200" y="4433888"/>
            <a:ext cx="334963" cy="78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5163" y="4238625"/>
            <a:ext cx="8382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0750" y="5219700"/>
            <a:ext cx="8477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2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600" y="3352800"/>
            <a:ext cx="83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5" name="TextBox 4"/>
          <p:cNvSpPr txBox="1">
            <a:spLocks noChangeArrowheads="1"/>
          </p:cNvSpPr>
          <p:nvPr/>
        </p:nvSpPr>
        <p:spPr bwMode="auto">
          <a:xfrm>
            <a:off x="1676400" y="2895600"/>
            <a:ext cx="381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10.x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886B6-ED84-4183-B9E7-8049EE9718CB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USGS Site Network</a:t>
            </a:r>
            <a:endParaRPr lang="en-US" dirty="0"/>
          </a:p>
        </p:txBody>
      </p:sp>
      <p:sp>
        <p:nvSpPr>
          <p:cNvPr id="22531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22532" name="Title 5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4263" y="2209800"/>
            <a:ext cx="5746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/>
          <p:cNvCxnSpPr/>
          <p:nvPr/>
        </p:nvCxnSpPr>
        <p:spPr>
          <a:xfrm flipH="1" flipV="1">
            <a:off x="2657475" y="2997200"/>
            <a:ext cx="288925" cy="895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 flipH="1" flipV="1">
            <a:off x="2366963" y="3589338"/>
            <a:ext cx="579437" cy="339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2133600" y="3929063"/>
            <a:ext cx="812800" cy="322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600200" y="4433888"/>
            <a:ext cx="334963" cy="78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35163" y="4238625"/>
            <a:ext cx="8382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0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0750" y="5219700"/>
            <a:ext cx="8477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1" name="Picture 2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95600" y="3352800"/>
            <a:ext cx="83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3" name="TextBox 21"/>
          <p:cNvSpPr txBox="1">
            <a:spLocks noChangeArrowheads="1"/>
          </p:cNvSpPr>
          <p:nvPr/>
        </p:nvSpPr>
        <p:spPr bwMode="auto">
          <a:xfrm>
            <a:off x="1676400" y="2895600"/>
            <a:ext cx="381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10.x</a:t>
            </a:r>
          </a:p>
        </p:txBody>
      </p:sp>
      <p:sp>
        <p:nvSpPr>
          <p:cNvPr id="22544" name="TextBox 22"/>
          <p:cNvSpPr txBox="1">
            <a:spLocks noChangeArrowheads="1"/>
          </p:cNvSpPr>
          <p:nvPr/>
        </p:nvSpPr>
        <p:spPr bwMode="auto">
          <a:xfrm>
            <a:off x="1981200" y="2133600"/>
            <a:ext cx="6858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137.227.x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307392-73A5-471D-B309-31127066F7C3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USGS Site Network</a:t>
            </a:r>
            <a:endParaRPr lang="en-US" dirty="0"/>
          </a:p>
        </p:txBody>
      </p:sp>
      <p:sp>
        <p:nvSpPr>
          <p:cNvPr id="23555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sp>
        <p:nvSpPr>
          <p:cNvPr id="23556" name="Title 5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latin typeface="Lucida Sans Unicode" pitchFamily="34" charset="0"/>
            </a:endParaRPr>
          </a:p>
        </p:txBody>
      </p:sp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4263" y="2209800"/>
            <a:ext cx="5746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" name="Straight Connector 25"/>
          <p:cNvCxnSpPr/>
          <p:nvPr/>
        </p:nvCxnSpPr>
        <p:spPr>
          <a:xfrm flipH="1" flipV="1">
            <a:off x="2657475" y="2997200"/>
            <a:ext cx="288925" cy="895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8" name="Straight Connector 27"/>
          <p:cNvCxnSpPr/>
          <p:nvPr/>
        </p:nvCxnSpPr>
        <p:spPr>
          <a:xfrm flipH="1" flipV="1">
            <a:off x="2366963" y="3589338"/>
            <a:ext cx="579437" cy="339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2133600" y="3929063"/>
            <a:ext cx="812800" cy="322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1600200" y="4433888"/>
            <a:ext cx="334963" cy="78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6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35163" y="4238625"/>
            <a:ext cx="8382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4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0750" y="5219700"/>
            <a:ext cx="8477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5" name="Picture 3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95600" y="3352800"/>
            <a:ext cx="83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8475" y="2997200"/>
            <a:ext cx="5984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7" name="TextBox 34"/>
          <p:cNvSpPr txBox="1">
            <a:spLocks noChangeArrowheads="1"/>
          </p:cNvSpPr>
          <p:nvPr/>
        </p:nvSpPr>
        <p:spPr bwMode="auto">
          <a:xfrm>
            <a:off x="1676400" y="2895600"/>
            <a:ext cx="381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10.x</a:t>
            </a:r>
          </a:p>
        </p:txBody>
      </p:sp>
      <p:sp>
        <p:nvSpPr>
          <p:cNvPr id="23568" name="TextBox 35"/>
          <p:cNvSpPr txBox="1">
            <a:spLocks noChangeArrowheads="1"/>
          </p:cNvSpPr>
          <p:nvPr/>
        </p:nvSpPr>
        <p:spPr bwMode="auto">
          <a:xfrm>
            <a:off x="1981200" y="2133600"/>
            <a:ext cx="6858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137.227.x</a:t>
            </a:r>
          </a:p>
        </p:txBody>
      </p:sp>
      <p:pic>
        <p:nvPicPr>
          <p:cNvPr id="23569" name="Picture 3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71800" y="2286000"/>
            <a:ext cx="83820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8" name="Straight Connector 37"/>
          <p:cNvCxnSpPr>
            <a:stCxn id="33" idx="0"/>
          </p:cNvCxnSpPr>
          <p:nvPr/>
        </p:nvCxnSpPr>
        <p:spPr>
          <a:xfrm flipH="1" flipV="1">
            <a:off x="3276600" y="2667000"/>
            <a:ext cx="381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71" name="TextBox 38"/>
          <p:cNvSpPr txBox="1">
            <a:spLocks noChangeArrowheads="1"/>
          </p:cNvSpPr>
          <p:nvPr/>
        </p:nvSpPr>
        <p:spPr bwMode="auto">
          <a:xfrm>
            <a:off x="3352800" y="2209800"/>
            <a:ext cx="8382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cs typeface="Arial" charset="0"/>
              </a:rPr>
              <a:t>Internet Only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553</TotalTime>
  <Words>446</Words>
  <Application>Microsoft Macintosh PowerPoint</Application>
  <PresentationFormat>On-screen Show (4:3)</PresentationFormat>
  <Paragraphs>163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Design Template</vt:lpstr>
      </vt:variant>
      <vt:variant>
        <vt:i4>8</vt:i4>
      </vt:variant>
      <vt:variant>
        <vt:lpstr>Slide Titles</vt:lpstr>
      </vt:variant>
      <vt:variant>
        <vt:i4>24</vt:i4>
      </vt:variant>
    </vt:vector>
  </HeadingPairs>
  <TitlesOfParts>
    <vt:vector size="39" baseType="lpstr">
      <vt:lpstr>Arial</vt:lpstr>
      <vt:lpstr>Lucida Sans Unicode</vt:lpstr>
      <vt:lpstr>Wingdings 3</vt:lpstr>
      <vt:lpstr>Verdana</vt:lpstr>
      <vt:lpstr>Wingdings 2</vt:lpstr>
      <vt:lpstr>Calibri</vt:lpstr>
      <vt:lpstr>Times New Roman</vt:lpstr>
      <vt:lpstr>Concourse</vt:lpstr>
      <vt:lpstr>Concourse</vt:lpstr>
      <vt:lpstr>Concourse</vt:lpstr>
      <vt:lpstr>Concourse</vt:lpstr>
      <vt:lpstr>Concourse</vt:lpstr>
      <vt:lpstr>Concourse</vt:lpstr>
      <vt:lpstr>Concourse</vt:lpstr>
      <vt:lpstr>Concourse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USGS Site Network</dc:title>
  <dc:creator>William R. Keaton OU</dc:creator>
  <cp:lastModifiedBy>Tim Lee</cp:lastModifiedBy>
  <cp:revision>103</cp:revision>
  <cp:lastPrinted>2011-10-17T14:50:47Z</cp:lastPrinted>
  <dcterms:created xsi:type="dcterms:W3CDTF">2011-09-27T16:54:48Z</dcterms:created>
  <dcterms:modified xsi:type="dcterms:W3CDTF">2011-10-26T14:57:44Z</dcterms:modified>
</cp:coreProperties>
</file>