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6/23/2010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Status Report: ITAC Position Paper on USGS GIS Support</a:t>
            </a:r>
            <a:br>
              <a:rPr lang="en-US" dirty="0" smtClean="0"/>
            </a:br>
            <a:r>
              <a:rPr lang="en-US" sz="2400" dirty="0" smtClean="0"/>
              <a:t>ITAC, Iowa City, 2010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Sandy Williamson proposed a GIS position paper at the Tucson ITAC meeting</a:t>
            </a:r>
          </a:p>
          <a:p>
            <a:r>
              <a:rPr lang="en-US" dirty="0" smtClean="0"/>
              <a:t>Email sent to several well-known GIS specialists in Water asking for participation, suggestions for additional participants, and three key issues</a:t>
            </a:r>
          </a:p>
          <a:p>
            <a:r>
              <a:rPr lang="en-US" dirty="0" smtClean="0"/>
              <a:t>Tentative meeting scheduled during the ESRI Conference – room reserved at SD WSC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ITAC Position </a:t>
            </a:r>
            <a:r>
              <a:rPr lang="en-US" dirty="0" smtClean="0"/>
              <a:t>Paper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USGS GIS activities and community have diminished since GIPO days</a:t>
            </a:r>
          </a:p>
          <a:p>
            <a:pPr lvl="1"/>
            <a:r>
              <a:rPr lang="en-US" dirty="0" smtClean="0"/>
              <a:t>EGIS and EA are understaffed</a:t>
            </a:r>
          </a:p>
          <a:p>
            <a:pPr lvl="1"/>
            <a:r>
              <a:rPr lang="en-US" dirty="0" smtClean="0"/>
              <a:t>EGIS staff are focused on licensing and software support not the application of GIS to USGS science support</a:t>
            </a:r>
          </a:p>
          <a:p>
            <a:pPr lvl="1"/>
            <a:r>
              <a:rPr lang="en-US" dirty="0" smtClean="0"/>
              <a:t>Confounded with DOI “geospatial” activities</a:t>
            </a:r>
          </a:p>
          <a:p>
            <a:pPr marL="603504" lvl="2" indent="-256032">
              <a:spcBef>
                <a:spcPts val="400"/>
              </a:spcBef>
              <a:buSzPct val="68000"/>
              <a:buNone/>
            </a:pPr>
            <a:r>
              <a:rPr lang="en-US" dirty="0" smtClean="0"/>
              <a:t>		(2010 USGS GIS Workshop preempted by DOI GIS 	Workshop that never materialized, for example)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GIO “GIS support” is licensing and software installation</a:t>
            </a:r>
          </a:p>
          <a:p>
            <a:r>
              <a:rPr lang="en-US" dirty="0" smtClean="0"/>
              <a:t>USGS has 4,000 ESRI Licenses, but only one FTE in EGIS and two FTE in EA – others are part time</a:t>
            </a:r>
          </a:p>
          <a:p>
            <a:r>
              <a:rPr lang="en-US" dirty="0" smtClean="0"/>
              <a:t>Many of the current GIS </a:t>
            </a:r>
            <a:r>
              <a:rPr lang="en-US" smtClean="0"/>
              <a:t>support folks </a:t>
            </a:r>
            <a:r>
              <a:rPr lang="en-US" dirty="0" smtClean="0"/>
              <a:t>have wrong skill set, are not practitioners, or were unfunded or facing separation – most support issues are resolved by volunteers in the GIS community</a:t>
            </a:r>
          </a:p>
          <a:p>
            <a:r>
              <a:rPr lang="en-US" dirty="0" smtClean="0"/>
              <a:t>DOI “Geospatial” activities have gotten mixed in with real world application of GIS.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Vision, Strategy, and Implementation</a:t>
            </a:r>
          </a:p>
          <a:p>
            <a:endParaRPr lang="en-US" dirty="0" smtClean="0"/>
          </a:p>
          <a:p>
            <a:r>
              <a:rPr lang="en-US" dirty="0" smtClean="0"/>
              <a:t>Projects: Provide support to projects requiring a comprehensive understanding and implementation of GIS technology, including enterprise applications, GIS hardware and software infrastructure, and services that benefit USGS Science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Vision, Strategy, and Implementation</a:t>
            </a:r>
          </a:p>
          <a:p>
            <a:endParaRPr lang="en-US" dirty="0" smtClean="0"/>
          </a:p>
          <a:p>
            <a:r>
              <a:rPr lang="en-US" dirty="0" smtClean="0"/>
              <a:t>Data Management: Provide technical expertise in geospatial database management, including, data management best practices, design, development, and implementation.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Vision, Strategy, and Implementation</a:t>
            </a:r>
          </a:p>
          <a:p>
            <a:endParaRPr lang="en-US" dirty="0" smtClean="0"/>
          </a:p>
          <a:p>
            <a:r>
              <a:rPr lang="en-US" dirty="0" smtClean="0"/>
              <a:t>Applications: Provide technical expertise in GIS application development, including migration of legacy tools and long term stewardship of enterprise applications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Vision, Strategy, and Implementation</a:t>
            </a:r>
          </a:p>
          <a:p>
            <a:endParaRPr lang="en-US" dirty="0" smtClean="0"/>
          </a:p>
          <a:p>
            <a:r>
              <a:rPr lang="en-US" dirty="0" smtClean="0"/>
              <a:t>Training: Develop a GIS Workforce that benefits USGS programs, projects, and science</a:t>
            </a:r>
          </a:p>
          <a:p>
            <a:r>
              <a:rPr lang="en-US" dirty="0" smtClean="0"/>
              <a:t>Build GIS Workforce with knowledge:</a:t>
            </a:r>
          </a:p>
          <a:p>
            <a:pPr lvl="1"/>
            <a:r>
              <a:rPr lang="en-US" dirty="0" smtClean="0"/>
              <a:t>Geospatial Database Management</a:t>
            </a:r>
          </a:p>
          <a:p>
            <a:pPr lvl="1"/>
            <a:r>
              <a:rPr lang="en-US" dirty="0" smtClean="0"/>
              <a:t>Server oriented GIS</a:t>
            </a:r>
          </a:p>
          <a:p>
            <a:pPr lvl="1"/>
            <a:r>
              <a:rPr lang="en-US" dirty="0" smtClean="0"/>
              <a:t>Modern Web Mapping Applications</a:t>
            </a:r>
          </a:p>
          <a:p>
            <a:pPr lvl="1"/>
            <a:r>
              <a:rPr lang="en-US" dirty="0" smtClean="0"/>
              <a:t>Modern Development Tools: Python, .NET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Training related specifically to WSC requirements</a:t>
            </a:r>
          </a:p>
          <a:p>
            <a:r>
              <a:rPr lang="en-US" dirty="0" smtClean="0"/>
              <a:t>Further networking and coordination with other disciplines and programs</a:t>
            </a:r>
          </a:p>
          <a:p>
            <a:r>
              <a:rPr lang="en-US" dirty="0" smtClean="0"/>
              <a:t>Stronger advisory role with other disciplines and programs: NHD, for example.</a:t>
            </a:r>
          </a:p>
          <a:p>
            <a:r>
              <a:rPr lang="en-US" dirty="0" smtClean="0"/>
              <a:t>GIS implementation and application of GIS techniques as a “discipline”</a:t>
            </a:r>
          </a:p>
          <a:p>
            <a:r>
              <a:rPr lang="en-US" dirty="0" smtClean="0"/>
              <a:t>Enterprise GIS infrastructure</a:t>
            </a:r>
          </a:p>
          <a:p>
            <a:r>
              <a:rPr lang="en-US" dirty="0" smtClean="0"/>
              <a:t>Migration of end of life technology: AML, </a:t>
            </a:r>
            <a:r>
              <a:rPr lang="en-US" dirty="0" err="1" smtClean="0"/>
              <a:t>ArcIMS</a:t>
            </a:r>
            <a:r>
              <a:rPr lang="en-US" dirty="0" smtClean="0"/>
              <a:t> </a:t>
            </a:r>
          </a:p>
          <a:p>
            <a:r>
              <a:rPr lang="en-US" dirty="0" smtClean="0"/>
              <a:t>Publishing of geospatial data – no policy or guidelines – EPN has almost GIS skill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6F529A56BBF4498ACE1C4FFB845184" ma:contentTypeVersion="2" ma:contentTypeDescription="Create a new document." ma:contentTypeScope="" ma:versionID="bab8c8b90fca360edab969f0387f62e7">
  <xsd:schema xmlns:xsd="http://www.w3.org/2001/XMLSchema" xmlns:p="http://schemas.microsoft.com/office/2006/metadata/properties" xmlns:ns2="81b049c0-6d83-4eb5-a291-6d31ef3566e2" targetNamespace="http://schemas.microsoft.com/office/2006/metadata/properties" ma:root="true" ma:fieldsID="d65348f4b29c850637457dd0910a3f91" ns2:_="">
    <xsd:import namespace="81b049c0-6d83-4eb5-a291-6d31ef3566e2"/>
    <xsd:element name="properties">
      <xsd:complexType>
        <xsd:sequence>
          <xsd:element name="documentManagement">
            <xsd:complexType>
              <xsd:all>
                <xsd:element ref="ns2:Category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81b049c0-6d83-4eb5-a291-6d31ef3566e2" elementFormDefault="qualified">
    <xsd:import namespace="http://schemas.microsoft.com/office/2006/documentManagement/types"/>
    <xsd:element name="Category" ma:index="8" nillable="true" ma:displayName="Category" ma:default="Action Items" ma:format="Dropdown" ma:internalName="Category">
      <xsd:simpleType>
        <xsd:restriction base="dms:Choice">
          <xsd:enumeration value="Action Items"/>
          <xsd:enumeration value="Conference Call Minutes"/>
          <xsd:enumeration value="Documentation"/>
          <xsd:enumeration value="Face To Face Minutes"/>
          <xsd:enumeration value="Meeting Locations"/>
          <xsd:enumeration value="Templates and How To's"/>
          <xsd:enumeration value="Webinar Informatio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Category xmlns="81b049c0-6d83-4eb5-a291-6d31ef3566e2">Documentation</Category>
  </documentManagement>
</p:properties>
</file>

<file path=customXml/itemProps1.xml><?xml version="1.0" encoding="utf-8"?>
<ds:datastoreItem xmlns:ds="http://schemas.openxmlformats.org/officeDocument/2006/customXml" ds:itemID="{650E77AC-564E-4665-8B57-040A5A560A9D}"/>
</file>

<file path=customXml/itemProps2.xml><?xml version="1.0" encoding="utf-8"?>
<ds:datastoreItem xmlns:ds="http://schemas.openxmlformats.org/officeDocument/2006/customXml" ds:itemID="{AD0D608D-A965-4D9C-BCAC-CB27C662FECE}"/>
</file>

<file path=customXml/itemProps3.xml><?xml version="1.0" encoding="utf-8"?>
<ds:datastoreItem xmlns:ds="http://schemas.openxmlformats.org/officeDocument/2006/customXml" ds:itemID="{600EA4BA-4AE8-423E-8D57-A08E8F0305EE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155</TotalTime>
  <Words>405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Status Report: ITAC Position Paper on USGS GIS Support ITAC, Iowa City, 2010</vt:lpstr>
      <vt:lpstr>ITAC Position Paper</vt:lpstr>
      <vt:lpstr>Issues</vt:lpstr>
      <vt:lpstr>Issues</vt:lpstr>
      <vt:lpstr>Fundamental Issues</vt:lpstr>
      <vt:lpstr>Fundamental Issues</vt:lpstr>
      <vt:lpstr>Fundamental Issues</vt:lpstr>
      <vt:lpstr>Fundamental Issues</vt:lpstr>
      <vt:lpstr>Specific Issues</vt:lpstr>
    </vt:vector>
  </TitlesOfParts>
  <Company>DOI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USGS GIS Support - David McCulloch</dc:title>
  <dc:creator>dmccullo</dc:creator>
  <cp:lastModifiedBy>dmccullo</cp:lastModifiedBy>
  <cp:revision>27</cp:revision>
  <dcterms:created xsi:type="dcterms:W3CDTF">2010-06-23T01:58:55Z</dcterms:created>
  <dcterms:modified xsi:type="dcterms:W3CDTF">2010-06-23T14:28:13Z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0x010100126F529A56BBF4498ACE1C4FFB845184</vt:lpwstr>
  </property>
</Properties>
</file>