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notesMasterIdLst>
    <p:notesMasterId r:id="rId9"/>
  </p:notesMasterIdLst>
  <p:handoutMasterIdLst>
    <p:handoutMasterId r:id="rId10"/>
  </p:handoutMasterIdLst>
  <p:sldIdLst>
    <p:sldId id="357" r:id="rId2"/>
    <p:sldId id="393" r:id="rId3"/>
    <p:sldId id="374" r:id="rId4"/>
    <p:sldId id="391" r:id="rId5"/>
    <p:sldId id="392" r:id="rId6"/>
    <p:sldId id="387" r:id="rId7"/>
    <p:sldId id="394" r:id="rId8"/>
  </p:sldIdLst>
  <p:sldSz cx="9144000" cy="6858000" type="screen4x3"/>
  <p:notesSz cx="6985000" cy="9283700"/>
  <p:defaultTextStyle>
    <a:defPPr>
      <a:defRPr lang="en-US"/>
    </a:defPPr>
    <a:lvl1pPr algn="ctr" rtl="0" eaLnBrk="0" fontAlgn="base" hangingPunct="0">
      <a:lnSpc>
        <a:spcPct val="80000"/>
      </a:lnSpc>
      <a:spcBef>
        <a:spcPct val="0"/>
      </a:spcBef>
      <a:spcAft>
        <a:spcPct val="20000"/>
      </a:spcAft>
      <a:buClr>
        <a:srgbClr val="FAFD00"/>
      </a:buClr>
      <a:buSzPct val="65000"/>
      <a:buFont typeface="Monotype Sorts" pitchFamily="2" charset="2"/>
      <a:buChar char="n"/>
      <a:defRPr sz="25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1pPr>
    <a:lvl2pPr marL="457200" algn="ctr" rtl="0" eaLnBrk="0" fontAlgn="base" hangingPunct="0">
      <a:lnSpc>
        <a:spcPct val="80000"/>
      </a:lnSpc>
      <a:spcBef>
        <a:spcPct val="0"/>
      </a:spcBef>
      <a:spcAft>
        <a:spcPct val="20000"/>
      </a:spcAft>
      <a:buClr>
        <a:srgbClr val="FAFD00"/>
      </a:buClr>
      <a:buSzPct val="65000"/>
      <a:buFont typeface="Monotype Sorts" pitchFamily="2" charset="2"/>
      <a:buChar char="n"/>
      <a:defRPr sz="25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2pPr>
    <a:lvl3pPr marL="914400" algn="ctr" rtl="0" eaLnBrk="0" fontAlgn="base" hangingPunct="0">
      <a:lnSpc>
        <a:spcPct val="80000"/>
      </a:lnSpc>
      <a:spcBef>
        <a:spcPct val="0"/>
      </a:spcBef>
      <a:spcAft>
        <a:spcPct val="20000"/>
      </a:spcAft>
      <a:buClr>
        <a:srgbClr val="FAFD00"/>
      </a:buClr>
      <a:buSzPct val="65000"/>
      <a:buFont typeface="Monotype Sorts" pitchFamily="2" charset="2"/>
      <a:buChar char="n"/>
      <a:defRPr sz="25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3pPr>
    <a:lvl4pPr marL="1371600" algn="ctr" rtl="0" eaLnBrk="0" fontAlgn="base" hangingPunct="0">
      <a:lnSpc>
        <a:spcPct val="80000"/>
      </a:lnSpc>
      <a:spcBef>
        <a:spcPct val="0"/>
      </a:spcBef>
      <a:spcAft>
        <a:spcPct val="20000"/>
      </a:spcAft>
      <a:buClr>
        <a:srgbClr val="FAFD00"/>
      </a:buClr>
      <a:buSzPct val="65000"/>
      <a:buFont typeface="Monotype Sorts" pitchFamily="2" charset="2"/>
      <a:buChar char="n"/>
      <a:defRPr sz="25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4pPr>
    <a:lvl5pPr marL="1828800" algn="ctr" rtl="0" eaLnBrk="0" fontAlgn="base" hangingPunct="0">
      <a:lnSpc>
        <a:spcPct val="80000"/>
      </a:lnSpc>
      <a:spcBef>
        <a:spcPct val="0"/>
      </a:spcBef>
      <a:spcAft>
        <a:spcPct val="20000"/>
      </a:spcAft>
      <a:buClr>
        <a:srgbClr val="FAFD00"/>
      </a:buClr>
      <a:buSzPct val="65000"/>
      <a:buFont typeface="Monotype Sorts" pitchFamily="2" charset="2"/>
      <a:buChar char="n"/>
      <a:defRPr sz="25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5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5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5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5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9FBF7"/>
    <a:srgbClr val="0ACAC1"/>
    <a:srgbClr val="54F6EE"/>
    <a:srgbClr val="FFFF00"/>
    <a:srgbClr val="66FF99"/>
    <a:srgbClr val="0BD9CF"/>
    <a:srgbClr val="9F9F9F"/>
    <a:srgbClr val="1E5DF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9563" autoAdjust="0"/>
    <p:restoredTop sz="75108" autoAdjust="0"/>
  </p:normalViewPr>
  <p:slideViewPr>
    <p:cSldViewPr snapToGrid="0">
      <p:cViewPr>
        <p:scale>
          <a:sx n="50" d="100"/>
          <a:sy n="50" d="100"/>
        </p:scale>
        <p:origin x="-978" y="-210"/>
      </p:cViewPr>
      <p:guideLst>
        <p:guide orient="horz" pos="2160"/>
        <p:guide pos="254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212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2736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53" tIns="46477" rIns="92953" bIns="46477" numCol="1" anchor="t" anchorCtr="0" compatLnSpc="1">
            <a:prstTxWarp prst="textNoShape">
              <a:avLst/>
            </a:prstTxWarp>
          </a:bodyPr>
          <a:lstStyle>
            <a:lvl1pPr algn="l" defTabSz="930275" eaLnBrk="1" hangingPunct="1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defRPr sz="1200" b="0">
                <a:effectLst/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57638" y="0"/>
            <a:ext cx="302736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53" tIns="46477" rIns="92953" bIns="46477" numCol="1" anchor="t" anchorCtr="0" compatLnSpc="1">
            <a:prstTxWarp prst="textNoShape">
              <a:avLst/>
            </a:prstTxWarp>
          </a:bodyPr>
          <a:lstStyle>
            <a:lvl1pPr algn="r" defTabSz="930275" eaLnBrk="1" hangingPunct="1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defRPr sz="1200" b="0">
                <a:effectLst/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48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18563"/>
            <a:ext cx="3027363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53" tIns="46477" rIns="92953" bIns="46477" numCol="1" anchor="b" anchorCtr="0" compatLnSpc="1">
            <a:prstTxWarp prst="textNoShape">
              <a:avLst/>
            </a:prstTxWarp>
          </a:bodyPr>
          <a:lstStyle>
            <a:lvl1pPr algn="l" defTabSz="930275" eaLnBrk="1" hangingPunct="1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defRPr sz="1200" b="0">
                <a:effectLst/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48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57638" y="8818563"/>
            <a:ext cx="3027362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53" tIns="46477" rIns="92953" bIns="46477" numCol="1" anchor="b" anchorCtr="0" compatLnSpc="1">
            <a:prstTxWarp prst="textNoShape">
              <a:avLst/>
            </a:prstTxWarp>
          </a:bodyPr>
          <a:lstStyle>
            <a:lvl1pPr algn="r" defTabSz="930275" eaLnBrk="1" hangingPunct="1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defRPr sz="1200" b="0">
                <a:effectLst/>
                <a:latin typeface="Times New Roman" pitchFamily="18" charset="0"/>
              </a:defRPr>
            </a:lvl1pPr>
          </a:lstStyle>
          <a:p>
            <a:fld id="{897BF295-9057-4214-BE69-E3E2276C2F49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4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defRPr sz="1200" b="0">
                <a:effectLst/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62400" y="0"/>
            <a:ext cx="304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defRPr sz="1200" b="0">
                <a:effectLst/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5844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30300" y="685800"/>
            <a:ext cx="4673600" cy="35052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58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419600"/>
            <a:ext cx="51054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9200"/>
            <a:ext cx="304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defRPr sz="1200" b="0">
                <a:effectLst/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62400" y="8839200"/>
            <a:ext cx="304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defRPr sz="1200" b="0">
                <a:effectLst/>
                <a:latin typeface="Times New Roman" pitchFamily="18" charset="0"/>
              </a:defRPr>
            </a:lvl1pPr>
          </a:lstStyle>
          <a:p>
            <a:fld id="{9DFEB541-98F2-479A-92AD-916C4B5F09FD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30BB97-A80D-4FC5-A415-70151FC74E98}" type="slidenum">
              <a:rPr lang="en-US"/>
              <a:pPr/>
              <a:t>1</a:t>
            </a:fld>
            <a:endParaRPr lang="en-US"/>
          </a:p>
        </p:txBody>
      </p:sp>
      <p:sp>
        <p:nvSpPr>
          <p:cNvPr id="265218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71575" y="693738"/>
            <a:ext cx="4643438" cy="3482975"/>
          </a:xfrm>
          <a:ln/>
        </p:spPr>
      </p:sp>
      <p:sp>
        <p:nvSpPr>
          <p:cNvPr id="265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0275" y="4410075"/>
            <a:ext cx="5124450" cy="4179888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DEB652F-24AF-463B-97DC-B29397071BC6}" type="slidenum">
              <a:rPr lang="en-US"/>
              <a:pPr/>
              <a:t>3</a:t>
            </a:fld>
            <a:endParaRPr lang="en-US"/>
          </a:p>
        </p:txBody>
      </p:sp>
      <p:sp>
        <p:nvSpPr>
          <p:cNvPr id="335874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1171575" y="696913"/>
            <a:ext cx="4641850" cy="34813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5875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698500" y="4410075"/>
            <a:ext cx="5588000" cy="41767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/>
              <a:t>http://wwwnwis.er.usgs.gov/Project_Management/Common/fy09_release_agreement.html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DE08F7-5443-41F7-8661-ECFF7B303088}" type="slidenum">
              <a:rPr lang="en-US"/>
              <a:pPr/>
              <a:t>4</a:t>
            </a:fld>
            <a:endParaRPr lang="en-US"/>
          </a:p>
        </p:txBody>
      </p:sp>
      <p:sp>
        <p:nvSpPr>
          <p:cNvPr id="37478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4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Sitevisit:</a:t>
            </a:r>
          </a:p>
          <a:p>
            <a:pPr lvl="1"/>
            <a:r>
              <a:rPr lang="en-US"/>
              <a:t>Some functionality has been identified that could be moved to Phase 2/FY09 Release</a:t>
            </a:r>
          </a:p>
          <a:p>
            <a:pPr lvl="1"/>
            <a:r>
              <a:rPr lang="en-US"/>
              <a:t>Reports can be stripped to bare necessities</a:t>
            </a:r>
          </a:p>
          <a:p>
            <a:pPr lvl="1"/>
            <a:r>
              <a:rPr lang="en-US"/>
              <a:t>Watmove changes will be included in FY09 release</a:t>
            </a:r>
          </a:p>
          <a:p>
            <a:pPr lvl="1"/>
            <a:r>
              <a:rPr lang="en-US"/>
              <a:t>Desktop Application not closely coupled to Core Release, coding deadline can be slipped without affecting Core Release</a:t>
            </a:r>
          </a:p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" y="2076450"/>
            <a:ext cx="8077200" cy="1295400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63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57200" y="3829050"/>
            <a:ext cx="8077200" cy="1885950"/>
          </a:xfrm>
        </p:spPr>
        <p:txBody>
          <a:bodyPr/>
          <a:lstStyle>
            <a:lvl1pPr marL="0" indent="0">
              <a:spcBef>
                <a:spcPct val="0"/>
              </a:spcBef>
              <a:buFont typeface="Monotype Sorts" pitchFamily="2" charset="2"/>
              <a:buNone/>
              <a:defRPr b="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63172" name="Rectangle 4"/>
          <p:cNvSpPr>
            <a:spLocks noChangeArrowheads="1"/>
          </p:cNvSpPr>
          <p:nvPr/>
        </p:nvSpPr>
        <p:spPr bwMode="auto">
          <a:xfrm>
            <a:off x="368300" y="6065838"/>
            <a:ext cx="1835150" cy="361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88900" tIns="44450" rIns="88900" bIns="44450">
            <a:spAutoFit/>
          </a:bodyPr>
          <a:lstStyle/>
          <a:p>
            <a:pPr algn="l" defTabSz="885825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</a:pPr>
            <a:r>
              <a:rPr lang="en-US" sz="900">
                <a:solidFill>
                  <a:schemeClr val="bg1"/>
                </a:solidFill>
                <a:effectLst/>
              </a:rPr>
              <a:t>U.S. Department of the Interior</a:t>
            </a:r>
          </a:p>
          <a:p>
            <a:pPr algn="l" defTabSz="885825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</a:pPr>
            <a:r>
              <a:rPr lang="en-US" sz="900">
                <a:solidFill>
                  <a:schemeClr val="bg1"/>
                </a:solidFill>
                <a:effectLst/>
              </a:rPr>
              <a:t>U.S. Geological Survey</a:t>
            </a:r>
          </a:p>
        </p:txBody>
      </p:sp>
      <p:graphicFrame>
        <p:nvGraphicFramePr>
          <p:cNvPr id="263173" name="Object 5"/>
          <p:cNvGraphicFramePr>
            <a:graphicFrameLocks/>
          </p:cNvGraphicFramePr>
          <p:nvPr/>
        </p:nvGraphicFramePr>
        <p:xfrm>
          <a:off x="254000" y="419100"/>
          <a:ext cx="2286000" cy="876300"/>
        </p:xfrm>
        <a:graphic>
          <a:graphicData uri="http://schemas.openxmlformats.org/presentationml/2006/ole">
            <p:oleObj spid="_x0000_s263173" name="CorelDRAW" r:id="rId3" imgW="2031840" imgH="801360" progId="CorelDraw.Graphic.7">
              <p:embed/>
            </p:oleObj>
          </a:graphicData>
        </a:graphic>
      </p:graphicFrame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315B5FD-2D37-49BA-8A06-CF3866CAB11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9FD4BB3-1AF7-4E6B-B498-204FD2A3BE6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08175"/>
            <a:ext cx="3924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33900" y="1908175"/>
            <a:ext cx="3924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F1EF35E-7F35-496A-945F-EDA1B801441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4DF8A4B-4427-496E-94A5-2BBC3646B97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B3A8CF4-A0A1-4BEE-BFD0-FC502F1503E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8CC7BEA-A98E-4A2C-A0EB-1E36DA9D217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E1D95FD-BC51-442B-B914-9942608A67F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6554840-4197-4C2B-8668-9AC4154F9B1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A656127-A0D6-4992-A929-0B328464C13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28600"/>
            <a:ext cx="2028825" cy="57943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5934075" cy="57943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8BA609E-18D8-4219-AF7A-8ADA151898D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oleObject" Target="../embeddings/oleObject1.bin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99">
                <a:gamma/>
                <a:shade val="46275"/>
                <a:invGamma/>
              </a:srgbClr>
            </a:gs>
            <a:gs pos="50000">
              <a:srgbClr val="000099"/>
            </a:gs>
            <a:gs pos="100000">
              <a:srgbClr val="000099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1500" y="228600"/>
            <a:ext cx="8001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8175"/>
            <a:ext cx="8001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262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611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defRPr sz="1400" b="0">
                <a:effectLst/>
                <a:latin typeface="Times New Roman" pitchFamily="18" charset="0"/>
              </a:defRPr>
            </a:lvl1pPr>
          </a:lstStyle>
          <a:p>
            <a:fld id="{A518973F-9160-4952-8CFE-23D68EB9D12B}" type="slidenum">
              <a:rPr lang="en-US"/>
              <a:pPr/>
              <a:t>‹#›</a:t>
            </a:fld>
            <a:endParaRPr lang="en-US"/>
          </a:p>
        </p:txBody>
      </p:sp>
      <p:graphicFrame>
        <p:nvGraphicFramePr>
          <p:cNvPr id="262149" name="Object 5"/>
          <p:cNvGraphicFramePr>
            <a:graphicFrameLocks/>
          </p:cNvGraphicFramePr>
          <p:nvPr/>
        </p:nvGraphicFramePr>
        <p:xfrm>
          <a:off x="371475" y="6181725"/>
          <a:ext cx="1371600" cy="384175"/>
        </p:xfrm>
        <a:graphic>
          <a:graphicData uri="http://schemas.openxmlformats.org/presentationml/2006/ole">
            <p:oleObj spid="_x0000_s262149" name="CorelDRAW" r:id="rId14" imgW="2020680" imgH="585720" progId="CorelDraw.Graphic.7">
              <p:embed/>
            </p:oleObj>
          </a:graphicData>
        </a:graphic>
      </p:graphicFrame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FF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FF00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FF00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FF00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FF00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FF00"/>
          </a:solidFill>
          <a:latin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FF00"/>
          </a:solidFill>
          <a:latin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FF00"/>
          </a:solidFill>
          <a:latin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FF00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10000"/>
        </a:spcAft>
        <a:buClr>
          <a:srgbClr val="FAFD00"/>
        </a:buClr>
        <a:buSzPct val="65000"/>
        <a:buFont typeface="Monotype Sorts" pitchFamily="2" charset="2"/>
        <a:buChar char="n"/>
        <a:defRPr sz="2800" b="1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10000"/>
        </a:spcAft>
        <a:buClr>
          <a:srgbClr val="FAFD00"/>
        </a:buClr>
        <a:buSzPct val="65000"/>
        <a:buFont typeface="Monotype Sorts" pitchFamily="2" charset="2"/>
        <a:buChar char="t"/>
        <a:defRPr sz="2200" b="1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10000"/>
        </a:spcAft>
        <a:buClr>
          <a:srgbClr val="FAFD00"/>
        </a:buClr>
        <a:buSzPct val="135000"/>
        <a:buChar char="•"/>
        <a:defRPr sz="2000" b="1">
          <a:solidFill>
            <a:schemeClr val="bg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10000"/>
        </a:spcAft>
        <a:buClr>
          <a:srgbClr val="FAFD00"/>
        </a:buClr>
        <a:buSzPct val="65000"/>
        <a:buFont typeface="Wingdings" pitchFamily="2" charset="2"/>
        <a:buChar char="q"/>
        <a:defRPr b="1">
          <a:solidFill>
            <a:schemeClr val="bg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FAFD00"/>
        </a:buClr>
        <a:buSzPct val="65000"/>
        <a:buFont typeface="Monotype Sorts" pitchFamily="2" charset="2"/>
        <a:buChar char="s"/>
        <a:defRPr b="1">
          <a:solidFill>
            <a:schemeClr val="bg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rgbClr val="FAFD00"/>
        </a:buClr>
        <a:buSzPct val="65000"/>
        <a:buFont typeface="Monotype Sorts" pitchFamily="2" charset="2"/>
        <a:buChar char="s"/>
        <a:defRPr b="1">
          <a:solidFill>
            <a:schemeClr val="bg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rgbClr val="FAFD00"/>
        </a:buClr>
        <a:buSzPct val="65000"/>
        <a:buFont typeface="Monotype Sorts" pitchFamily="2" charset="2"/>
        <a:buChar char="s"/>
        <a:defRPr b="1">
          <a:solidFill>
            <a:schemeClr val="bg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rgbClr val="FAFD00"/>
        </a:buClr>
        <a:buSzPct val="65000"/>
        <a:buFont typeface="Monotype Sorts" pitchFamily="2" charset="2"/>
        <a:buChar char="s"/>
        <a:defRPr b="1">
          <a:solidFill>
            <a:schemeClr val="bg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rgbClr val="FAFD00"/>
        </a:buClr>
        <a:buSzPct val="65000"/>
        <a:buFont typeface="Monotype Sorts" pitchFamily="2" charset="2"/>
        <a:buChar char="s"/>
        <a:defRPr b="1">
          <a:solidFill>
            <a:schemeClr val="bg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nwis.er.usgs.gov/nwis_training_index.html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nwis.er.usgs.gov/Project_Management/Common/fy08_release_agreement.html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DECODES.ppt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nwis.er.usgs.gov/datarelay/eros/status/Activities.html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nwis.er.usgs.gov/nwis_training_index.html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194" name="Rectangle 1026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/>
              <a:t>NWIS 2008 Release Status</a:t>
            </a:r>
            <a:br>
              <a:rPr lang="en-US" altLang="en-US"/>
            </a:br>
            <a:endParaRPr lang="en-US" altLang="en-US"/>
          </a:p>
        </p:txBody>
      </p:sp>
      <p:sp>
        <p:nvSpPr>
          <p:cNvPr id="264195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457200" y="5181600"/>
            <a:ext cx="8077200" cy="533400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000" i="1"/>
          </a:p>
          <a:p>
            <a:pPr>
              <a:lnSpc>
                <a:spcPct val="80000"/>
              </a:lnSpc>
            </a:pPr>
            <a:r>
              <a:rPr lang="en-US" altLang="en-US" sz="1000" i="1"/>
              <a:t>S.M. Trapanese</a:t>
            </a:r>
          </a:p>
          <a:p>
            <a:pPr>
              <a:lnSpc>
                <a:spcPct val="80000"/>
              </a:lnSpc>
            </a:pPr>
            <a:r>
              <a:rPr lang="en-US" altLang="en-US" sz="1000" i="1"/>
              <a:t>2/20/2008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B599D0-0F76-4CE7-9812-EFC8F61627FC}" type="slidenum">
              <a:rPr lang="en-US"/>
              <a:pPr/>
              <a:t>2</a:t>
            </a:fld>
            <a:endParaRPr lang="en-US"/>
          </a:p>
        </p:txBody>
      </p:sp>
      <p:sp>
        <p:nvSpPr>
          <p:cNvPr id="373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NWISWeb QW-Refresh</a:t>
            </a:r>
          </a:p>
        </p:txBody>
      </p:sp>
      <p:sp>
        <p:nvSpPr>
          <p:cNvPr id="373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Software/system to allow changes made to NWIS-QWDATA to automatically update NWISWeb system</a:t>
            </a:r>
          </a:p>
          <a:p>
            <a:r>
              <a:rPr lang="en-US">
                <a:hlinkClick r:id="rId2"/>
              </a:rPr>
              <a:t>Cyber-seminars available</a:t>
            </a:r>
            <a:endParaRPr lang="en-US"/>
          </a:p>
          <a:p>
            <a:r>
              <a:rPr lang="en-US"/>
              <a:t>Testing complete; software accepted </a:t>
            </a:r>
          </a:p>
          <a:p>
            <a:r>
              <a:rPr lang="en-US"/>
              <a:t>Will involve NWIS-side software update</a:t>
            </a:r>
          </a:p>
          <a:p>
            <a:r>
              <a:rPr lang="en-US"/>
              <a:t>Available after Reston Power Outage</a:t>
            </a:r>
          </a:p>
          <a:p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186F85-1240-472C-A3F9-52E9BB360A73}" type="slidenum">
              <a:rPr lang="en-US"/>
              <a:pPr/>
              <a:t>3</a:t>
            </a:fld>
            <a:endParaRPr lang="en-US"/>
          </a:p>
        </p:txBody>
      </p:sp>
      <p:sp>
        <p:nvSpPr>
          <p:cNvPr id="334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NWIS Core 4.8 Implementation</a:t>
            </a:r>
          </a:p>
        </p:txBody>
      </p:sp>
      <p:sp>
        <p:nvSpPr>
          <p:cNvPr id="334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0050" y="1028700"/>
            <a:ext cx="8382000" cy="5200650"/>
          </a:xfrm>
        </p:spPr>
        <p:txBody>
          <a:bodyPr/>
          <a:lstStyle/>
          <a:p>
            <a:endParaRPr lang="en-US"/>
          </a:p>
          <a:p>
            <a:r>
              <a:rPr lang="en-US"/>
              <a:t>User Test: March 31-April 4</a:t>
            </a:r>
          </a:p>
          <a:p>
            <a:r>
              <a:rPr lang="en-US"/>
              <a:t>Acceptance Test: June 2-6</a:t>
            </a:r>
          </a:p>
          <a:p>
            <a:r>
              <a:rPr lang="en-US"/>
              <a:t>Beta Releases begin late July</a:t>
            </a:r>
          </a:p>
          <a:p>
            <a:r>
              <a:rPr lang="en-US"/>
              <a:t>Majority of content identified in </a:t>
            </a:r>
            <a:r>
              <a:rPr lang="en-US">
                <a:hlinkClick r:id="rId3"/>
              </a:rPr>
              <a:t>FY08 Release Agreement </a:t>
            </a:r>
            <a:r>
              <a:rPr lang="en-US"/>
              <a:t>will be included</a:t>
            </a:r>
          </a:p>
          <a:p>
            <a:r>
              <a:rPr lang="en-US"/>
              <a:t>General Release scheduled for late August</a:t>
            </a:r>
          </a:p>
          <a:p>
            <a:pPr>
              <a:buFont typeface="Monotype Sorts" pitchFamily="2" charset="2"/>
              <a:buNone/>
            </a:pPr>
            <a:endParaRPr lang="en-US"/>
          </a:p>
          <a:p>
            <a:pPr>
              <a:buFont typeface="Monotype Sorts" pitchFamily="2" charset="2"/>
              <a:buNone/>
            </a:pPr>
            <a:endParaRPr lang="en-US"/>
          </a:p>
          <a:p>
            <a:pPr>
              <a:buFont typeface="Monotype Sorts" pitchFamily="2" charset="2"/>
              <a:buNone/>
            </a:pP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09A1E3-A5F6-4923-A8FF-D2BAE9CE13D0}" type="slidenum">
              <a:rPr lang="en-US"/>
              <a:pPr/>
              <a:t>4</a:t>
            </a:fld>
            <a:endParaRPr lang="en-US"/>
          </a:p>
        </p:txBody>
      </p:sp>
      <p:sp>
        <p:nvSpPr>
          <p:cNvPr id="370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NWIS Core 4.8 – Highlights</a:t>
            </a:r>
          </a:p>
        </p:txBody>
      </p:sp>
      <p:sp>
        <p:nvSpPr>
          <p:cNvPr id="370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New Site Type attribute</a:t>
            </a:r>
          </a:p>
          <a:p>
            <a:r>
              <a:rPr lang="en-US"/>
              <a:t>ADAPS Sitevisit</a:t>
            </a:r>
          </a:p>
          <a:p>
            <a:r>
              <a:rPr lang="en-US">
                <a:hlinkClick r:id="rId3" action="ppaction://hlinkpres?slideindex=1&amp;slidetitle="/>
              </a:rPr>
              <a:t>New DECODES </a:t>
            </a:r>
            <a:endParaRPr lang="en-US"/>
          </a:p>
          <a:p>
            <a:r>
              <a:rPr lang="en-US"/>
              <a:t>XML Schemas for site-definition (sitefile); sitevisit; next UVs and DVs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B4D24F-1470-40BD-8F98-32AD0D8500BF}" type="slidenum">
              <a:rPr lang="en-US"/>
              <a:pPr/>
              <a:t>5</a:t>
            </a:fld>
            <a:endParaRPr lang="en-US"/>
          </a:p>
        </p:txBody>
      </p:sp>
      <p:sp>
        <p:nvSpPr>
          <p:cNvPr id="3717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EDDN/DRGS Backup</a:t>
            </a:r>
          </a:p>
        </p:txBody>
      </p:sp>
      <p:sp>
        <p:nvSpPr>
          <p:cNvPr id="371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hlinkClick r:id="rId2"/>
              </a:rPr>
              <a:t>Status of Major Activities</a:t>
            </a:r>
            <a:endParaRPr lang="en-US"/>
          </a:p>
          <a:p>
            <a:r>
              <a:rPr lang="en-US"/>
              <a:t>NWIS-RT Servers will be installed early March and will replace systems in Reston!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20F4B5-DF17-4817-BCE6-D29937F015E7}" type="slidenum">
              <a:rPr lang="en-US"/>
              <a:pPr/>
              <a:t>6</a:t>
            </a:fld>
            <a:endParaRPr lang="en-US"/>
          </a:p>
        </p:txBody>
      </p:sp>
      <p:sp>
        <p:nvSpPr>
          <p:cNvPr id="36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Training</a:t>
            </a:r>
          </a:p>
        </p:txBody>
      </p:sp>
      <p:sp>
        <p:nvSpPr>
          <p:cNvPr id="3614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9100" y="1260475"/>
            <a:ext cx="8001000" cy="4743450"/>
          </a:xfrm>
        </p:spPr>
        <p:txBody>
          <a:bodyPr/>
          <a:lstStyle/>
          <a:p>
            <a:r>
              <a:rPr lang="en-US"/>
              <a:t>NWIS DBA course - January 2008</a:t>
            </a:r>
          </a:p>
          <a:p>
            <a:pPr lvl="1"/>
            <a:r>
              <a:rPr lang="en-US"/>
              <a:t>30 Students, had to turn several away</a:t>
            </a:r>
          </a:p>
          <a:p>
            <a:pPr lvl="1"/>
            <a:r>
              <a:rPr lang="en-US"/>
              <a:t>Will be offered again in January 2009</a:t>
            </a:r>
          </a:p>
          <a:p>
            <a:r>
              <a:rPr lang="en-US">
                <a:hlinkClick r:id="rId2"/>
              </a:rPr>
              <a:t>NWIS Training/Cyber Seminars</a:t>
            </a:r>
            <a:endParaRPr lang="en-US"/>
          </a:p>
          <a:p>
            <a:pPr lvl="1"/>
            <a:r>
              <a:rPr lang="en-US"/>
              <a:t>NWIS/NWISWeb QW Refresh</a:t>
            </a:r>
          </a:p>
          <a:p>
            <a:pPr lvl="1"/>
            <a:r>
              <a:rPr lang="en-US"/>
              <a:t>NWIS 4.8 Cyber Seminars</a:t>
            </a:r>
          </a:p>
          <a:p>
            <a:r>
              <a:rPr lang="en-US"/>
              <a:t>New Decodes Training being prepared</a:t>
            </a:r>
          </a:p>
          <a:p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FECE97-B104-4FED-A202-D5B61F61720C}" type="slidenum">
              <a:rPr lang="en-US"/>
              <a:pPr/>
              <a:t>7</a:t>
            </a:fld>
            <a:endParaRPr lang="en-US"/>
          </a:p>
        </p:txBody>
      </p:sp>
      <p:sp>
        <p:nvSpPr>
          <p:cNvPr id="375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Other FY08 NWISWeb Activities </a:t>
            </a:r>
          </a:p>
        </p:txBody>
      </p:sp>
      <p:sp>
        <p:nvSpPr>
          <p:cNvPr id="375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Monotype Sorts" pitchFamily="2" charset="2"/>
              <a:buNone/>
            </a:pPr>
            <a:r>
              <a:rPr lang="en-US"/>
              <a:t>Enhancments to Ratings Depot</a:t>
            </a:r>
          </a:p>
          <a:p>
            <a:pPr lvl="1"/>
            <a:r>
              <a:rPr lang="en-US"/>
              <a:t>New function will allow user to see which rating has been changed Provide current/real-time unit values data via web services</a:t>
            </a:r>
          </a:p>
          <a:p>
            <a:pPr>
              <a:buFont typeface="Monotype Sorts" pitchFamily="2" charset="2"/>
              <a:buNone/>
            </a:pPr>
            <a:r>
              <a:rPr lang="en-US"/>
              <a:t>Web Sevices real-time/current Unit Values </a:t>
            </a:r>
          </a:p>
          <a:p>
            <a:pPr lvl="1"/>
            <a:r>
              <a:rPr lang="en-US"/>
              <a:t>Based on existing pilot project with NOAA</a:t>
            </a:r>
          </a:p>
          <a:p>
            <a:pPr lvl="1"/>
            <a:r>
              <a:rPr lang="en-US"/>
              <a:t>REST and SOAP service using USGS-NWIS-HydroML, CUAHSI WaterML (SensorML)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Desktop">
  <a:themeElements>
    <a:clrScheme name="Desktop 8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5EE21C"/>
      </a:hlink>
      <a:folHlink>
        <a:srgbClr val="CECECE"/>
      </a:folHlink>
    </a:clrScheme>
    <a:fontScheme name="Deskto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495300" marR="0" indent="-495300" algn="ctr" defTabSz="914400" rtl="0" eaLnBrk="0" fontAlgn="base" latinLnBrk="0" hangingPunct="0">
          <a:lnSpc>
            <a:spcPct val="80000"/>
          </a:lnSpc>
          <a:spcBef>
            <a:spcPct val="0"/>
          </a:spcBef>
          <a:spcAft>
            <a:spcPct val="20000"/>
          </a:spcAft>
          <a:buClr>
            <a:srgbClr val="FAFD00"/>
          </a:buClr>
          <a:buSzPct val="65000"/>
          <a:buFont typeface="Monotype Sorts" pitchFamily="2" charset="2"/>
          <a:buBlip>
            <a:blip xmlns:r="http://schemas.openxmlformats.org/officeDocument/2006/relationships" r:embed="rId1"/>
          </a:buBlip>
          <a:tabLst/>
          <a:defRPr kumimoji="0" lang="en-US" sz="25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495300" marR="0" indent="-495300" algn="ctr" defTabSz="914400" rtl="0" eaLnBrk="0" fontAlgn="base" latinLnBrk="0" hangingPunct="0">
          <a:lnSpc>
            <a:spcPct val="80000"/>
          </a:lnSpc>
          <a:spcBef>
            <a:spcPct val="0"/>
          </a:spcBef>
          <a:spcAft>
            <a:spcPct val="20000"/>
          </a:spcAft>
          <a:buClr>
            <a:srgbClr val="FAFD00"/>
          </a:buClr>
          <a:buSzPct val="65000"/>
          <a:buFont typeface="Monotype Sorts" pitchFamily="2" charset="2"/>
          <a:buBlip>
            <a:blip xmlns:r="http://schemas.openxmlformats.org/officeDocument/2006/relationships" r:embed="rId1"/>
          </a:buBlip>
          <a:tabLst/>
          <a:defRPr kumimoji="0" lang="en-US" sz="25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Deskto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ktop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ktop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ktop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ktop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ktop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ktop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ktop 8">
        <a:dk1>
          <a:srgbClr val="000000"/>
        </a:dk1>
        <a:lt1>
          <a:srgbClr val="FFFFFF"/>
        </a:lt1>
        <a:dk2>
          <a:srgbClr val="000000"/>
        </a:dk2>
        <a:lt2>
          <a:srgbClr val="919191"/>
        </a:lt2>
        <a:accent1>
          <a:srgbClr val="618FFD"/>
        </a:accent1>
        <a:accent2>
          <a:srgbClr val="00AE00"/>
        </a:accent2>
        <a:accent3>
          <a:srgbClr val="FFFFFF"/>
        </a:accent3>
        <a:accent4>
          <a:srgbClr val="000000"/>
        </a:accent4>
        <a:accent5>
          <a:srgbClr val="B7C6FE"/>
        </a:accent5>
        <a:accent6>
          <a:srgbClr val="009D00"/>
        </a:accent6>
        <a:hlink>
          <a:srgbClr val="5EE21C"/>
        </a:hlink>
        <a:folHlink>
          <a:srgbClr val="CECEC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8094</TotalTime>
  <Words>245</Words>
  <Application>Microsoft PowerPoint</Application>
  <PresentationFormat>On-screen Show (4:3)</PresentationFormat>
  <Paragraphs>46</Paragraphs>
  <Slides>7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Design Template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Times New Roman</vt:lpstr>
      <vt:lpstr>Arial</vt:lpstr>
      <vt:lpstr>Monotype Sorts</vt:lpstr>
      <vt:lpstr>Wingdings</vt:lpstr>
      <vt:lpstr>Desktop</vt:lpstr>
      <vt:lpstr>CorelDRAW</vt:lpstr>
      <vt:lpstr>NWIS 2008 Release Status </vt:lpstr>
      <vt:lpstr>NWISWeb QW-Refresh</vt:lpstr>
      <vt:lpstr>NWIS Core 4.8 Implementation</vt:lpstr>
      <vt:lpstr>NWIS Core 4.8 – Highlights</vt:lpstr>
      <vt:lpstr>EDDN/DRGS Backup</vt:lpstr>
      <vt:lpstr>Training</vt:lpstr>
      <vt:lpstr>Other FY08 NWISWeb Activities </vt:lpstr>
    </vt:vector>
  </TitlesOfParts>
  <Company>usgs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NWIS 4_3 Testing </dc:title>
  <dc:creator>Yvonne Stoker</dc:creator>
  <cp:lastModifiedBy>Susan Trapanese</cp:lastModifiedBy>
  <cp:revision>388</cp:revision>
  <dcterms:created xsi:type="dcterms:W3CDTF">2002-11-26T18:12:55Z</dcterms:created>
  <dcterms:modified xsi:type="dcterms:W3CDTF">2008-02-20T14:42:39Z</dcterms:modified>
</cp:coreProperties>
</file>