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0075863" cy="7562850"/>
  <p:notesSz cx="7772400" cy="10058400"/>
  <p:defaultTextStyle>
    <a:defPPr>
      <a:defRPr lang="en-GB"/>
    </a:defPPr>
    <a:lvl1pPr algn="l" defTabSz="457200" rtl="0" fontAlgn="base" hangingPunct="0">
      <a:lnSpc>
        <a:spcPct val="82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1pPr>
    <a:lvl2pPr marL="419100" indent="-209550" algn="l" defTabSz="457200" rtl="0" fontAlgn="base" hangingPunct="0">
      <a:lnSpc>
        <a:spcPct val="82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2pPr>
    <a:lvl3pPr marL="635000" indent="-204788" algn="l" defTabSz="457200" rtl="0" fontAlgn="base" hangingPunct="0">
      <a:lnSpc>
        <a:spcPct val="82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3pPr>
    <a:lvl4pPr marL="850900" indent="-212725" algn="l" defTabSz="457200" rtl="0" fontAlgn="base" hangingPunct="0">
      <a:lnSpc>
        <a:spcPct val="82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4pPr>
    <a:lvl5pPr marL="1066800" indent="-206375" algn="l" defTabSz="457200" rtl="0" fontAlgn="base" hangingPunct="0">
      <a:lnSpc>
        <a:spcPct val="82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Bitstream Vera Sans" pitchFamily="32" charset="0"/>
        <a:ea typeface="+mn-ea"/>
        <a:cs typeface="Lucida Sans Unicode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0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Img"/>
          </p:nvPr>
        </p:nvSpPr>
        <p:spPr bwMode="auto">
          <a:xfrm>
            <a:off x="1371600" y="763588"/>
            <a:ext cx="5014913" cy="3763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8" name="Rectangle 10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03950" cy="4516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359150" cy="490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endParaRPr lang="en-GB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/>
          </p:nvPr>
        </p:nvSpPr>
        <p:spPr bwMode="auto">
          <a:xfrm>
            <a:off x="4398963" y="0"/>
            <a:ext cx="3359150" cy="490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endParaRPr lang="en-GB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ftr"/>
          </p:nvPr>
        </p:nvSpPr>
        <p:spPr bwMode="auto">
          <a:xfrm>
            <a:off x="0" y="9555163"/>
            <a:ext cx="3359150" cy="498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endParaRPr lang="en-GB"/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59150" cy="498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fld id="{108B43BF-0DD1-4C31-ABDE-D27EE678C0B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DA14AA-7342-4C29-A4C3-E3A3089EFC0D}" type="slidenum">
              <a:rPr lang="en-GB"/>
              <a:pPr/>
              <a:t>1</a:t>
            </a:fld>
            <a:endParaRPr lang="en-GB"/>
          </a:p>
        </p:txBody>
      </p:sp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1373188" y="763588"/>
            <a:ext cx="50260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6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CD20AD-B18A-454F-A91D-49F91F36214B}" type="slidenum">
              <a:rPr lang="en-GB"/>
              <a:pPr/>
              <a:t>2</a:t>
            </a:fld>
            <a:endParaRPr lang="en-GB"/>
          </a:p>
        </p:txBody>
      </p:sp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1373188" y="763588"/>
            <a:ext cx="50260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6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9E5287-762A-4936-82E2-5502FE3C6CFA}" type="slidenum">
              <a:rPr lang="en-GB"/>
              <a:pPr/>
              <a:t>3</a:t>
            </a:fld>
            <a:endParaRPr lang="en-GB"/>
          </a:p>
        </p:txBody>
      </p:sp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1373188" y="763588"/>
            <a:ext cx="50260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CEF752-806D-4058-83FC-09C17178D5CE}" type="slidenum">
              <a:rPr lang="en-GB"/>
              <a:pPr/>
              <a:t>4</a:t>
            </a:fld>
            <a:endParaRPr lang="en-GB"/>
          </a:p>
        </p:txBody>
      </p:sp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373188" y="763588"/>
            <a:ext cx="50260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7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BC4EE5-870E-418E-B1CC-A5222EE71A47}" type="slidenum">
              <a:rPr lang="en-GB"/>
              <a:pPr/>
              <a:t>5</a:t>
            </a:fld>
            <a:endParaRPr lang="en-GB"/>
          </a:p>
        </p:txBody>
      </p:sp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FC36D7-8938-48B0-B031-0F8523A417A9}" type="slidenum">
              <a:rPr lang="en-GB"/>
              <a:pPr/>
              <a:t>6</a:t>
            </a:fld>
            <a:endParaRPr lang="en-GB"/>
          </a:p>
        </p:txBody>
      </p:sp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7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5235A1-B863-4D1E-B315-3F8014CF8D5A}" type="slidenum">
              <a:rPr lang="en-GB"/>
              <a:pPr/>
              <a:t>7</a:t>
            </a:fld>
            <a:endParaRPr lang="en-GB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7CA4DB2-7F0F-48AD-91DD-1E9D5E33080D}" type="slidenum">
              <a:rPr lang="en-GB"/>
              <a:pPr/>
              <a:t>8</a:t>
            </a:fld>
            <a:endParaRPr lang="en-GB"/>
          </a:p>
        </p:txBody>
      </p:sp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2850" cy="37655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7C5F34-43E8-4F8D-9DFA-CDC424F59DE7}" type="slidenum">
              <a:rPr lang="en-GB"/>
              <a:pPr/>
              <a:t>9</a:t>
            </a:fld>
            <a:endParaRPr lang="en-GB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6500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6152796-8CC1-45C7-9CD5-6D0F059CE765}" type="slidenum">
              <a:rPr lang="en-GB"/>
              <a:pPr/>
              <a:t>10</a:t>
            </a:fld>
            <a:endParaRPr lang="en-GB"/>
          </a:p>
        </p:txBody>
      </p:sp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6500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C7003F-9033-4C24-B2DB-798820DAB04A}" type="slidenum">
              <a:rPr lang="en-GB"/>
              <a:pPr/>
              <a:t>11</a:t>
            </a:fld>
            <a:endParaRPr lang="en-GB"/>
          </a:p>
        </p:txBody>
      </p:sp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1374775" y="763588"/>
            <a:ext cx="5018088" cy="376713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B31619F-15ED-4B7A-8D30-9CED3FC266B9}" type="slidenum">
              <a:rPr lang="en-GB"/>
              <a:pPr/>
              <a:t>12</a:t>
            </a:fld>
            <a:endParaRPr lang="en-GB"/>
          </a:p>
        </p:txBody>
      </p:sp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DF2CED-EFBD-495D-A6E6-F3AA59C827B5}" type="slidenum">
              <a:rPr lang="en-GB"/>
              <a:pPr/>
              <a:t>13</a:t>
            </a:fld>
            <a:endParaRPr lang="en-GB"/>
          </a:p>
        </p:txBody>
      </p:sp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49F7AD-73AF-4D4B-87C7-C657120164AB}" type="slidenum">
              <a:rPr lang="en-GB"/>
              <a:pPr/>
              <a:t>14</a:t>
            </a:fld>
            <a:endParaRPr lang="en-GB"/>
          </a:p>
        </p:txBody>
      </p:sp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9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F873CC-C370-4784-8EAF-D7AAFA35A505}" type="slidenum">
              <a:rPr lang="en-GB"/>
              <a:pPr/>
              <a:t>15</a:t>
            </a:fld>
            <a:endParaRPr lang="en-GB"/>
          </a:p>
        </p:txBody>
      </p:sp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0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0AA5A9-DAC5-437F-B445-4F645C0A803B}" type="slidenum">
              <a:rPr lang="en-GB"/>
              <a:pPr/>
              <a:t>16</a:t>
            </a:fld>
            <a:endParaRPr lang="en-GB"/>
          </a:p>
        </p:txBody>
      </p:sp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410291-A4A7-468A-85B9-953C9FE82B44}" type="slidenum">
              <a:rPr lang="en-GB"/>
              <a:pPr/>
              <a:t>17</a:t>
            </a:fld>
            <a:endParaRPr lang="en-GB"/>
          </a:p>
        </p:txBody>
      </p:sp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6025" cy="37687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C081EE-4BF5-4CC4-B75B-5FF04D371BFA}" type="slidenum">
              <a:rPr lang="en-GB"/>
              <a:pPr/>
              <a:t>18</a:t>
            </a:fld>
            <a:endParaRPr lang="en-GB"/>
          </a:p>
        </p:txBody>
      </p:sp>
      <p:sp>
        <p:nvSpPr>
          <p:cNvPr id="46081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1738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0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373AA3-D602-4FDD-97B9-A7DBA4F44FF3}" type="slidenum">
              <a:rPr lang="en-GB"/>
              <a:pPr/>
              <a:t>19</a:t>
            </a:fld>
            <a:endParaRPr lang="en-GB"/>
          </a:p>
        </p:txBody>
      </p:sp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1738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661013-B0EB-450E-B22F-EEEEA1B13633}" type="slidenum">
              <a:rPr lang="en-GB"/>
              <a:pPr/>
              <a:t>20</a:t>
            </a:fld>
            <a:endParaRPr lang="en-GB"/>
          </a:p>
        </p:txBody>
      </p:sp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1738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1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BC73F9-6C17-4714-8763-D2A6E0721CD6}" type="slidenum">
              <a:rPr lang="en-GB"/>
              <a:pPr/>
              <a:t>21</a:t>
            </a:fld>
            <a:endParaRPr lang="en-GB"/>
          </a:p>
        </p:txBody>
      </p:sp>
      <p:sp>
        <p:nvSpPr>
          <p:cNvPr id="49153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11738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1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0F49CC-C5CD-4A4D-8330-29B9CD612BC1}" type="slidenum">
              <a:rPr lang="en-GB"/>
              <a:pPr/>
              <a:t>22</a:t>
            </a:fld>
            <a:endParaRPr lang="en-GB"/>
          </a:p>
        </p:txBody>
      </p:sp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1365250" y="763588"/>
            <a:ext cx="5022850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1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DEC330-D7C7-4A33-9A1D-EB4380DF9DD9}" type="slidenum">
              <a:rPr lang="en-GB"/>
              <a:pPr/>
              <a:t>23</a:t>
            </a:fld>
            <a:endParaRPr lang="en-GB"/>
          </a:p>
        </p:txBody>
      </p:sp>
      <p:sp>
        <p:nvSpPr>
          <p:cNvPr id="51201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2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C07A02-768F-4D74-99DC-D2437188F679}" type="slidenum">
              <a:rPr lang="en-GB"/>
              <a:pPr/>
              <a:t>24</a:t>
            </a:fld>
            <a:endParaRPr lang="en-GB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33BDBD-7716-413A-8B31-063786858894}" type="slidenum">
              <a:rPr lang="en-GB"/>
              <a:pPr/>
              <a:t>25</a:t>
            </a:fld>
            <a:endParaRPr lang="en-GB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1371600" y="763588"/>
            <a:ext cx="5027613" cy="37703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2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77875" y="4776788"/>
            <a:ext cx="6205538" cy="45180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9500"/>
            <a:ext cx="8564563" cy="16208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1300" y="4286250"/>
            <a:ext cx="7053263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535247-9FCF-4D2C-9408-1FC421CD5A6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1A1266-E136-4479-A739-91DE358FE18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4859338"/>
            <a:ext cx="8564562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5338" y="3205163"/>
            <a:ext cx="8564562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B75E41B-B579-448D-AE6C-E5DB7E264F0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70063"/>
            <a:ext cx="4451350" cy="4981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6988" y="1770063"/>
            <a:ext cx="4451350" cy="4981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470228-77A3-4FE5-9234-DA98FC9588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3213"/>
            <a:ext cx="9069387" cy="1260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238" y="1692275"/>
            <a:ext cx="4452937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238" y="2398713"/>
            <a:ext cx="4452937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100" y="1692275"/>
            <a:ext cx="4454525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100" y="2398713"/>
            <a:ext cx="4454525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3D2E7F2-DEC6-417A-B16C-6475D649BFD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EE71292-95A0-408A-A8F0-C729CC535D6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49A7E8C-B263-4F80-A111-7211B27F363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33147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0175" y="301625"/>
            <a:ext cx="5632450" cy="6454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38" y="1582738"/>
            <a:ext cx="3314700" cy="51736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F33486D-D98E-4EE4-965D-086D6EF6251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4850" y="5294313"/>
            <a:ext cx="6045200" cy="623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4850" y="676275"/>
            <a:ext cx="6045200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4850" y="5918200"/>
            <a:ext cx="6045200" cy="88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BD7049C-9F86-4C4B-9856-2CFC4036835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2DB4F3-9BEF-43A2-AEC0-6F69794FC8A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4563" y="301625"/>
            <a:ext cx="2263775" cy="64500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38925" cy="64500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8079F11-F916-42DD-9305-17282F93FFB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55100" cy="12541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503238" y="6889750"/>
            <a:ext cx="2333625" cy="5175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446463" y="6889750"/>
            <a:ext cx="3179762" cy="5175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7224713" y="6889750"/>
            <a:ext cx="2333625" cy="517525"/>
          </a:xfrm>
        </p:spPr>
        <p:txBody>
          <a:bodyPr/>
          <a:lstStyle>
            <a:lvl1pPr>
              <a:defRPr/>
            </a:lvl1pPr>
          </a:lstStyle>
          <a:p>
            <a:fld id="{D151D9BD-6EEE-4C66-82E5-E2D69F7C10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55100" cy="1254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70063"/>
            <a:ext cx="9055100" cy="4981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9750"/>
            <a:ext cx="2333625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6463" y="6889750"/>
            <a:ext cx="3179762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4713" y="6889750"/>
            <a:ext cx="2333625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>
                <a:solidFill>
                  <a:srgbClr val="000000"/>
                </a:solidFill>
                <a:latin typeface="Bitstream Vera Serif" pitchFamily="16" charset="0"/>
              </a:defRPr>
            </a:lvl1pPr>
          </a:lstStyle>
          <a:p>
            <a:fld id="{035ECB54-71B9-4B39-8940-F2909BD84959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562725" y="6877050"/>
            <a:ext cx="3514725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2pPr>
      <a:lvl3pPr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3pPr>
      <a:lvl4pPr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4pPr>
      <a:lvl5pPr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5pPr>
      <a:lvl6pPr marL="457200"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6pPr>
      <a:lvl7pPr marL="914400"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7pPr>
      <a:lvl8pPr marL="1371600"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8pPr>
      <a:lvl9pPr marL="1828800" algn="ctr" defTabSz="457200" rtl="0" fontAlgn="base" hangingPunct="0">
        <a:lnSpc>
          <a:spcPct val="8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Bitstream Vera Sans" pitchFamily="32" charset="0"/>
        </a:defRPr>
      </a:lvl9pPr>
    </p:titleStyle>
    <p:bodyStyle>
      <a:lvl1pPr marL="419100" indent="-314325" algn="l" defTabSz="457200" rtl="0" fontAlgn="base" hangingPunct="0">
        <a:lnSpc>
          <a:spcPct val="82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50900" indent="-282575" algn="l" defTabSz="457200" rtl="0" fontAlgn="base" hangingPunct="0">
        <a:lnSpc>
          <a:spcPct val="82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6" charset="2"/>
        <a:buChar char=""/>
        <a:defRPr sz="2800">
          <a:solidFill>
            <a:srgbClr val="000000"/>
          </a:solidFill>
          <a:latin typeface="+mn-lt"/>
        </a:defRPr>
      </a:lvl2pPr>
      <a:lvl3pPr marL="1282700" indent="-212725" algn="l" defTabSz="457200" rtl="0" fontAlgn="base" hangingPunct="0">
        <a:lnSpc>
          <a:spcPct val="82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</a:defRPr>
      </a:lvl3pPr>
      <a:lvl4pPr marL="1714500" indent="-203200" algn="l" defTabSz="457200" rtl="0" fontAlgn="base" hangingPunct="0">
        <a:lnSpc>
          <a:spcPct val="82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6" charset="2"/>
        <a:buChar char=""/>
        <a:defRPr sz="2000">
          <a:solidFill>
            <a:srgbClr val="000000"/>
          </a:solidFill>
          <a:latin typeface="+mn-lt"/>
        </a:defRPr>
      </a:lvl4pPr>
      <a:lvl5pPr marL="2146300" indent="-204788" algn="l" defTabSz="457200" rtl="0" fontAlgn="base" hangingPunct="0">
        <a:lnSpc>
          <a:spcPct val="82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5pPr>
      <a:lvl6pPr marL="2603500" indent="-204788" algn="l" defTabSz="457200" rtl="0" fontAlgn="base" hangingPunct="0">
        <a:lnSpc>
          <a:spcPct val="82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3060700" indent="-204788" algn="l" defTabSz="457200" rtl="0" fontAlgn="base" hangingPunct="0">
        <a:lnSpc>
          <a:spcPct val="82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517900" indent="-204788" algn="l" defTabSz="457200" rtl="0" fontAlgn="base" hangingPunct="0">
        <a:lnSpc>
          <a:spcPct val="82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975100" indent="-204788" algn="l" defTabSz="457200" rtl="0" fontAlgn="base" hangingPunct="0">
        <a:lnSpc>
          <a:spcPct val="82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nwis.er.usgs.gov/datarelay/eros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lum bright="42000" contrast="30000"/>
          </a:blip>
          <a:srcRect/>
          <a:stretch>
            <a:fillRect/>
          </a:stretch>
        </p:blipFill>
        <p:spPr bwMode="auto">
          <a:xfrm>
            <a:off x="-2351088" y="-457200"/>
            <a:ext cx="13115926" cy="8021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542925" y="457200"/>
            <a:ext cx="9058275" cy="1314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 b="1">
                <a:solidFill>
                  <a:srgbClr val="000000"/>
                </a:solidFill>
              </a:rPr>
              <a:t>Emergency Data Distribution Network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62725" y="6877050"/>
            <a:ext cx="3514725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74638" y="2514600"/>
            <a:ext cx="9326562" cy="6462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 algn="ctr">
              <a:lnSpc>
                <a:spcPct val="76000"/>
              </a:lnSpc>
              <a:spcBef>
                <a:spcPts val="1738"/>
              </a:spcBef>
              <a:spcAft>
                <a:spcPts val="1738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3200" b="1" i="1">
                <a:solidFill>
                  <a:srgbClr val="000000"/>
                </a:solidFill>
              </a:rPr>
              <a:t>Project</a:t>
            </a:r>
          </a:p>
          <a:p>
            <a:pPr algn="ctr">
              <a:lnSpc>
                <a:spcPct val="76000"/>
              </a:lnSpc>
              <a:spcBef>
                <a:spcPts val="1738"/>
              </a:spcBef>
              <a:spcAft>
                <a:spcPts val="1738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2800" b="1" i="1">
                <a:solidFill>
                  <a:srgbClr val="000000"/>
                </a:solidFill>
              </a:rPr>
              <a:t>to add an independent</a:t>
            </a:r>
          </a:p>
          <a:p>
            <a:pPr algn="ctr">
              <a:lnSpc>
                <a:spcPct val="76000"/>
              </a:lnSpc>
              <a:spcBef>
                <a:spcPts val="1738"/>
              </a:spcBef>
              <a:spcAft>
                <a:spcPts val="1738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3200" b="1" i="1">
                <a:solidFill>
                  <a:srgbClr val="000000"/>
                </a:solidFill>
              </a:rPr>
              <a:t>GOES DCS Reception and Distribution System</a:t>
            </a:r>
          </a:p>
          <a:p>
            <a:pPr algn="ctr">
              <a:lnSpc>
                <a:spcPct val="76000"/>
              </a:lnSpc>
              <a:spcBef>
                <a:spcPts val="1738"/>
              </a:spcBef>
              <a:spcAft>
                <a:spcPts val="1738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2800" b="1" i="1">
                <a:solidFill>
                  <a:srgbClr val="000000"/>
                </a:solidFill>
              </a:rPr>
              <a:t>to complement the</a:t>
            </a:r>
          </a:p>
          <a:p>
            <a:pPr algn="ctr">
              <a:lnSpc>
                <a:spcPct val="76000"/>
              </a:lnSpc>
              <a:spcBef>
                <a:spcPts val="1738"/>
              </a:spcBef>
              <a:spcAft>
                <a:spcPts val="1738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3200" b="1" i="1">
                <a:solidFill>
                  <a:srgbClr val="000000"/>
                </a:solidFill>
              </a:rPr>
              <a:t>NESDIS Wallops Island Facility</a:t>
            </a:r>
          </a:p>
          <a:p>
            <a:pPr algn="ctr">
              <a:lnSpc>
                <a:spcPct val="24000"/>
              </a:lnSpc>
              <a:spcBef>
                <a:spcPts val="1700"/>
              </a:spcBef>
              <a:spcAft>
                <a:spcPts val="1700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1600" b="1" i="1">
                <a:solidFill>
                  <a:srgbClr val="000000"/>
                </a:solidFill>
              </a:rPr>
              <a:t>Presented by Ernest Dreyer, USGS/WRD</a:t>
            </a:r>
          </a:p>
          <a:p>
            <a:pPr algn="ctr">
              <a:lnSpc>
                <a:spcPct val="24000"/>
              </a:lnSpc>
              <a:spcBef>
                <a:spcPts val="1700"/>
              </a:spcBef>
              <a:spcAft>
                <a:spcPts val="1700"/>
              </a:spcAft>
              <a:tabLst>
                <a:tab pos="34925" algn="l"/>
                <a:tab pos="492125" algn="l"/>
                <a:tab pos="949325" algn="l"/>
                <a:tab pos="1406525" algn="l"/>
                <a:tab pos="1863725" algn="l"/>
                <a:tab pos="2320925" algn="l"/>
                <a:tab pos="2778125" algn="l"/>
                <a:tab pos="3235325" algn="l"/>
                <a:tab pos="3692525" algn="l"/>
                <a:tab pos="4149725" algn="l"/>
                <a:tab pos="4606925" algn="l"/>
                <a:tab pos="5064125" algn="l"/>
                <a:tab pos="5521325" algn="l"/>
                <a:tab pos="5978525" algn="l"/>
                <a:tab pos="6435725" algn="l"/>
                <a:tab pos="6892925" algn="l"/>
                <a:tab pos="7350125" algn="l"/>
                <a:tab pos="7807325" algn="l"/>
                <a:tab pos="8264525" algn="l"/>
                <a:tab pos="8721725" algn="l"/>
              </a:tabLst>
            </a:pPr>
            <a:r>
              <a:rPr lang="en-GB" sz="1600" b="1" i="1">
                <a:solidFill>
                  <a:srgbClr val="000000"/>
                </a:solidFill>
              </a:rPr>
              <a:t>January 23, 2008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1263650"/>
          </a:xfrm>
          <a:ln/>
        </p:spPr>
        <p:txBody>
          <a:bodyPr/>
          <a:lstStyle/>
          <a:p>
            <a:pPr marL="1066800" indent="-206375">
              <a:lnSpc>
                <a:spcPct val="98000"/>
              </a:lnSpc>
              <a:tabLst>
                <a:tab pos="1066800" algn="l"/>
                <a:tab pos="1524000" algn="l"/>
                <a:tab pos="1981200" algn="l"/>
                <a:tab pos="2438400" algn="l"/>
                <a:tab pos="2895600" algn="l"/>
                <a:tab pos="3352800" algn="l"/>
                <a:tab pos="3810000" algn="l"/>
                <a:tab pos="4267200" algn="l"/>
                <a:tab pos="4724400" algn="l"/>
                <a:tab pos="5181600" algn="l"/>
                <a:tab pos="5638800" algn="l"/>
                <a:tab pos="6096000" algn="l"/>
                <a:tab pos="6553200" algn="l"/>
                <a:tab pos="7010400" algn="l"/>
                <a:tab pos="7467600" algn="l"/>
                <a:tab pos="7924800" algn="l"/>
                <a:tab pos="8382000" algn="l"/>
                <a:tab pos="8839200" algn="l"/>
                <a:tab pos="9296400" algn="l"/>
                <a:tab pos="9753600" algn="l"/>
                <a:tab pos="10210800" algn="l"/>
              </a:tabLst>
            </a:pPr>
            <a:r>
              <a:rPr lang="en-GB" b="1"/>
              <a:t>Overview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9387" cy="5283200"/>
          </a:xfrm>
          <a:ln/>
        </p:spPr>
        <p:txBody>
          <a:bodyPr/>
          <a:lstStyle/>
          <a:p>
            <a:pPr indent="-209550"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 sz="4400"/>
          </a:p>
          <a:p>
            <a:pPr indent="-209550"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4400"/>
              <a:t>Review EDDN project</a:t>
            </a:r>
          </a:p>
          <a:p>
            <a:pPr indent="-209550"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 sz="4400"/>
          </a:p>
          <a:p>
            <a:pPr indent="-209550"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4400"/>
              <a:t>Provide a current status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841375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EDDN Project GOALS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1813" y="1162050"/>
            <a:ext cx="9069387" cy="6024563"/>
          </a:xfrm>
          <a:ln/>
        </p:spPr>
        <p:txBody>
          <a:bodyPr/>
          <a:lstStyle/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Receive data from all DCPs transmitting in the GOES DCS independently of Wallops Island.</a:t>
            </a:r>
          </a:p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Locate facility at a receive site(s) sufficiently distant from Wallops Island to achieve event independence.</a:t>
            </a:r>
          </a:p>
          <a:p>
            <a:pPr>
              <a:lnSpc>
                <a:spcPct val="98000"/>
              </a:lnSpc>
              <a:buClr>
                <a:srgbClr val="FF0000"/>
              </a:buClr>
              <a:buSzPct val="100000"/>
              <a:buFont typeface="Luxi Sans" pitchFamily="32" charset="0"/>
              <a:buChar char="X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>
                <a:solidFill>
                  <a:srgbClr val="FF0000"/>
                </a:solidFill>
              </a:rPr>
              <a:t>Implement additional pilot at EROS signal at a location other than Wallops Island.</a:t>
            </a:r>
          </a:p>
          <a:p>
            <a:pPr lvl="1">
              <a:lnSpc>
                <a:spcPct val="8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200"/>
              <a:t>( NESDIS has placed an additional pilot signal at the Godard Space Center )</a:t>
            </a:r>
          </a:p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Distribute data independently of Wallops Island.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1069975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STIWG/NESDIS Proposal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47788"/>
            <a:ext cx="9069388" cy="5794375"/>
          </a:xfrm>
          <a:ln/>
        </p:spPr>
        <p:txBody>
          <a:bodyPr/>
          <a:lstStyle/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Locate the emergency distribution system at the USGS EROS Data Center in Sioux Falls, South Dakota. </a:t>
            </a:r>
          </a:p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USGS and NOAA/NESDIS will share the costs for procurement of the Direct Readout Ground Station system.</a:t>
            </a:r>
          </a:p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System will be primarily operated by USGS with support from NESDIS.</a:t>
            </a:r>
          </a:p>
          <a:p>
            <a:pPr>
              <a:lnSpc>
                <a:spcPct val="98000"/>
              </a:lnSpc>
              <a:buSzPct val="100000"/>
              <a:buFont typeface="Bitstream Vera Sans" pitchFamily="32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Operational costs will be shared among users who agree to participate and NESDIS.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9067800" cy="126365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Basic EDDN System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9067800" cy="5381625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DRGS system with 2 antennas for GOES East and West ( at least 7M )</a:t>
            </a:r>
            <a:r>
              <a:rPr lang="ar-SA" sz="3600">
                <a:cs typeface="Arial" charset="0"/>
              </a:rPr>
              <a:t>‏</a:t>
            </a:r>
            <a:r>
              <a:rPr lang="en-GB" sz="3600"/>
              <a:t> and  one backup antenna</a:t>
            </a:r>
          </a:p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DOMSAT system for data from Wallops Island</a:t>
            </a:r>
          </a:p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LRGS systems for acquiring and distributing data.</a:t>
            </a:r>
          </a:p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Web Server for reporting system status.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76225"/>
            <a:ext cx="9067800" cy="1317625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/>
              <a:t>Some </a:t>
            </a:r>
            <a:r>
              <a:rPr lang="en-GB"/>
              <a:t>Features</a:t>
            </a:r>
            <a:r>
              <a:rPr lang="en-GB" sz="4000"/>
              <a:t> required of the</a:t>
            </a:r>
            <a:br>
              <a:rPr lang="en-GB" sz="4000"/>
            </a:br>
            <a:r>
              <a:rPr lang="en-GB"/>
              <a:t>EDDN</a:t>
            </a:r>
            <a:r>
              <a:rPr lang="en-GB" sz="4000"/>
              <a:t> GOES Receive System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7800" cy="4991100"/>
          </a:xfrm>
          <a:ln/>
        </p:spPr>
        <p:txBody>
          <a:bodyPr/>
          <a:lstStyle/>
          <a:p>
            <a:pPr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 sz="3600"/>
          </a:p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Receive both 100 and 300 baud messages on the same channel.</a:t>
            </a:r>
          </a:p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3600"/>
              <a:t>Support a backup pilot signal and be able to switch to the backup if the primary signal fails.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755650" y="2349500"/>
            <a:ext cx="8566150" cy="1627188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Current Status of EDDN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511300" y="4286250"/>
            <a:ext cx="7054850" cy="1933575"/>
          </a:xfrm>
          <a:prstGeom prst="rect">
            <a:avLst/>
          </a:prstGeom>
          <a:noFill/>
          <a:ln/>
        </p:spPr>
        <p:txBody>
          <a:bodyPr lIns="0" tIns="0" rIns="0" bIns="0"/>
          <a:lstStyle/>
          <a:p>
            <a:pPr marL="0" indent="0" algn="ctr">
              <a:lnSpc>
                <a:spcPct val="98000"/>
              </a:lnSpc>
              <a:spcAft>
                <a:spcPct val="0"/>
              </a:spcAft>
              <a:buFont typeface="Wingdings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3037" cy="1258888"/>
          </a:xfrm>
          <a:ln/>
        </p:spPr>
        <p:txBody>
          <a:bodyPr/>
          <a:lstStyle/>
          <a:p>
            <a:pPr>
              <a:lnSpc>
                <a:spcPct val="92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Calendar of Contract Events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3037" cy="4986337"/>
          </a:xfrm>
          <a:ln/>
        </p:spPr>
        <p:txBody>
          <a:bodyPr/>
          <a:lstStyle/>
          <a:p>
            <a:pPr>
              <a:lnSpc>
                <a:spcPct val="92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Contract Awarded in July  2007 to Microcom Design Inc.</a:t>
            </a:r>
          </a:p>
          <a:p>
            <a:pPr>
              <a:lnSpc>
                <a:spcPct val="92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Contract began in Early August 2007.</a:t>
            </a:r>
          </a:p>
          <a:p>
            <a:pPr>
              <a:lnSpc>
                <a:spcPct val="92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Contract to be completed in March 2008.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5100" cy="1255713"/>
          </a:xfrm>
          <a:ln/>
        </p:spPr>
        <p:txBody>
          <a:bodyPr/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Status of EROS Installation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77975"/>
            <a:ext cx="9055100" cy="5370513"/>
          </a:xfrm>
          <a:ln/>
        </p:spPr>
        <p:txBody>
          <a:bodyPr/>
          <a:lstStyle/>
          <a:p>
            <a:pPr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800"/>
              <a:t>Antennas</a:t>
            </a:r>
          </a:p>
          <a:p>
            <a:pPr lvl="1">
              <a:lnSpc>
                <a:spcPct val="90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200"/>
              <a:t>GOES East:		New 7.5M antenna has been installed.</a:t>
            </a:r>
          </a:p>
          <a:p>
            <a:pPr lvl="1">
              <a:lnSpc>
                <a:spcPct val="90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200"/>
              <a:t>GOES West:		Existing 8.1M antenna has been 		                               						refurbished.</a:t>
            </a:r>
          </a:p>
          <a:p>
            <a:pPr lvl="1">
              <a:lnSpc>
                <a:spcPct val="90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200"/>
              <a:t>DOMSAT:			New 2.4M antenna has been installed.</a:t>
            </a:r>
          </a:p>
          <a:p>
            <a:pPr lvl="1">
              <a:lnSpc>
                <a:spcPct val="90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200"/>
              <a:t>Backup:			Backup 3.8M antenna has been installed.</a:t>
            </a:r>
          </a:p>
          <a:p>
            <a:pPr>
              <a:lnSpc>
                <a:spcPct val="90000"/>
              </a:lnSpc>
              <a:spcBef>
                <a:spcPts val="1438"/>
              </a:spcBef>
              <a:spcAft>
                <a:spcPts val="1438"/>
              </a:spcAft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800"/>
              <a:t>Cabling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All power cables have been installed.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All communications cables have been installed.</a:t>
            </a:r>
          </a:p>
          <a:p>
            <a:pPr lvl="1"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5100" cy="1255713"/>
          </a:xfrm>
          <a:ln/>
        </p:spPr>
        <p:txBody>
          <a:bodyPr/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Status of EROS Installation(cont)</a:t>
            </a:r>
            <a:r>
              <a:rPr lang="ar-SA">
                <a:cs typeface="Arial" charset="0"/>
              </a:rPr>
              <a:t>‏</a:t>
            </a:r>
            <a:endParaRPr lang="en-GB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77975"/>
            <a:ext cx="9055100" cy="5684838"/>
          </a:xfrm>
          <a:ln/>
        </p:spPr>
        <p:txBody>
          <a:bodyPr/>
          <a:lstStyle/>
          <a:p>
            <a:pPr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800"/>
              <a:t>GOES Receivers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GOES Receivers are installed and receiving data from all domestic channels on GOES East and West.</a:t>
            </a:r>
          </a:p>
          <a:p>
            <a:pPr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800"/>
              <a:t>To Be Done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Testing and fine tuning system will continue until final acceptance scheduled on February 29th.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Operational training will occur March 3-5.</a:t>
            </a:r>
          </a:p>
          <a:p>
            <a:pPr lvl="1">
              <a:lnSpc>
                <a:spcPct val="96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Integration into operational systems will begin in March.</a:t>
            </a:r>
          </a:p>
          <a:p>
            <a:pPr lvl="1"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 sz="24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00200"/>
            <a:ext cx="10075863" cy="5962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320675"/>
            <a:ext cx="9059862" cy="1219200"/>
          </a:xfrm>
          <a:ln/>
        </p:spPr>
        <p:txBody>
          <a:bodyPr/>
          <a:lstStyle/>
          <a:p>
            <a:pPr>
              <a:lnSpc>
                <a:spcPct val="8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EROS Facility </a:t>
            </a:r>
            <a:br>
              <a:rPr lang="en-GB"/>
            </a:br>
            <a:r>
              <a:rPr lang="en-GB"/>
              <a:t>showing antenna locations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6212" cy="1263650"/>
          </a:xfrm>
          <a:ln/>
        </p:spPr>
        <p:txBody>
          <a:bodyPr/>
          <a:lstStyle/>
          <a:p>
            <a:pPr>
              <a:lnSpc>
                <a:spcPct val="94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Installing Conduits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600200"/>
            <a:ext cx="10075862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93688"/>
            <a:ext cx="9066212" cy="1277937"/>
          </a:xfrm>
          <a:ln/>
        </p:spPr>
        <p:txBody>
          <a:bodyPr/>
          <a:lstStyle/>
          <a:p>
            <a:pPr>
              <a:lnSpc>
                <a:spcPct val="94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Cabling from Warehouse to Main Building (Trench open)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538" y="1600200"/>
            <a:ext cx="10075862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93688"/>
            <a:ext cx="9066212" cy="1277937"/>
          </a:xfrm>
          <a:ln/>
        </p:spPr>
        <p:txBody>
          <a:bodyPr/>
          <a:lstStyle/>
          <a:p>
            <a:pPr>
              <a:lnSpc>
                <a:spcPct val="94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Cabling from Warehouse to Main Building (Trench closed)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" y="1828800"/>
            <a:ext cx="100758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46075"/>
            <a:ext cx="9066212" cy="1177925"/>
          </a:xfrm>
          <a:ln/>
        </p:spPr>
        <p:txBody>
          <a:bodyPr/>
          <a:lstStyle/>
          <a:p>
            <a:pPr>
              <a:lnSpc>
                <a:spcPct val="94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Hole for 7.5M Antenna Pad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1800225"/>
            <a:ext cx="9372600" cy="4981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503238" y="301625"/>
            <a:ext cx="9051925" cy="125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>
                <a:solidFill>
                  <a:srgbClr val="000000"/>
                </a:solidFill>
              </a:rPr>
              <a:t>7.5M Antenna for GOES West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225" y="1600200"/>
            <a:ext cx="10075863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503238" y="301625"/>
            <a:ext cx="9051925" cy="125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>
                <a:solidFill>
                  <a:srgbClr val="000000"/>
                </a:solidFill>
              </a:rPr>
              <a:t>7.5M Antenna for GOES West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371600"/>
            <a:ext cx="10075862" cy="548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1925" cy="1255713"/>
          </a:xfrm>
          <a:ln/>
        </p:spPr>
        <p:txBody>
          <a:bodyPr/>
          <a:lstStyle/>
          <a:p>
            <a:pPr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Three New Antennas</a:t>
            </a:r>
            <a:br>
              <a:rPr lang="en-GB"/>
            </a:br>
            <a:r>
              <a:rPr lang="en-GB"/>
              <a:t>(</a:t>
            </a:r>
            <a:r>
              <a:rPr lang="en-GB" sz="2800"/>
              <a:t>3.8M backup, 2.4M DOMSAT, 7.5M GOES West)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00200"/>
            <a:ext cx="10075863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1925" cy="1255713"/>
          </a:xfrm>
          <a:ln/>
        </p:spPr>
        <p:txBody>
          <a:bodyPr/>
          <a:lstStyle/>
          <a:p>
            <a:pPr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8.1M Antenna at EROS for GOES East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lum bright="42000" contrast="30000"/>
          </a:blip>
          <a:srcRect/>
          <a:stretch>
            <a:fillRect/>
          </a:stretch>
        </p:blipFill>
        <p:spPr bwMode="auto">
          <a:xfrm>
            <a:off x="-1588" y="1582738"/>
            <a:ext cx="10077451" cy="527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1925" cy="1255713"/>
          </a:xfrm>
          <a:ln/>
        </p:spPr>
        <p:txBody>
          <a:bodyPr/>
          <a:lstStyle/>
          <a:p>
            <a:pPr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GOES Receive Equipment at EROS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1600200"/>
            <a:ext cx="52578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1925" cy="1255713"/>
          </a:xfrm>
          <a:ln/>
        </p:spPr>
        <p:txBody>
          <a:bodyPr/>
          <a:lstStyle/>
          <a:p>
            <a:pPr>
              <a:lnSpc>
                <a:spcPct val="7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EROS System Diagram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600200"/>
            <a:ext cx="96012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50337" cy="1255713"/>
          </a:xfrm>
          <a:ln/>
        </p:spPr>
        <p:txBody>
          <a:bodyPr/>
          <a:lstStyle/>
          <a:p>
            <a:pPr>
              <a:lnSpc>
                <a:spcPct val="96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800"/>
              <a:t>Status Display on EROS LRGS showing reception of data from both DOMSAT and EROS DRGSs</a:t>
            </a: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50337" cy="4991100"/>
          </a:xfrm>
          <a:ln/>
        </p:spPr>
        <p:txBody>
          <a:bodyPr/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1371600"/>
            <a:ext cx="9523412" cy="548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6365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/>
              <a:t>Status of Other Related Activities 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7800" cy="499110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LRGS Software</a:t>
            </a:r>
          </a:p>
          <a:p>
            <a:pPr lvl="1"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/>
              <a:t>Version 6.1 of LRGS software is being tested and refined.</a:t>
            </a:r>
          </a:p>
          <a:p>
            <a:pPr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400"/>
              <a:t>Public EDDN Web Server</a:t>
            </a:r>
          </a:p>
          <a:p>
            <a:pPr lvl="1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/>
              <a:t>A Web server (lrgseddn1.cr.usgs.gov) is being constructed to provide:</a:t>
            </a:r>
          </a:p>
          <a:p>
            <a:pPr lvl="2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800"/>
              <a:t>Status of the public LRGSs</a:t>
            </a:r>
          </a:p>
          <a:p>
            <a:pPr lvl="2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800"/>
              <a:t>Access to Big Brother Monitoring Page</a:t>
            </a:r>
          </a:p>
          <a:p>
            <a:pPr lvl="2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800"/>
              <a:t>Server Pages that </a:t>
            </a:r>
          </a:p>
          <a:p>
            <a:pPr lvl="3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600"/>
              <a:t>Describe the  EDDN</a:t>
            </a:r>
          </a:p>
          <a:p>
            <a:pPr lvl="3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600"/>
              <a:t>Describe message format</a:t>
            </a:r>
          </a:p>
          <a:p>
            <a:pPr lvl="3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600"/>
              <a:t>Describe how to obtain and install LRGS software</a:t>
            </a:r>
          </a:p>
          <a:p>
            <a:pPr lvl="3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600"/>
              <a:t>Make available relevant Documentation</a:t>
            </a:r>
          </a:p>
          <a:p>
            <a:pPr lvl="2">
              <a:lnSpc>
                <a:spcPct val="9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1800"/>
              <a:t>Accessible mirror of the LRGS software source code repository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6365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/>
              <a:t>Status of Other Related Activities 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7800" cy="499110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USGS/WRD Access</a:t>
            </a:r>
          </a:p>
          <a:p>
            <a:pPr lvl="1">
              <a:lnSpc>
                <a:spcPct val="9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LRGSs will be  upgraded to version 6.1 which will allow each LRGS to include as backups the Internal LRGSs at EROS:</a:t>
            </a:r>
          </a:p>
          <a:p>
            <a:pPr lvl="2">
              <a:lnSpc>
                <a:spcPct val="8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lrgseros1.cr.usgs.gov</a:t>
            </a:r>
          </a:p>
          <a:p>
            <a:pPr lvl="2">
              <a:lnSpc>
                <a:spcPct val="88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lrgseros2.cr.usgs.gov</a:t>
            </a:r>
          </a:p>
          <a:p>
            <a:pPr lvl="1">
              <a:lnSpc>
                <a:spcPct val="8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The upgrade will begin in March 2008</a:t>
            </a:r>
          </a:p>
          <a:p>
            <a:pPr lvl="2">
              <a:lnSpc>
                <a:spcPct val="8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Will be done in groups.</a:t>
            </a:r>
          </a:p>
          <a:p>
            <a:pPr lvl="2">
              <a:lnSpc>
                <a:spcPct val="84000"/>
              </a:lnSpc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Schedule will be developed with input from the LRGS operators.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63650"/>
          </a:xfrm>
          <a:ln/>
        </p:spPr>
        <p:txBody>
          <a:bodyPr/>
          <a:lstStyle/>
          <a:p>
            <a:pPr>
              <a:lnSpc>
                <a:spcPct val="98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/>
              <a:t>Additional Information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70063"/>
            <a:ext cx="9067800" cy="4991100"/>
          </a:xfrm>
          <a:ln/>
        </p:spPr>
        <p:txBody>
          <a:bodyPr/>
          <a:lstStyle/>
          <a:p>
            <a:pPr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/>
          </a:p>
          <a:p>
            <a:pPr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Additional Information can be found at</a:t>
            </a:r>
          </a:p>
          <a:p>
            <a:pPr>
              <a:lnSpc>
                <a:spcPct val="98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Project Status:</a:t>
            </a:r>
          </a:p>
          <a:p>
            <a:pPr lvl="1">
              <a:lnSpc>
                <a:spcPct val="84000"/>
              </a:lnSpc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>
                <a:hlinkClick r:id="rId3"/>
              </a:rPr>
              <a:t>http://wwwnwis.er.usgs.gov/datarelay/eros</a:t>
            </a:r>
          </a:p>
          <a:p>
            <a:pPr lvl="1">
              <a:lnSpc>
                <a:spcPct val="84000"/>
              </a:lnSpc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/>
          </a:p>
          <a:p>
            <a:pPr>
              <a:lnSpc>
                <a:spcPct val="84000"/>
              </a:lnSpc>
              <a:buFont typeface="Wingdings" pitchFamily="2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EROS Public Web site:</a:t>
            </a:r>
          </a:p>
          <a:p>
            <a:pPr lvl="1">
              <a:lnSpc>
                <a:spcPct val="84000"/>
              </a:lnSpc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http://lrgseddn1.cr.usgs.gov</a:t>
            </a:r>
          </a:p>
          <a:p>
            <a:pPr lvl="1">
              <a:lnSpc>
                <a:spcPct val="98000"/>
              </a:lnSpc>
              <a:buFont typeface="Symbol" pitchFamily="16" charset="2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Bitstream Vera Sans"/>
        <a:ea typeface=""/>
        <a:cs typeface=""/>
      </a:majorFont>
      <a:minorFont>
        <a:latin typeface="Bitstream Ve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82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Bitstream Vera Sans" pitchFamily="32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82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Bitstream Vera Sans" pitchFamily="32" charset="0"/>
            <a:cs typeface="Lucida Sans Unicode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</Words>
  <PresentationFormat>Custom</PresentationFormat>
  <Paragraphs>97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Bitstream Vera Sans</vt:lpstr>
      <vt:lpstr>Lucida Sans Unicode</vt:lpstr>
      <vt:lpstr>Wingdings</vt:lpstr>
      <vt:lpstr>Symbol</vt:lpstr>
      <vt:lpstr>Times New Roman</vt:lpstr>
      <vt:lpstr>Bitstream Vera Serif</vt:lpstr>
      <vt:lpstr>Luxi Sans</vt:lpstr>
      <vt:lpstr>Arial</vt:lpstr>
      <vt:lpstr>Default Design</vt:lpstr>
      <vt:lpstr>Slide 1</vt:lpstr>
      <vt:lpstr>Overview</vt:lpstr>
      <vt:lpstr>EDDN Project GOALS</vt:lpstr>
      <vt:lpstr>STIWG/NESDIS Proposal</vt:lpstr>
      <vt:lpstr>Basic EDDN System</vt:lpstr>
      <vt:lpstr>Some Features required of the EDDN GOES Receive System</vt:lpstr>
      <vt:lpstr>Current Status of EDDN</vt:lpstr>
      <vt:lpstr>Calendar of Contract Events</vt:lpstr>
      <vt:lpstr>Status of EROS Installation</vt:lpstr>
      <vt:lpstr>Status of EROS Installation(cont)‏</vt:lpstr>
      <vt:lpstr>EROS Facility  showing antenna locations</vt:lpstr>
      <vt:lpstr>Installing Conduits</vt:lpstr>
      <vt:lpstr>Cabling from Warehouse to Main Building (Trench open)</vt:lpstr>
      <vt:lpstr>Cabling from Warehouse to Main Building (Trench closed)</vt:lpstr>
      <vt:lpstr>Hole for 7.5M Antenna Pad</vt:lpstr>
      <vt:lpstr>Slide 16</vt:lpstr>
      <vt:lpstr>Slide 17</vt:lpstr>
      <vt:lpstr>Three New Antennas (3.8M backup, 2.4M DOMSAT, 7.5M GOES West)</vt:lpstr>
      <vt:lpstr>8.1M Antenna at EROS for GOES East</vt:lpstr>
      <vt:lpstr>GOES Receive Equipment at EROS</vt:lpstr>
      <vt:lpstr>EROS System Diagram</vt:lpstr>
      <vt:lpstr>Status Display on EROS LRGS showing reception of data from both DOMSAT and EROS DRGSs</vt:lpstr>
      <vt:lpstr>Status of Other Related Activities </vt:lpstr>
      <vt:lpstr>Status of Other Related Activities </vt:lpstr>
      <vt:lpstr>Additional Information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Emergency Data Distribution Network</dc:title>
  <cp:lastModifiedBy>Susan Trapanese</cp:lastModifiedBy>
  <cp:revision>1</cp:revision>
  <dcterms:modified xsi:type="dcterms:W3CDTF">2008-02-20T14:08:48Z</dcterms:modified>
</cp:coreProperties>
</file>