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4161" r:id="rId5"/>
    <p:sldMasterId id="2147484164" r:id="rId6"/>
  </p:sldMasterIdLst>
  <p:notesMasterIdLst>
    <p:notesMasterId r:id="rId21"/>
  </p:notesMasterIdLst>
  <p:handoutMasterIdLst>
    <p:handoutMasterId r:id="rId22"/>
  </p:handoutMasterIdLst>
  <p:sldIdLst>
    <p:sldId id="391" r:id="rId7"/>
    <p:sldId id="622" r:id="rId8"/>
    <p:sldId id="618" r:id="rId9"/>
    <p:sldId id="624" r:id="rId10"/>
    <p:sldId id="623" r:id="rId11"/>
    <p:sldId id="619" r:id="rId12"/>
    <p:sldId id="625" r:id="rId13"/>
    <p:sldId id="621" r:id="rId14"/>
    <p:sldId id="617" r:id="rId15"/>
    <p:sldId id="626" r:id="rId16"/>
    <p:sldId id="627" r:id="rId17"/>
    <p:sldId id="620" r:id="rId18"/>
    <p:sldId id="585" r:id="rId19"/>
    <p:sldId id="548" r:id="rId20"/>
  </p:sldIdLst>
  <p:sldSz cx="9144000" cy="6858000" type="screen4x3"/>
  <p:notesSz cx="6997700" cy="9271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177" algn="l" rtl="0" eaLnBrk="0" fontAlgn="base" hangingPunct="0">
      <a:spcBef>
        <a:spcPct val="0"/>
      </a:spcBef>
      <a:spcAft>
        <a:spcPct val="0"/>
      </a:spcAft>
      <a:defRPr sz="4000" kern="1200">
        <a:solidFill>
          <a:schemeClr val="tx1"/>
        </a:solidFill>
        <a:latin typeface="Arial" charset="0"/>
        <a:ea typeface="+mn-ea"/>
        <a:cs typeface="+mn-cs"/>
      </a:defRPr>
    </a:lvl2pPr>
    <a:lvl3pPr marL="914353" algn="l" rtl="0" eaLnBrk="0" fontAlgn="base" hangingPunct="0">
      <a:spcBef>
        <a:spcPct val="0"/>
      </a:spcBef>
      <a:spcAft>
        <a:spcPct val="0"/>
      </a:spcAft>
      <a:defRPr sz="4000" kern="1200">
        <a:solidFill>
          <a:schemeClr val="tx1"/>
        </a:solidFill>
        <a:latin typeface="Arial" charset="0"/>
        <a:ea typeface="+mn-ea"/>
        <a:cs typeface="+mn-cs"/>
      </a:defRPr>
    </a:lvl3pPr>
    <a:lvl4pPr marL="1371530" algn="l" rtl="0" eaLnBrk="0" fontAlgn="base" hangingPunct="0">
      <a:spcBef>
        <a:spcPct val="0"/>
      </a:spcBef>
      <a:spcAft>
        <a:spcPct val="0"/>
      </a:spcAft>
      <a:defRPr sz="4000" kern="1200">
        <a:solidFill>
          <a:schemeClr val="tx1"/>
        </a:solidFill>
        <a:latin typeface="Arial" charset="0"/>
        <a:ea typeface="+mn-ea"/>
        <a:cs typeface="+mn-cs"/>
      </a:defRPr>
    </a:lvl4pPr>
    <a:lvl5pPr marL="1828706" algn="l" rtl="0" eaLnBrk="0" fontAlgn="base" hangingPunct="0">
      <a:spcBef>
        <a:spcPct val="0"/>
      </a:spcBef>
      <a:spcAft>
        <a:spcPct val="0"/>
      </a:spcAft>
      <a:defRPr sz="4000" kern="1200">
        <a:solidFill>
          <a:schemeClr val="tx1"/>
        </a:solidFill>
        <a:latin typeface="Arial" charset="0"/>
        <a:ea typeface="+mn-ea"/>
        <a:cs typeface="+mn-cs"/>
      </a:defRPr>
    </a:lvl5pPr>
    <a:lvl6pPr marL="2285883" algn="l" defTabSz="914353" rtl="0" eaLnBrk="1" latinLnBrk="0" hangingPunct="1">
      <a:defRPr sz="4000" kern="1200">
        <a:solidFill>
          <a:schemeClr val="tx1"/>
        </a:solidFill>
        <a:latin typeface="Arial" charset="0"/>
        <a:ea typeface="+mn-ea"/>
        <a:cs typeface="+mn-cs"/>
      </a:defRPr>
    </a:lvl6pPr>
    <a:lvl7pPr marL="2743060" algn="l" defTabSz="914353" rtl="0" eaLnBrk="1" latinLnBrk="0" hangingPunct="1">
      <a:defRPr sz="4000" kern="1200">
        <a:solidFill>
          <a:schemeClr val="tx1"/>
        </a:solidFill>
        <a:latin typeface="Arial" charset="0"/>
        <a:ea typeface="+mn-ea"/>
        <a:cs typeface="+mn-cs"/>
      </a:defRPr>
    </a:lvl7pPr>
    <a:lvl8pPr marL="3200236" algn="l" defTabSz="914353" rtl="0" eaLnBrk="1" latinLnBrk="0" hangingPunct="1">
      <a:defRPr sz="4000" kern="1200">
        <a:solidFill>
          <a:schemeClr val="tx1"/>
        </a:solidFill>
        <a:latin typeface="Arial" charset="0"/>
        <a:ea typeface="+mn-ea"/>
        <a:cs typeface="+mn-cs"/>
      </a:defRPr>
    </a:lvl8pPr>
    <a:lvl9pPr marL="3657413" algn="l" defTabSz="914353"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002F57"/>
    <a:srgbClr val="201258"/>
    <a:srgbClr val="180F9B"/>
    <a:srgbClr val="99CCFF"/>
    <a:srgbClr val="CCECFF"/>
    <a:srgbClr val="641B5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2" autoAdjust="0"/>
    <p:restoredTop sz="90496" autoAdjust="0"/>
  </p:normalViewPr>
  <p:slideViewPr>
    <p:cSldViewPr>
      <p:cViewPr>
        <p:scale>
          <a:sx n="90" d="100"/>
          <a:sy n="90" d="100"/>
        </p:scale>
        <p:origin x="-2160" y="-354"/>
      </p:cViewPr>
      <p:guideLst>
        <p:guide orient="horz" pos="4032"/>
        <p:guide orient="horz" pos="76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428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863" y="4403725"/>
            <a:ext cx="5133975" cy="4171950"/>
          </a:xfrm>
          <a:prstGeom prst="rect">
            <a:avLst/>
          </a:prstGeom>
          <a:noFill/>
          <a:ln w="12700">
            <a:noFill/>
            <a:miter lim="800000"/>
            <a:headEnd/>
            <a:tailEnd/>
          </a:ln>
          <a:effectLst/>
        </p:spPr>
        <p:txBody>
          <a:bodyPr vert="horz" wrap="square" lIns="92214" tIns="45298" rIns="92214" bIns="452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47" name="Rectangle 3"/>
          <p:cNvSpPr>
            <a:spLocks noGrp="1" noRot="1" noChangeAspect="1" noChangeArrowheads="1" noTextEdit="1"/>
          </p:cNvSpPr>
          <p:nvPr>
            <p:ph type="sldImg" idx="2"/>
          </p:nvPr>
        </p:nvSpPr>
        <p:spPr bwMode="auto">
          <a:xfrm>
            <a:off x="1181100" y="695325"/>
            <a:ext cx="4637088"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611060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77"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35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53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70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im.usgs.gov/FIMI/FloodInundationMapper.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nswers.usgs.gov/cgi-bin/gsanswers?pemail=beck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Feel free to call anytime if you have any questions. Marie Peppler, </a:t>
            </a:r>
            <a:r>
              <a:rPr lang="en-US" baseline="0" dirty="0" smtClean="0"/>
              <a:t>703.648.5314</a:t>
            </a:r>
            <a:endParaRPr lang="en-US" dirty="0"/>
          </a:p>
        </p:txBody>
      </p:sp>
    </p:spTree>
    <p:extLst>
      <p:ext uri="{BB962C8B-B14F-4D97-AF65-F5344CB8AC3E}">
        <p14:creationId xmlns:p14="http://schemas.microsoft.com/office/powerpoint/2010/main" val="179569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smtClean="0"/>
              <a:t>Translates a hydrograph (vertical stage point information) into a series of concentric inundation maps (area based information) that have many uses.</a:t>
            </a:r>
          </a:p>
          <a:p>
            <a:endParaRPr lang="en-US" dirty="0" smtClean="0"/>
          </a:p>
          <a:p>
            <a:r>
              <a:rPr lang="en-US" dirty="0" smtClean="0"/>
              <a:t>Focus on deterministic mapping for all flood stages</a:t>
            </a:r>
            <a:r>
              <a:rPr lang="en-US" baseline="0" dirty="0" smtClean="0"/>
              <a:t> – NOT probabilistic mapping (</a:t>
            </a:r>
            <a:r>
              <a:rPr lang="en-US" baseline="0" dirty="0" err="1" smtClean="0"/>
              <a:t>ie</a:t>
            </a:r>
            <a:r>
              <a:rPr lang="en-US" baseline="0" dirty="0" smtClean="0"/>
              <a:t> 1% chance floodway, etc.)</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00150" y="688975"/>
            <a:ext cx="4598988" cy="3449638"/>
          </a:xfrm>
          <a:ln/>
        </p:spPr>
      </p:sp>
      <p:sp>
        <p:nvSpPr>
          <p:cNvPr id="37891" name="Rectangle 3"/>
          <p:cNvSpPr>
            <a:spLocks noGrp="1" noChangeArrowheads="1"/>
          </p:cNvSpPr>
          <p:nvPr>
            <p:ph type="body" idx="1"/>
          </p:nvPr>
        </p:nvSpPr>
        <p:spPr>
          <a:xfrm>
            <a:off x="931657" y="5210985"/>
            <a:ext cx="5134388" cy="34544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USGS handles 93% of the nation’s real-time river gages.  </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the 5 Easy Steps!</a:t>
            </a:r>
            <a:r>
              <a:rPr lang="en-US" baseline="0" dirty="0" smtClean="0"/>
              <a:t> </a:t>
            </a:r>
            <a:endParaRPr lang="en-US" dirty="0" smtClean="0"/>
          </a:p>
          <a:p>
            <a:endParaRPr lang="en-US" dirty="0" smtClean="0"/>
          </a:p>
          <a:p>
            <a:r>
              <a:rPr lang="en-US" dirty="0" smtClean="0"/>
              <a:t>Waterloo IA 2008, USGS photo archive</a:t>
            </a:r>
            <a:endParaRPr lang="en-US" dirty="0"/>
          </a:p>
        </p:txBody>
      </p:sp>
    </p:spTree>
    <p:extLst>
      <p:ext uri="{BB962C8B-B14F-4D97-AF65-F5344CB8AC3E}">
        <p14:creationId xmlns:p14="http://schemas.microsoft.com/office/powerpoint/2010/main" val="105940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Gage location in the reach and ensuring</a:t>
            </a:r>
            <a:r>
              <a:rPr lang="en-US" sz="1200" b="0" i="0" kern="1200" baseline="0" dirty="0" smtClean="0">
                <a:solidFill>
                  <a:schemeClr val="tx1"/>
                </a:solidFill>
                <a:effectLst/>
                <a:latin typeface="Times New Roman" pitchFamily="18" charset="0"/>
                <a:ea typeface="+mn-ea"/>
                <a:cs typeface="+mn-cs"/>
              </a:rPr>
              <a:t> that the reach covers the area of interest/DEM availability are key</a:t>
            </a:r>
          </a:p>
          <a:p>
            <a:endParaRPr lang="en-US" sz="1200" b="0" i="0" kern="1200" baseline="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 process begins with a local community that is interested in determining its flood risk. The first step is to identify the location where the flood modeling will be performed. The best locations are streams or rivers located in a populated area. Ideally, the chosen section will be near an existing USGS streamgage, but a gage can be installed if needed. If the community is also interested in real-time flood monitoring and response activities, the streamgage should also be a National Weather Service (NWS) forecast location. The NWS produces flood forecasts at about half of existing USGS streamgages, and the community can work with them to establish forecasting if their gage is not currently served.</a:t>
            </a:r>
          </a:p>
        </p:txBody>
      </p:sp>
    </p:spTree>
    <p:extLst>
      <p:ext uri="{BB962C8B-B14F-4D97-AF65-F5344CB8AC3E}">
        <p14:creationId xmlns:p14="http://schemas.microsoft.com/office/powerpoint/2010/main" val="310506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is run multiple times at incremental stream stages over the range of flooding conditions from near-</a:t>
            </a:r>
            <a:r>
              <a:rPr lang="en-US" dirty="0" err="1" smtClean="0"/>
              <a:t>bankfull</a:t>
            </a:r>
            <a:r>
              <a:rPr lang="en-US" dirty="0" smtClean="0"/>
              <a:t> to record flooding levels, producing a series of water-surface profiles that define flood heights throughout the reach.</a:t>
            </a:r>
            <a:r>
              <a:rPr lang="en-US" sz="1200" b="0" i="0" kern="1200" dirty="0" smtClean="0">
                <a:solidFill>
                  <a:schemeClr val="tx1"/>
                </a:solidFill>
                <a:effectLst/>
                <a:latin typeface="Times New Roman" pitchFamily="18" charset="0"/>
                <a:ea typeface="+mn-ea"/>
                <a:cs typeface="+mn-cs"/>
              </a:rPr>
              <a:t> </a:t>
            </a:r>
            <a:endParaRPr lang="en-US" dirty="0" smtClean="0"/>
          </a:p>
          <a:p>
            <a:endParaRPr lang="en-US" dirty="0" smtClean="0"/>
          </a:p>
          <a:p>
            <a:r>
              <a:rPr lang="en-US" dirty="0" smtClean="0"/>
              <a:t>USGS</a:t>
            </a:r>
            <a:r>
              <a:rPr lang="en-US" baseline="0" dirty="0" smtClean="0"/>
              <a:t> gage or qualified transmitting furnished record with rating curve required</a:t>
            </a:r>
          </a:p>
          <a:p>
            <a:endParaRPr lang="en-US" baseline="0" dirty="0" smtClean="0"/>
          </a:p>
          <a:p>
            <a:r>
              <a:rPr lang="en-US" baseline="0" dirty="0" smtClean="0"/>
              <a:t>Rating curve extensions must follow USGS policy (see memo)</a:t>
            </a:r>
          </a:p>
          <a:p>
            <a:endParaRPr lang="en-US" baseline="0" dirty="0" smtClean="0"/>
          </a:p>
          <a:p>
            <a:endParaRPr lang="en-US" baseline="0" dirty="0" smtClean="0"/>
          </a:p>
        </p:txBody>
      </p:sp>
    </p:spTree>
    <p:extLst>
      <p:ext uri="{BB962C8B-B14F-4D97-AF65-F5344CB8AC3E}">
        <p14:creationId xmlns:p14="http://schemas.microsoft.com/office/powerpoint/2010/main" val="184653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is to model how deep the flooding would be for each grid cell in the inundation area. Once the depth grids have been determined, surface and inundation extents are calculated for all flood levels along the reach. Each extent represents a single flood inundation map, and provides a full picture of the flooding scenario - both how far and how deep the flood waters could reach. Each library’s modeling and development process is documented and reviewed by other flood scientists to ensure the modeling was done correctly and produced valid results.</a:t>
            </a:r>
            <a:r>
              <a:rPr lang="en-US" sz="1200" b="0" i="0" kern="1200" dirty="0" smtClean="0">
                <a:solidFill>
                  <a:schemeClr val="tx1"/>
                </a:solidFill>
                <a:effectLst/>
                <a:latin typeface="Times New Roman" pitchFamily="18" charset="0"/>
                <a:ea typeface="+mn-ea"/>
                <a:cs typeface="+mn-cs"/>
              </a:rPr>
              <a:t> </a:t>
            </a:r>
            <a:r>
              <a:rPr lang="en-US" dirty="0" smtClean="0"/>
              <a:t/>
            </a:r>
            <a:br>
              <a:rPr lang="en-US" dirty="0" smtClean="0"/>
            </a:br>
            <a:endParaRPr lang="en-US" dirty="0" smtClean="0"/>
          </a:p>
          <a:p>
            <a:endParaRPr lang="en-US" dirty="0" smtClean="0"/>
          </a:p>
          <a:p>
            <a:r>
              <a:rPr lang="en-US" dirty="0" smtClean="0"/>
              <a:t>Depths</a:t>
            </a:r>
            <a:r>
              <a:rPr lang="en-US" baseline="0" dirty="0" smtClean="0"/>
              <a:t> in the stream channel are usually estimated. </a:t>
            </a:r>
          </a:p>
          <a:p>
            <a:endParaRPr lang="en-US" baseline="0" dirty="0" smtClean="0"/>
          </a:p>
          <a:p>
            <a:r>
              <a:rPr lang="en-US" baseline="0" dirty="0" smtClean="0"/>
              <a:t>Depths are presented as a range based on the uncertainty of the model layers (hydraulic calibration and DEM uncertainty)</a:t>
            </a:r>
          </a:p>
        </p:txBody>
      </p:sp>
    </p:spTree>
    <p:extLst>
      <p:ext uri="{BB962C8B-B14F-4D97-AF65-F5344CB8AC3E}">
        <p14:creationId xmlns:p14="http://schemas.microsoft.com/office/powerpoint/2010/main" val="183347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step is to overlay the probable areas of floodwater inundation onto city maps, which helps communities visualize, plan, and respond to floods. A flood inundation map library is the full set of maps showing flood inundation from near-</a:t>
            </a:r>
            <a:r>
              <a:rPr lang="en-US" dirty="0" err="1" smtClean="0"/>
              <a:t>bankfull</a:t>
            </a:r>
            <a:r>
              <a:rPr lang="en-US" dirty="0" smtClean="0"/>
              <a:t> river levels to record flooding levels. Once the map library is reviewed and approved, it is published and uploaded to the </a:t>
            </a:r>
            <a:r>
              <a:rPr lang="en-US" sz="1200" u="sng" kern="1200" dirty="0" smtClean="0">
                <a:solidFill>
                  <a:schemeClr val="tx1"/>
                </a:solidFill>
                <a:effectLst/>
                <a:latin typeface="Times New Roman" pitchFamily="18" charset="0"/>
                <a:ea typeface="+mn-ea"/>
                <a:cs typeface="+mn-cs"/>
                <a:hlinkClick r:id="rId3"/>
              </a:rPr>
              <a:t>USGS Flood Inundation Mapper</a:t>
            </a:r>
            <a:r>
              <a:rPr lang="en-US" dirty="0" smtClean="0"/>
              <a:t> where it can be seen and utilized by the public.</a:t>
            </a:r>
            <a:r>
              <a:rPr lang="en-US" sz="1200" b="0" i="0" kern="1200" dirty="0" smtClean="0">
                <a:solidFill>
                  <a:schemeClr val="tx1"/>
                </a:solidFill>
                <a:effectLst/>
                <a:latin typeface="Times New Roman" pitchFamily="18" charset="0"/>
                <a:ea typeface="+mn-ea"/>
                <a:cs typeface="+mn-cs"/>
              </a:rPr>
              <a:t> </a:t>
            </a:r>
          </a:p>
          <a:p>
            <a:endParaRPr lang="en-US" dirty="0" smtClean="0"/>
          </a:p>
          <a:p>
            <a:endParaRPr lang="en-US" dirty="0" smtClean="0"/>
          </a:p>
          <a:p>
            <a:r>
              <a:rPr lang="en-US" dirty="0" smtClean="0"/>
              <a:t>The documentation and approval</a:t>
            </a:r>
            <a:r>
              <a:rPr lang="en-US" baseline="0" dirty="0" smtClean="0"/>
              <a:t> is necessary for all maps published to the USGS mapper. Minimum documentation standards and approval/submission guidelines are available on the webpage. </a:t>
            </a:r>
            <a:endParaRPr lang="en-US" dirty="0"/>
          </a:p>
        </p:txBody>
      </p:sp>
    </p:spTree>
    <p:extLst>
      <p:ext uri="{BB962C8B-B14F-4D97-AF65-F5344CB8AC3E}">
        <p14:creationId xmlns:p14="http://schemas.microsoft.com/office/powerpoint/2010/main" val="244885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pitchFamily="18" charset="0"/>
                <a:ea typeface="+mn-ea"/>
                <a:cs typeface="+mn-cs"/>
              </a:rPr>
              <a:t>Title:</a:t>
            </a:r>
            <a:r>
              <a:rPr lang="en-US" sz="1200" b="0" i="0" kern="1200" dirty="0" smtClean="0">
                <a:solidFill>
                  <a:schemeClr val="tx1"/>
                </a:solidFill>
                <a:effectLst/>
                <a:latin typeface="Times New Roman" pitchFamily="18" charset="0"/>
                <a:ea typeface="+mn-ea"/>
                <a:cs typeface="+mn-cs"/>
              </a:rPr>
              <a:t> Flooding in </a:t>
            </a:r>
            <a:r>
              <a:rPr lang="en-US" sz="1200" b="0" i="0" kern="1200" dirty="0" err="1" smtClean="0">
                <a:solidFill>
                  <a:schemeClr val="tx1"/>
                </a:solidFill>
                <a:effectLst/>
                <a:latin typeface="Times New Roman" pitchFamily="18" charset="0"/>
                <a:ea typeface="+mn-ea"/>
                <a:cs typeface="+mn-cs"/>
              </a:rPr>
              <a:t>Finchfield</a:t>
            </a:r>
            <a:r>
              <a:rPr lang="en-US" sz="1200" b="0" i="0" kern="1200" dirty="0" smtClean="0">
                <a:solidFill>
                  <a:schemeClr val="tx1"/>
                </a:solidFill>
                <a:effectLst/>
                <a:latin typeface="Times New Roman" pitchFamily="18" charset="0"/>
                <a:ea typeface="+mn-ea"/>
                <a:cs typeface="+mn-cs"/>
              </a:rPr>
              <a:t>, IA</a:t>
            </a:r>
          </a:p>
          <a:p>
            <a:r>
              <a:rPr lang="en-US" sz="1200" b="1" i="0" kern="1200" dirty="0" smtClean="0">
                <a:solidFill>
                  <a:schemeClr val="tx1"/>
                </a:solidFill>
                <a:effectLst/>
                <a:latin typeface="Times New Roman" pitchFamily="18" charset="0"/>
                <a:ea typeface="+mn-ea"/>
                <a:cs typeface="+mn-cs"/>
              </a:rPr>
              <a:t>Description:</a:t>
            </a:r>
            <a:r>
              <a:rPr lang="en-US" sz="1200" b="0" i="0" kern="1200" dirty="0" smtClean="0">
                <a:solidFill>
                  <a:schemeClr val="tx1"/>
                </a:solidFill>
                <a:effectLst/>
                <a:latin typeface="Times New Roman" pitchFamily="18" charset="0"/>
                <a:ea typeface="+mn-ea"/>
                <a:cs typeface="+mn-cs"/>
              </a:rPr>
              <a:t> Flooding level shown against a speed limit sign</a:t>
            </a:r>
          </a:p>
          <a:p>
            <a:r>
              <a:rPr lang="en-US" sz="1200" b="1" i="0" kern="1200" dirty="0" smtClean="0">
                <a:solidFill>
                  <a:schemeClr val="tx1"/>
                </a:solidFill>
                <a:effectLst/>
                <a:latin typeface="Times New Roman" pitchFamily="18" charset="0"/>
                <a:ea typeface="+mn-ea"/>
                <a:cs typeface="+mn-cs"/>
              </a:rPr>
              <a:t>Location:</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Finchfield</a:t>
            </a:r>
            <a:r>
              <a:rPr lang="en-US" sz="1200" b="0" i="0" kern="1200" dirty="0" smtClean="0">
                <a:solidFill>
                  <a:schemeClr val="tx1"/>
                </a:solidFill>
                <a:effectLst/>
                <a:latin typeface="Times New Roman" pitchFamily="18" charset="0"/>
                <a:ea typeface="+mn-ea"/>
                <a:cs typeface="+mn-cs"/>
              </a:rPr>
              <a:t>, IA, USA</a:t>
            </a:r>
          </a:p>
          <a:p>
            <a:r>
              <a:rPr lang="en-US" sz="1200" b="1" i="0" kern="1200" dirty="0" smtClean="0">
                <a:solidFill>
                  <a:schemeClr val="tx1"/>
                </a:solidFill>
                <a:effectLst/>
                <a:latin typeface="Times New Roman" pitchFamily="18" charset="0"/>
                <a:ea typeface="+mn-ea"/>
                <a:cs typeface="+mn-cs"/>
              </a:rPr>
              <a:t>Date Taken:</a:t>
            </a:r>
            <a:r>
              <a:rPr lang="en-US" sz="1200" b="0" i="0" kern="1200" dirty="0" smtClean="0">
                <a:solidFill>
                  <a:schemeClr val="tx1"/>
                </a:solidFill>
                <a:effectLst/>
                <a:latin typeface="Times New Roman" pitchFamily="18" charset="0"/>
                <a:ea typeface="+mn-ea"/>
                <a:cs typeface="+mn-cs"/>
              </a:rPr>
              <a:t> Jun 10 2008</a:t>
            </a:r>
          </a:p>
          <a:p>
            <a:r>
              <a:rPr lang="en-US" sz="1200" b="1" i="0" kern="1200" dirty="0" smtClean="0">
                <a:solidFill>
                  <a:schemeClr val="tx1"/>
                </a:solidFill>
                <a:effectLst/>
                <a:latin typeface="Times New Roman" pitchFamily="18" charset="0"/>
                <a:ea typeface="+mn-ea"/>
                <a:cs typeface="+mn-cs"/>
              </a:rPr>
              <a:t>Photographer:</a:t>
            </a:r>
            <a:r>
              <a:rPr lang="en-US" sz="1200" b="0" i="0" kern="12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hlinkClick r:id="rId3"/>
              </a:rPr>
              <a:t>Don Becker</a:t>
            </a:r>
            <a:r>
              <a:rPr lang="en-US" sz="1200" b="0" i="0" kern="1200" dirty="0" smtClean="0">
                <a:solidFill>
                  <a:schemeClr val="tx1"/>
                </a:solidFill>
                <a:effectLst/>
                <a:latin typeface="Times New Roman" pitchFamily="18" charset="0"/>
                <a:ea typeface="+mn-ea"/>
                <a:cs typeface="+mn-cs"/>
              </a:rPr>
              <a:t> , U.S. Geological Survey</a:t>
            </a:r>
          </a:p>
          <a:p>
            <a:endParaRPr lang="en-US" dirty="0"/>
          </a:p>
        </p:txBody>
      </p:sp>
    </p:spTree>
    <p:extLst>
      <p:ext uri="{BB962C8B-B14F-4D97-AF65-F5344CB8AC3E}">
        <p14:creationId xmlns:p14="http://schemas.microsoft.com/office/powerpoint/2010/main" val="3831481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4814" y="6083300"/>
            <a:ext cx="2016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896" tIns="44448" rIns="88896" bIns="44448">
            <a:spAutoFit/>
          </a:bodyPr>
          <a:lstStyle/>
          <a:p>
            <a:pPr defTabSz="885779"/>
            <a:r>
              <a:rPr lang="en-US" sz="1000" b="1">
                <a:solidFill>
                  <a:schemeClr val="bg1"/>
                </a:solidFill>
              </a:rPr>
              <a:t>U.S. Department of the Interior</a:t>
            </a:r>
          </a:p>
          <a:p>
            <a:pPr defTabSz="885779"/>
            <a:r>
              <a:rPr lang="en-US" sz="1000" b="1">
                <a:solidFill>
                  <a:schemeClr val="bg1"/>
                </a:solidFill>
              </a:rPr>
              <a:t>U.S. Geological Survey</a:t>
            </a:r>
          </a:p>
        </p:txBody>
      </p:sp>
      <p:pic>
        <p:nvPicPr>
          <p:cNvPr id="5" name="Picture 9" descr="ident_4_onscreen_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black">
          <a:xfrm>
            <a:off x="457200" y="461964"/>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98573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75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721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16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8688" y="2130849"/>
            <a:ext cx="7286626" cy="1405309"/>
          </a:xfrm>
        </p:spPr>
        <p:txBody>
          <a:bodyPr anchor="t"/>
          <a:lstStyle/>
          <a:p>
            <a:r>
              <a:rPr lang="en-US" dirty="0" smtClean="0"/>
              <a:t>Click to edit Master title style</a:t>
            </a:r>
            <a:endParaRPr lang="en-US" dirty="0"/>
          </a:p>
        </p:txBody>
      </p:sp>
      <p:sp>
        <p:nvSpPr>
          <p:cNvPr id="3" name="Subtitle 2"/>
          <p:cNvSpPr>
            <a:spLocks noGrp="1"/>
          </p:cNvSpPr>
          <p:nvPr>
            <p:ph type="subTitle" idx="1"/>
          </p:nvPr>
        </p:nvSpPr>
        <p:spPr>
          <a:xfrm>
            <a:off x="928688" y="3643313"/>
            <a:ext cx="7286625" cy="1995785"/>
          </a:xfrm>
        </p:spPr>
        <p:txBody>
          <a:bodyPr/>
          <a:lstStyle>
            <a:lvl1pPr marL="0" indent="0" algn="l">
              <a:spcBef>
                <a:spcPts val="422"/>
              </a:spcBef>
              <a:buNone/>
              <a:defRPr>
                <a:solidFill>
                  <a:schemeClr val="bg1"/>
                </a:solidFill>
              </a:defRPr>
            </a:lvl1pPr>
            <a:lvl2pPr marL="321407" indent="0" algn="ctr">
              <a:buNone/>
              <a:defRPr>
                <a:solidFill>
                  <a:schemeClr val="tx1">
                    <a:tint val="75000"/>
                  </a:schemeClr>
                </a:solidFill>
              </a:defRPr>
            </a:lvl2pPr>
            <a:lvl3pPr marL="642816" indent="0" algn="ctr">
              <a:buNone/>
              <a:defRPr>
                <a:solidFill>
                  <a:schemeClr val="tx1">
                    <a:tint val="75000"/>
                  </a:schemeClr>
                </a:solidFill>
              </a:defRPr>
            </a:lvl3pPr>
            <a:lvl4pPr marL="964224" indent="0" algn="ctr">
              <a:buNone/>
              <a:defRPr>
                <a:solidFill>
                  <a:schemeClr val="tx1">
                    <a:tint val="75000"/>
                  </a:schemeClr>
                </a:solidFill>
              </a:defRPr>
            </a:lvl4pPr>
            <a:lvl5pPr marL="1285631" indent="0" algn="ctr">
              <a:buNone/>
              <a:defRPr>
                <a:solidFill>
                  <a:schemeClr val="tx1">
                    <a:tint val="75000"/>
                  </a:schemeClr>
                </a:solidFill>
              </a:defRPr>
            </a:lvl5pPr>
            <a:lvl6pPr marL="1607041" indent="0" algn="ctr">
              <a:buNone/>
              <a:defRPr>
                <a:solidFill>
                  <a:schemeClr val="tx1">
                    <a:tint val="75000"/>
                  </a:schemeClr>
                </a:solidFill>
              </a:defRPr>
            </a:lvl6pPr>
            <a:lvl7pPr marL="1928447" indent="0" algn="ctr">
              <a:buNone/>
              <a:defRPr>
                <a:solidFill>
                  <a:schemeClr val="tx1">
                    <a:tint val="75000"/>
                  </a:schemeClr>
                </a:solidFill>
              </a:defRPr>
            </a:lvl7pPr>
            <a:lvl8pPr marL="2249856" indent="0" algn="ctr">
              <a:buNone/>
              <a:defRPr>
                <a:solidFill>
                  <a:schemeClr val="tx1">
                    <a:tint val="75000"/>
                  </a:schemeClr>
                </a:solidFill>
              </a:defRPr>
            </a:lvl8pPr>
            <a:lvl9pPr marL="2571264"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CD97CF9-E673-46C1-A4E8-338567DD8A26}" type="datetimeFigureOut">
              <a:rPr lang="en-US"/>
              <a:pPr>
                <a:defRPr/>
              </a:pPr>
              <a:t>9/23/2015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DC6F8C-EA0F-4FC1-ADD5-D006269D82A7}" type="slidenum">
              <a:rPr lang="en-US"/>
              <a:pPr>
                <a:defRPr/>
              </a:pPr>
              <a:t>‹#›</a:t>
            </a:fld>
            <a:endParaRPr lang="en-US"/>
          </a:p>
        </p:txBody>
      </p:sp>
    </p:spTree>
    <p:extLst>
      <p:ext uri="{BB962C8B-B14F-4D97-AF65-F5344CB8AC3E}">
        <p14:creationId xmlns:p14="http://schemas.microsoft.com/office/powerpoint/2010/main" val="212932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4374" y="1875238"/>
            <a:ext cx="7661673" cy="4018359"/>
          </a:xfrm>
        </p:spPr>
        <p:txBody>
          <a:bodyPr>
            <a:normAutofit/>
          </a:bodyPr>
          <a:lstStyle>
            <a:lvl1pPr>
              <a:spcBef>
                <a:spcPts val="844"/>
              </a:spcBef>
              <a:defRPr sz="2500"/>
            </a:lvl1pPr>
            <a:lvl2pPr>
              <a:spcBef>
                <a:spcPts val="844"/>
              </a:spcBef>
              <a:defRPr sz="2500"/>
            </a:lvl2pPr>
            <a:lvl3pPr>
              <a:spcBef>
                <a:spcPts val="844"/>
              </a:spcBef>
              <a:defRPr sz="2500"/>
            </a:lvl3pPr>
            <a:lvl4pPr>
              <a:spcBef>
                <a:spcPts val="844"/>
              </a:spcBef>
              <a:defRPr sz="2500"/>
            </a:lvl4pPr>
            <a:lvl5pPr>
              <a:spcBef>
                <a:spcPts val="844"/>
              </a:spcBef>
              <a:defRPr sz="2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D2C0E06-463A-47F5-8EE6-9C577C26F20A}" type="datetimeFigureOut">
              <a:rPr lang="en-US"/>
              <a:pPr>
                <a:defRPr/>
              </a:pPr>
              <a:t>9/23/2015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232922" y="5036347"/>
            <a:ext cx="2133079" cy="365001"/>
          </a:xfrm>
        </p:spPr>
        <p:txBody>
          <a:bodyPr/>
          <a:lstStyle>
            <a:lvl1pPr>
              <a:defRPr/>
            </a:lvl1pPr>
          </a:lstStyle>
          <a:p>
            <a:pPr>
              <a:defRPr/>
            </a:pPr>
            <a:fld id="{9BB9C2C1-5DAF-4EAC-9742-AE988060853E}" type="slidenum">
              <a:rPr lang="en-US"/>
              <a:pPr>
                <a:defRPr/>
              </a:pPr>
              <a:t>‹#›</a:t>
            </a:fld>
            <a:endParaRPr lang="en-US"/>
          </a:p>
        </p:txBody>
      </p:sp>
    </p:spTree>
    <p:extLst>
      <p:ext uri="{BB962C8B-B14F-4D97-AF65-F5344CB8AC3E}">
        <p14:creationId xmlns:p14="http://schemas.microsoft.com/office/powerpoint/2010/main" val="3426584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4374" y="1875238"/>
            <a:ext cx="7661673" cy="4018359"/>
          </a:xfrm>
        </p:spPr>
        <p:txBody>
          <a:bodyPr>
            <a:normAutofit/>
          </a:bodyPr>
          <a:lstStyle>
            <a:lvl1pPr>
              <a:spcBef>
                <a:spcPts val="844"/>
              </a:spcBef>
              <a:defRPr sz="2500"/>
            </a:lvl1pPr>
            <a:lvl2pPr>
              <a:spcBef>
                <a:spcPts val="844"/>
              </a:spcBef>
              <a:defRPr sz="2500"/>
            </a:lvl2pPr>
            <a:lvl3pPr>
              <a:spcBef>
                <a:spcPts val="844"/>
              </a:spcBef>
              <a:defRPr sz="2500"/>
            </a:lvl3pPr>
            <a:lvl4pPr>
              <a:spcBef>
                <a:spcPts val="844"/>
              </a:spcBef>
              <a:defRPr sz="2500"/>
            </a:lvl4pPr>
            <a:lvl5pPr>
              <a:spcBef>
                <a:spcPts val="844"/>
              </a:spcBef>
              <a:defRPr sz="2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2EE462C-B1EA-4B96-8445-361CDD8B97E0}" type="datetimeFigureOut">
              <a:rPr lang="en-US"/>
              <a:pPr>
                <a:defRPr/>
              </a:pPr>
              <a:t>9/23/2015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232922" y="5036347"/>
            <a:ext cx="2133079" cy="365001"/>
          </a:xfrm>
          <a:prstGeom prst="rect">
            <a:avLst/>
          </a:prstGeom>
        </p:spPr>
        <p:txBody>
          <a:bodyPr lIns="64281" tIns="32140" rIns="64281" bIns="32140"/>
          <a:lstStyle>
            <a:lvl1pPr>
              <a:defRPr/>
            </a:lvl1pPr>
          </a:lstStyle>
          <a:p>
            <a:pPr algn="ctr" eaLnBrk="1" hangingPunct="1">
              <a:defRPr/>
            </a:pPr>
            <a:fld id="{7707FE5E-464E-4ECE-9BFD-76E1B36CDF73}" type="slidenum">
              <a:rPr lang="en-US" sz="2200">
                <a:solidFill>
                  <a:srgbClr val="4A7594"/>
                </a:solidFill>
                <a:latin typeface="Helvetica Neue Bold Condensed" charset="0"/>
                <a:sym typeface="Helvetica Neue Bold Condensed" charset="0"/>
              </a:rPr>
              <a:pPr algn="ctr" eaLnBrk="1" hangingPunct="1">
                <a:defRPr/>
              </a:pPr>
              <a:t>‹#›</a:t>
            </a:fld>
            <a:endParaRPr lang="en-US" sz="2200">
              <a:solidFill>
                <a:srgbClr val="4A7594"/>
              </a:solidFill>
              <a:latin typeface="Helvetica Neue Bold Condensed" charset="0"/>
              <a:sym typeface="Helvetica Neue Bold Condensed" charset="0"/>
            </a:endParaRPr>
          </a:p>
        </p:txBody>
      </p:sp>
    </p:spTree>
    <p:extLst>
      <p:ext uri="{BB962C8B-B14F-4D97-AF65-F5344CB8AC3E}">
        <p14:creationId xmlns:p14="http://schemas.microsoft.com/office/powerpoint/2010/main" val="185434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36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smtClean="0"/>
              <a:t>Click to edit Master text styles</a:t>
            </a:r>
          </a:p>
        </p:txBody>
      </p:sp>
    </p:spTree>
    <p:extLst>
      <p:ext uri="{BB962C8B-B14F-4D97-AF65-F5344CB8AC3E}">
        <p14:creationId xmlns:p14="http://schemas.microsoft.com/office/powerpoint/2010/main" val="201982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805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023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469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26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Tree>
    <p:extLst>
      <p:ext uri="{BB962C8B-B14F-4D97-AF65-F5344CB8AC3E}">
        <p14:creationId xmlns:p14="http://schemas.microsoft.com/office/powerpoint/2010/main" val="226850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Tree>
    <p:extLst>
      <p:ext uri="{BB962C8B-B14F-4D97-AF65-F5344CB8AC3E}">
        <p14:creationId xmlns:p14="http://schemas.microsoft.com/office/powerpoint/2010/main" val="9808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3" tIns="44448" rIns="90483" bIns="44448"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3" tIns="44448" rIns="90483" bIns="44448"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ident-small_4_onscreen_png"/>
          <p:cNvPicPr>
            <a:picLocks noChangeAspect="1" noChangeArrowheads="1"/>
          </p:cNvPicPr>
          <p:nvPr/>
        </p:nvPicPr>
        <p:blipFill>
          <a:blip r:embed="rId14" cstate="email">
            <a:lum bright="100000"/>
            <a:extLst>
              <a:ext uri="{28A0092B-C50C-407E-A947-70E740481C1C}">
                <a14:useLocalDpi xmlns:a14="http://schemas.microsoft.com/office/drawing/2010/main"/>
              </a:ext>
            </a:extLst>
          </a:blip>
          <a:srcRect/>
          <a:stretch>
            <a:fillRect/>
          </a:stretch>
        </p:blipFill>
        <p:spPr bwMode="black">
          <a:xfrm>
            <a:off x="457200" y="6094414"/>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5"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177" algn="l" rtl="0" eaLnBrk="0" fontAlgn="base" hangingPunct="0">
        <a:spcBef>
          <a:spcPct val="0"/>
        </a:spcBef>
        <a:spcAft>
          <a:spcPct val="0"/>
        </a:spcAft>
        <a:defRPr sz="3600" b="1">
          <a:solidFill>
            <a:srgbClr val="FFFF99"/>
          </a:solidFill>
          <a:latin typeface="Arial" charset="0"/>
        </a:defRPr>
      </a:lvl6pPr>
      <a:lvl7pPr marL="914353" algn="l" rtl="0" eaLnBrk="0" fontAlgn="base" hangingPunct="0">
        <a:spcBef>
          <a:spcPct val="0"/>
        </a:spcBef>
        <a:spcAft>
          <a:spcPct val="0"/>
        </a:spcAft>
        <a:defRPr sz="3600" b="1">
          <a:solidFill>
            <a:srgbClr val="FFFF99"/>
          </a:solidFill>
          <a:latin typeface="Arial" charset="0"/>
        </a:defRPr>
      </a:lvl7pPr>
      <a:lvl8pPr marL="1371530" algn="l" rtl="0" eaLnBrk="0" fontAlgn="base" hangingPunct="0">
        <a:spcBef>
          <a:spcPct val="0"/>
        </a:spcBef>
        <a:spcAft>
          <a:spcPct val="0"/>
        </a:spcAft>
        <a:defRPr sz="3600" b="1">
          <a:solidFill>
            <a:srgbClr val="FFFF99"/>
          </a:solidFill>
          <a:latin typeface="Arial" charset="0"/>
        </a:defRPr>
      </a:lvl8pPr>
      <a:lvl9pPr marL="1828706" algn="l" rtl="0" eaLnBrk="0" fontAlgn="base" hangingPunct="0">
        <a:spcBef>
          <a:spcPct val="0"/>
        </a:spcBef>
        <a:spcAft>
          <a:spcPct val="0"/>
        </a:spcAft>
        <a:defRPr sz="3600" b="1">
          <a:solidFill>
            <a:srgbClr val="FFFF99"/>
          </a:solidFill>
          <a:latin typeface="Arial" charset="0"/>
        </a:defRPr>
      </a:lvl9pPr>
    </p:titleStyle>
    <p:bodyStyle>
      <a:lvl1pPr marL="342882" indent="-342882"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12" indent="-285736"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2942" indent="-228588"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118"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295"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471"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648"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8825"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001"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928688" y="1768078"/>
            <a:ext cx="73402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81" tIns="32140" rIns="64281" bIns="3214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928688" y="3268266"/>
            <a:ext cx="734020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81" tIns="32140" rIns="64281" bIns="321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28688" y="6356824"/>
            <a:ext cx="1662038" cy="365001"/>
          </a:xfrm>
          <a:prstGeom prst="rect">
            <a:avLst/>
          </a:prstGeom>
        </p:spPr>
        <p:txBody>
          <a:bodyPr vert="horz" wrap="square" lIns="64281" tIns="32140" rIns="64281" bIns="32140" numCol="1" anchor="ctr" anchorCtr="0" compatLnSpc="1">
            <a:prstTxWarp prst="textNoShape">
              <a:avLst/>
            </a:prstTxWarp>
          </a:bodyPr>
          <a:lstStyle>
            <a:lvl1pPr algn="l">
              <a:defRPr sz="800">
                <a:solidFill>
                  <a:srgbClr val="898989"/>
                </a:solidFill>
              </a:defRPr>
            </a:lvl1pPr>
          </a:lstStyle>
          <a:p>
            <a:pPr eaLnBrk="1" hangingPunct="1">
              <a:defRPr/>
            </a:pPr>
            <a:fld id="{141788D0-360F-4E50-BCF9-463B981FB1F7}" type="datetimeFigureOut">
              <a:rPr lang="en-US">
                <a:latin typeface="Helvetica Neue Bold Condensed" charset="0"/>
                <a:sym typeface="Helvetica Neue Bold Condensed" charset="0"/>
              </a:rPr>
              <a:pPr eaLnBrk="1" hangingPunct="1">
                <a:defRPr/>
              </a:pPr>
              <a:t>9/23/2015</a:t>
            </a:fld>
            <a:endParaRPr lang="en-US">
              <a:latin typeface="Helvetica Neue Bold Condensed" charset="0"/>
              <a:sym typeface="Helvetica Neue Bold Condensed" charset="0"/>
            </a:endParaRPr>
          </a:p>
        </p:txBody>
      </p:sp>
      <p:sp>
        <p:nvSpPr>
          <p:cNvPr id="5" name="Footer Placeholder 4"/>
          <p:cNvSpPr>
            <a:spLocks noGrp="1"/>
          </p:cNvSpPr>
          <p:nvPr>
            <p:ph type="ftr" sz="quarter" idx="3"/>
          </p:nvPr>
        </p:nvSpPr>
        <p:spPr>
          <a:xfrm>
            <a:off x="3124278" y="6356824"/>
            <a:ext cx="2895451" cy="365001"/>
          </a:xfrm>
          <a:prstGeom prst="rect">
            <a:avLst/>
          </a:prstGeom>
        </p:spPr>
        <p:txBody>
          <a:bodyPr vert="horz" lIns="64281" tIns="32140" rIns="64281" bIns="32140" rtlCol="0" anchor="ctr"/>
          <a:lstStyle>
            <a:lvl1pPr algn="ctr">
              <a:defRPr sz="800">
                <a:solidFill>
                  <a:schemeClr val="tx1">
                    <a:tint val="75000"/>
                  </a:schemeClr>
                </a:solidFill>
                <a:ea typeface="ヒラギノ角ゴ ProN W6" charset="-128"/>
                <a:cs typeface="+mn-cs"/>
              </a:defRPr>
            </a:lvl1pPr>
          </a:lstStyle>
          <a:p>
            <a:pPr eaLnBrk="1" hangingPunct="1">
              <a:defRPr/>
            </a:pPr>
            <a:endParaRPr lang="en-US">
              <a:solidFill>
                <a:prstClr val="black">
                  <a:tint val="75000"/>
                </a:prstClr>
              </a:solidFill>
              <a:latin typeface="Helvetica Neue Bold Condensed" charset="0"/>
              <a:sym typeface="Helvetica Neue Bold Condensed" charset="0"/>
            </a:endParaRPr>
          </a:p>
        </p:txBody>
      </p:sp>
      <p:sp>
        <p:nvSpPr>
          <p:cNvPr id="6" name="Slide Number Placeholder 5"/>
          <p:cNvSpPr>
            <a:spLocks noGrp="1"/>
          </p:cNvSpPr>
          <p:nvPr>
            <p:ph type="sldNum" sz="quarter" idx="4"/>
          </p:nvPr>
        </p:nvSpPr>
        <p:spPr>
          <a:xfrm>
            <a:off x="6553275" y="6356824"/>
            <a:ext cx="1715616" cy="365001"/>
          </a:xfrm>
          <a:prstGeom prst="rect">
            <a:avLst/>
          </a:prstGeom>
        </p:spPr>
        <p:txBody>
          <a:bodyPr vert="horz" wrap="square" lIns="64281" tIns="32140" rIns="64281" bIns="32140" numCol="1" anchor="ctr" anchorCtr="0" compatLnSpc="1">
            <a:prstTxWarp prst="textNoShape">
              <a:avLst/>
            </a:prstTxWarp>
          </a:bodyPr>
          <a:lstStyle>
            <a:lvl1pPr algn="r">
              <a:defRPr sz="800">
                <a:solidFill>
                  <a:srgbClr val="898989"/>
                </a:solidFill>
              </a:defRPr>
            </a:lvl1pPr>
          </a:lstStyle>
          <a:p>
            <a:pPr eaLnBrk="1" hangingPunct="1">
              <a:defRPr/>
            </a:pPr>
            <a:fld id="{7C13187C-D7C0-40C7-8F80-D6448557F1DB}" type="slidenum">
              <a:rPr lang="en-US">
                <a:latin typeface="Helvetica Neue Bold Condensed" charset="0"/>
                <a:sym typeface="Helvetica Neue Bold Condensed" charset="0"/>
              </a:rPr>
              <a:pPr eaLnBrk="1" hangingPunct="1">
                <a:defRPr/>
              </a:pPr>
              <a:t>‹#›</a:t>
            </a:fld>
            <a:endParaRPr lang="en-US">
              <a:latin typeface="Helvetica Neue Bold Condensed" charset="0"/>
              <a:sym typeface="Helvetica Neue Bold Condensed" charset="0"/>
            </a:endParaRPr>
          </a:p>
        </p:txBody>
      </p:sp>
      <p:grpSp>
        <p:nvGrpSpPr>
          <p:cNvPr id="4103" name="Group 9"/>
          <p:cNvGrpSpPr>
            <a:grpSpLocks/>
          </p:cNvGrpSpPr>
          <p:nvPr userDrawn="1"/>
        </p:nvGrpSpPr>
        <p:grpSpPr bwMode="auto">
          <a:xfrm>
            <a:off x="6132729" y="6322233"/>
            <a:ext cx="2253364" cy="505837"/>
            <a:chOff x="5721347" y="9033108"/>
            <a:chExt cx="3203992" cy="720018"/>
          </a:xfrm>
        </p:grpSpPr>
        <p:pic>
          <p:nvPicPr>
            <p:cNvPr id="4104" name="Picture 11"/>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178800" y="9033108"/>
              <a:ext cx="746539" cy="66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p:cNvSpPr txBox="1">
              <a:spLocks noChangeArrowheads="1"/>
            </p:cNvSpPr>
            <p:nvPr userDrawn="1"/>
          </p:nvSpPr>
          <p:spPr bwMode="auto">
            <a:xfrm>
              <a:off x="5721347" y="9052173"/>
              <a:ext cx="2458049" cy="70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1pPr>
              <a:lvl2pPr marL="742950" indent="-285750"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2pPr>
              <a:lvl3pPr marL="1143000" indent="-228600"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3pPr>
              <a:lvl4pPr marL="1600200" indent="-228600"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4pPr>
              <a:lvl5pPr marL="2057400" indent="-228600"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5pPr>
              <a:lvl6pPr marL="2514600" indent="-228600" algn="ctr" eaLnBrk="0" fontAlgn="base" hangingPunct="0">
                <a:spcBef>
                  <a:spcPct val="0"/>
                </a:spcBef>
                <a:spcAft>
                  <a:spcPct val="0"/>
                </a:spcAft>
                <a:defRPr sz="3200">
                  <a:solidFill>
                    <a:srgbClr val="4A7594"/>
                  </a:solidFill>
                  <a:latin typeface="Helvetica Neue Bold Condensed" charset="0"/>
                  <a:ea typeface="ヒラギノ角ゴ ProN W6" charset="0"/>
                  <a:cs typeface="ヒラギノ角ゴ ProN W6" charset="0"/>
                  <a:sym typeface="Helvetica Neue Bold Condensed" charset="0"/>
                </a:defRPr>
              </a:lvl6pPr>
              <a:lvl7pPr marL="2971800" indent="-228600" algn="ctr" eaLnBrk="0" fontAlgn="base" hangingPunct="0">
                <a:spcBef>
                  <a:spcPct val="0"/>
                </a:spcBef>
                <a:spcAft>
                  <a:spcPct val="0"/>
                </a:spcAft>
                <a:defRPr sz="3200">
                  <a:solidFill>
                    <a:srgbClr val="4A7594"/>
                  </a:solidFill>
                  <a:latin typeface="Helvetica Neue Bold Condensed" charset="0"/>
                  <a:ea typeface="ヒラギノ角ゴ ProN W6" charset="0"/>
                  <a:cs typeface="ヒラギノ角ゴ ProN W6" charset="0"/>
                  <a:sym typeface="Helvetica Neue Bold Condensed" charset="0"/>
                </a:defRPr>
              </a:lvl7pPr>
              <a:lvl8pPr marL="3429000" indent="-228600" algn="ctr" eaLnBrk="0" fontAlgn="base" hangingPunct="0">
                <a:spcBef>
                  <a:spcPct val="0"/>
                </a:spcBef>
                <a:spcAft>
                  <a:spcPct val="0"/>
                </a:spcAft>
                <a:defRPr sz="3200">
                  <a:solidFill>
                    <a:srgbClr val="4A7594"/>
                  </a:solidFill>
                  <a:latin typeface="Helvetica Neue Bold Condensed" charset="0"/>
                  <a:ea typeface="ヒラギノ角ゴ ProN W6" charset="0"/>
                  <a:cs typeface="ヒラギノ角ゴ ProN W6" charset="0"/>
                  <a:sym typeface="Helvetica Neue Bold Condensed" charset="0"/>
                </a:defRPr>
              </a:lvl8pPr>
              <a:lvl9pPr marL="3886200" indent="-228600" algn="ctr" eaLnBrk="0" fontAlgn="base" hangingPunct="0">
                <a:spcBef>
                  <a:spcPct val="0"/>
                </a:spcBef>
                <a:spcAft>
                  <a:spcPct val="0"/>
                </a:spcAft>
                <a:defRPr sz="3200">
                  <a:solidFill>
                    <a:srgbClr val="4A7594"/>
                  </a:solidFill>
                  <a:latin typeface="Helvetica Neue Bold Condensed" charset="0"/>
                  <a:ea typeface="ヒラギノ角ゴ ProN W6" charset="0"/>
                  <a:cs typeface="ヒラギノ角ゴ ProN W6" charset="0"/>
                  <a:sym typeface="Helvetica Neue Bold Condensed" charset="0"/>
                </a:defRPr>
              </a:lvl9pPr>
            </a:lstStyle>
            <a:p>
              <a:pPr algn="r" eaLnBrk="1" hangingPunct="1">
                <a:defRPr/>
              </a:pPr>
              <a:r>
                <a:rPr lang="en-US" sz="1300" b="1" dirty="0" smtClean="0">
                  <a:solidFill>
                    <a:prstClr val="white"/>
                  </a:solidFill>
                  <a:latin typeface="Calibri" pitchFamily="34" charset="0"/>
                  <a:cs typeface="Calibri" pitchFamily="34" charset="0"/>
                </a:rPr>
                <a:t>WISCONSIN INTERNET</a:t>
              </a:r>
            </a:p>
            <a:p>
              <a:pPr algn="r" eaLnBrk="1" hangingPunct="1">
                <a:defRPr/>
              </a:pPr>
              <a:r>
                <a:rPr lang="en-US" sz="1300" b="1" dirty="0" smtClean="0">
                  <a:solidFill>
                    <a:prstClr val="white"/>
                  </a:solidFill>
                  <a:latin typeface="Calibri" pitchFamily="34" charset="0"/>
                  <a:cs typeface="Calibri" pitchFamily="34" charset="0"/>
                </a:rPr>
                <a:t> MAPPING TEAM</a:t>
              </a:r>
            </a:p>
          </p:txBody>
        </p:sp>
      </p:grpSp>
    </p:spTree>
    <p:extLst>
      <p:ext uri="{BB962C8B-B14F-4D97-AF65-F5344CB8AC3E}">
        <p14:creationId xmlns:p14="http://schemas.microsoft.com/office/powerpoint/2010/main" val="4143115776"/>
      </p:ext>
    </p:extLst>
  </p:cSld>
  <p:clrMap bg1="lt1" tx1="dk1" bg2="lt2" tx2="dk2" accent1="accent1" accent2="accent2" accent3="accent3" accent4="accent4" accent5="accent5" accent6="accent6" hlink="hlink" folHlink="folHlink"/>
  <p:sldLayoutIdLst>
    <p:sldLayoutId id="2147484162" r:id="rId1"/>
    <p:sldLayoutId id="2147484163" r:id="rId2"/>
  </p:sldLayoutIdLst>
  <p:timing>
    <p:tnLst>
      <p:par>
        <p:cTn id="1" dur="indefinite" restart="never" nodeType="tmRoot"/>
      </p:par>
    </p:tnLst>
  </p:timing>
  <p:txStyles>
    <p:titleStyle>
      <a:lvl1pPr algn="l" rtl="0" eaLnBrk="0" fontAlgn="base" hangingPunct="0">
        <a:spcBef>
          <a:spcPct val="0"/>
        </a:spcBef>
        <a:spcAft>
          <a:spcPct val="0"/>
        </a:spcAft>
        <a:defRPr sz="4600" kern="1200">
          <a:solidFill>
            <a:srgbClr val="FFC000"/>
          </a:solidFill>
          <a:latin typeface="+mj-lt"/>
          <a:ea typeface="MS PGothic" pitchFamily="34" charset="-128"/>
          <a:cs typeface="+mj-cs"/>
        </a:defRPr>
      </a:lvl1pPr>
      <a:lvl2pPr algn="l" rtl="0" eaLnBrk="0" fontAlgn="base" hangingPunct="0">
        <a:spcBef>
          <a:spcPct val="0"/>
        </a:spcBef>
        <a:spcAft>
          <a:spcPct val="0"/>
        </a:spcAft>
        <a:defRPr sz="4600">
          <a:solidFill>
            <a:srgbClr val="FFC000"/>
          </a:solidFill>
          <a:latin typeface="Calibri" pitchFamily="34" charset="0"/>
          <a:ea typeface="MS PGothic" pitchFamily="34" charset="-128"/>
        </a:defRPr>
      </a:lvl2pPr>
      <a:lvl3pPr algn="l" rtl="0" eaLnBrk="0" fontAlgn="base" hangingPunct="0">
        <a:spcBef>
          <a:spcPct val="0"/>
        </a:spcBef>
        <a:spcAft>
          <a:spcPct val="0"/>
        </a:spcAft>
        <a:defRPr sz="4600">
          <a:solidFill>
            <a:srgbClr val="FFC000"/>
          </a:solidFill>
          <a:latin typeface="Calibri" pitchFamily="34" charset="0"/>
          <a:ea typeface="MS PGothic" pitchFamily="34" charset="-128"/>
        </a:defRPr>
      </a:lvl3pPr>
      <a:lvl4pPr algn="l" rtl="0" eaLnBrk="0" fontAlgn="base" hangingPunct="0">
        <a:spcBef>
          <a:spcPct val="0"/>
        </a:spcBef>
        <a:spcAft>
          <a:spcPct val="0"/>
        </a:spcAft>
        <a:defRPr sz="4600">
          <a:solidFill>
            <a:srgbClr val="FFC000"/>
          </a:solidFill>
          <a:latin typeface="Calibri" pitchFamily="34" charset="0"/>
          <a:ea typeface="MS PGothic" pitchFamily="34" charset="-128"/>
        </a:defRPr>
      </a:lvl4pPr>
      <a:lvl5pPr algn="l" rtl="0" eaLnBrk="0" fontAlgn="base" hangingPunct="0">
        <a:spcBef>
          <a:spcPct val="0"/>
        </a:spcBef>
        <a:spcAft>
          <a:spcPct val="0"/>
        </a:spcAft>
        <a:defRPr sz="4600">
          <a:solidFill>
            <a:srgbClr val="FFC000"/>
          </a:solidFill>
          <a:latin typeface="Calibri" pitchFamily="34" charset="0"/>
          <a:ea typeface="MS PGothic" pitchFamily="34" charset="-128"/>
        </a:defRPr>
      </a:lvl5pPr>
      <a:lvl6pPr marL="321407" algn="l" rtl="0" fontAlgn="base">
        <a:spcBef>
          <a:spcPct val="0"/>
        </a:spcBef>
        <a:spcAft>
          <a:spcPct val="0"/>
        </a:spcAft>
        <a:defRPr sz="4600">
          <a:solidFill>
            <a:srgbClr val="FFC000"/>
          </a:solidFill>
          <a:latin typeface="Calibri" pitchFamily="34" charset="0"/>
        </a:defRPr>
      </a:lvl6pPr>
      <a:lvl7pPr marL="642816" algn="l" rtl="0" fontAlgn="base">
        <a:spcBef>
          <a:spcPct val="0"/>
        </a:spcBef>
        <a:spcAft>
          <a:spcPct val="0"/>
        </a:spcAft>
        <a:defRPr sz="4600">
          <a:solidFill>
            <a:srgbClr val="FFC000"/>
          </a:solidFill>
          <a:latin typeface="Calibri" pitchFamily="34" charset="0"/>
        </a:defRPr>
      </a:lvl7pPr>
      <a:lvl8pPr marL="964224" algn="l" rtl="0" fontAlgn="base">
        <a:spcBef>
          <a:spcPct val="0"/>
        </a:spcBef>
        <a:spcAft>
          <a:spcPct val="0"/>
        </a:spcAft>
        <a:defRPr sz="4600">
          <a:solidFill>
            <a:srgbClr val="FFC000"/>
          </a:solidFill>
          <a:latin typeface="Calibri" pitchFamily="34" charset="0"/>
        </a:defRPr>
      </a:lvl8pPr>
      <a:lvl9pPr marL="1285631" algn="l" rtl="0" fontAlgn="base">
        <a:spcBef>
          <a:spcPct val="0"/>
        </a:spcBef>
        <a:spcAft>
          <a:spcPct val="0"/>
        </a:spcAft>
        <a:defRPr sz="4600">
          <a:solidFill>
            <a:srgbClr val="FFC000"/>
          </a:solidFill>
          <a:latin typeface="Calibri" pitchFamily="34" charset="0"/>
        </a:defRPr>
      </a:lvl9pPr>
    </p:titleStyle>
    <p:bodyStyle>
      <a:lvl1pPr marL="241056" indent="-241056" algn="l" rtl="0" eaLnBrk="0" fontAlgn="base" hangingPunct="0">
        <a:spcBef>
          <a:spcPct val="20000"/>
        </a:spcBef>
        <a:spcAft>
          <a:spcPct val="0"/>
        </a:spcAft>
        <a:defRPr sz="2800" kern="1200">
          <a:solidFill>
            <a:schemeClr val="bg1"/>
          </a:solidFill>
          <a:latin typeface="+mn-lt"/>
          <a:ea typeface="MS PGothic" pitchFamily="34" charset="-128"/>
          <a:cs typeface="+mn-cs"/>
        </a:defRPr>
      </a:lvl1pPr>
      <a:lvl2pPr marL="522287" indent="-200880" algn="l" rtl="0" eaLnBrk="0" fontAlgn="base" hangingPunct="0">
        <a:spcBef>
          <a:spcPct val="20000"/>
        </a:spcBef>
        <a:spcAft>
          <a:spcPct val="0"/>
        </a:spcAft>
        <a:buFont typeface="Arial" pitchFamily="34" charset="0"/>
        <a:buChar char="–"/>
        <a:defRPr sz="2800" kern="1200">
          <a:solidFill>
            <a:schemeClr val="bg1"/>
          </a:solidFill>
          <a:latin typeface="+mn-lt"/>
          <a:ea typeface="MS PGothic" pitchFamily="34" charset="-128"/>
          <a:cs typeface="+mn-cs"/>
        </a:defRPr>
      </a:lvl2pPr>
      <a:lvl3pPr marL="803520" indent="-160704" algn="l" rtl="0" eaLnBrk="0" fontAlgn="base" hangingPunct="0">
        <a:spcBef>
          <a:spcPct val="20000"/>
        </a:spcBef>
        <a:spcAft>
          <a:spcPct val="0"/>
        </a:spcAft>
        <a:buFont typeface="Arial" pitchFamily="34" charset="0"/>
        <a:buChar char="•"/>
        <a:defRPr sz="2800" kern="1200">
          <a:solidFill>
            <a:schemeClr val="bg1"/>
          </a:solidFill>
          <a:latin typeface="+mn-lt"/>
          <a:ea typeface="MS PGothic" pitchFamily="34" charset="-128"/>
          <a:cs typeface="+mn-cs"/>
        </a:defRPr>
      </a:lvl3pPr>
      <a:lvl4pPr marL="1124930" indent="-160704" algn="l" rtl="0" eaLnBrk="0" fontAlgn="base" hangingPunct="0">
        <a:spcBef>
          <a:spcPct val="20000"/>
        </a:spcBef>
        <a:spcAft>
          <a:spcPct val="0"/>
        </a:spcAft>
        <a:buFont typeface="Arial" pitchFamily="34" charset="0"/>
        <a:buChar char="–"/>
        <a:defRPr sz="2800" kern="1200">
          <a:solidFill>
            <a:schemeClr val="bg1"/>
          </a:solidFill>
          <a:latin typeface="+mn-lt"/>
          <a:ea typeface="MS PGothic" pitchFamily="34" charset="-128"/>
          <a:cs typeface="+mn-cs"/>
        </a:defRPr>
      </a:lvl4pPr>
      <a:lvl5pPr marL="1446336" indent="-160704" algn="l" rtl="0" eaLnBrk="0" fontAlgn="base" hangingPunct="0">
        <a:spcBef>
          <a:spcPct val="20000"/>
        </a:spcBef>
        <a:spcAft>
          <a:spcPct val="0"/>
        </a:spcAft>
        <a:buFont typeface="Arial" pitchFamily="34" charset="0"/>
        <a:buChar char="»"/>
        <a:defRPr sz="2800" kern="1200">
          <a:solidFill>
            <a:schemeClr val="bg1"/>
          </a:solidFill>
          <a:latin typeface="+mn-lt"/>
          <a:ea typeface="MS PGothic" pitchFamily="34" charset="-128"/>
          <a:cs typeface="+mn-cs"/>
        </a:defRPr>
      </a:lvl5pPr>
      <a:lvl6pPr marL="1767745" indent="-160704" algn="l" defTabSz="642816"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9152" indent="-160704" algn="l" defTabSz="642816"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10561" indent="-160704" algn="l" defTabSz="642816"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31967" indent="-160704" algn="l" defTabSz="642816"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714375" y="214313"/>
            <a:ext cx="766167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81" tIns="32140" rIns="64281" bIns="3214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714375" y="1600650"/>
            <a:ext cx="7661672"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81" tIns="32140" rIns="64281" bIns="321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648" y="6356824"/>
            <a:ext cx="2133079" cy="365001"/>
          </a:xfrm>
          <a:prstGeom prst="rect">
            <a:avLst/>
          </a:prstGeom>
        </p:spPr>
        <p:txBody>
          <a:bodyPr vert="horz" wrap="square" lIns="64281" tIns="32140" rIns="64281" bIns="32140" numCol="1" anchor="ctr" anchorCtr="0" compatLnSpc="1">
            <a:prstTxWarp prst="textNoShape">
              <a:avLst/>
            </a:prstTxWarp>
          </a:bodyPr>
          <a:lstStyle>
            <a:lvl1pPr algn="l">
              <a:defRPr sz="800">
                <a:solidFill>
                  <a:srgbClr val="898989"/>
                </a:solidFill>
              </a:defRPr>
            </a:lvl1pPr>
          </a:lstStyle>
          <a:p>
            <a:pPr eaLnBrk="1" hangingPunct="1">
              <a:defRPr/>
            </a:pPr>
            <a:fld id="{4943A82E-EAA0-4D8E-91DF-B29C810C68F3}" type="datetimeFigureOut">
              <a:rPr lang="en-US">
                <a:latin typeface="Helvetica Neue Bold Condensed" charset="0"/>
                <a:sym typeface="Helvetica Neue Bold Condensed" charset="0"/>
              </a:rPr>
              <a:pPr eaLnBrk="1" hangingPunct="1">
                <a:defRPr/>
              </a:pPr>
              <a:t>9/23/2015</a:t>
            </a:fld>
            <a:endParaRPr lang="en-US">
              <a:latin typeface="Helvetica Neue Bold Condensed" charset="0"/>
              <a:sym typeface="Helvetica Neue Bold Condensed" charset="0"/>
            </a:endParaRPr>
          </a:p>
        </p:txBody>
      </p:sp>
      <p:sp>
        <p:nvSpPr>
          <p:cNvPr id="5" name="Footer Placeholder 4"/>
          <p:cNvSpPr>
            <a:spLocks noGrp="1"/>
          </p:cNvSpPr>
          <p:nvPr>
            <p:ph type="ftr" sz="quarter" idx="3"/>
          </p:nvPr>
        </p:nvSpPr>
        <p:spPr>
          <a:xfrm>
            <a:off x="3124278" y="6356824"/>
            <a:ext cx="2895451" cy="365001"/>
          </a:xfrm>
          <a:prstGeom prst="rect">
            <a:avLst/>
          </a:prstGeom>
        </p:spPr>
        <p:txBody>
          <a:bodyPr vert="horz" lIns="64281" tIns="32140" rIns="64281" bIns="32140" rtlCol="0" anchor="ctr"/>
          <a:lstStyle>
            <a:lvl1pPr algn="ctr">
              <a:defRPr sz="800">
                <a:solidFill>
                  <a:schemeClr val="tx1">
                    <a:tint val="75000"/>
                  </a:schemeClr>
                </a:solidFill>
                <a:ea typeface="ヒラギノ角ゴ ProN W6" charset="-128"/>
                <a:cs typeface="+mn-cs"/>
              </a:defRPr>
            </a:lvl1pPr>
          </a:lstStyle>
          <a:p>
            <a:pPr eaLnBrk="1" hangingPunct="1">
              <a:defRPr/>
            </a:pPr>
            <a:endParaRPr lang="en-US">
              <a:solidFill>
                <a:prstClr val="black">
                  <a:tint val="75000"/>
                </a:prstClr>
              </a:solidFill>
              <a:latin typeface="Helvetica Neue Bold Condensed" charset="0"/>
              <a:sym typeface="Helvetica Neue Bold Condensed" charset="0"/>
            </a:endParaRPr>
          </a:p>
        </p:txBody>
      </p:sp>
      <p:grpSp>
        <p:nvGrpSpPr>
          <p:cNvPr id="5126" name="Group 13"/>
          <p:cNvGrpSpPr>
            <a:grpSpLocks/>
          </p:cNvGrpSpPr>
          <p:nvPr userDrawn="1"/>
        </p:nvGrpSpPr>
        <p:grpSpPr bwMode="auto">
          <a:xfrm>
            <a:off x="6239886" y="6340098"/>
            <a:ext cx="2253364" cy="505838"/>
            <a:chOff x="5721347" y="9033108"/>
            <a:chExt cx="3203992" cy="718303"/>
          </a:xfrm>
        </p:grpSpPr>
        <p:sp>
          <p:nvSpPr>
            <p:cNvPr id="15" name="TextBox 3"/>
            <p:cNvSpPr txBox="1">
              <a:spLocks noChangeArrowheads="1"/>
            </p:cNvSpPr>
            <p:nvPr userDrawn="1"/>
          </p:nvSpPr>
          <p:spPr bwMode="auto">
            <a:xfrm>
              <a:off x="5721347" y="9052129"/>
              <a:ext cx="2458049" cy="69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1pPr>
              <a:lvl2pPr marL="742950" indent="-285750"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2pPr>
              <a:lvl3pPr marL="1143000" indent="-228600"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3pPr>
              <a:lvl4pPr marL="1600200" indent="-228600"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4pPr>
              <a:lvl5pPr marL="2057400" indent="-228600" eaLnBrk="0" hangingPunct="0">
                <a:defRPr sz="3200">
                  <a:solidFill>
                    <a:srgbClr val="4A7594"/>
                  </a:solidFill>
                  <a:latin typeface="Helvetica Neue Bold Condensed" charset="0"/>
                  <a:ea typeface="ヒラギノ角ゴ ProN W6" charset="0"/>
                  <a:cs typeface="ヒラギノ角ゴ ProN W6" charset="0"/>
                  <a:sym typeface="Helvetica Neue Bold Condensed" charset="0"/>
                </a:defRPr>
              </a:lvl5pPr>
              <a:lvl6pPr marL="2514600" indent="-228600" algn="ctr" eaLnBrk="0" fontAlgn="base" hangingPunct="0">
                <a:spcBef>
                  <a:spcPct val="0"/>
                </a:spcBef>
                <a:spcAft>
                  <a:spcPct val="0"/>
                </a:spcAft>
                <a:defRPr sz="3200">
                  <a:solidFill>
                    <a:srgbClr val="4A7594"/>
                  </a:solidFill>
                  <a:latin typeface="Helvetica Neue Bold Condensed" charset="0"/>
                  <a:ea typeface="ヒラギノ角ゴ ProN W6" charset="0"/>
                  <a:cs typeface="ヒラギノ角ゴ ProN W6" charset="0"/>
                  <a:sym typeface="Helvetica Neue Bold Condensed" charset="0"/>
                </a:defRPr>
              </a:lvl6pPr>
              <a:lvl7pPr marL="2971800" indent="-228600" algn="ctr" eaLnBrk="0" fontAlgn="base" hangingPunct="0">
                <a:spcBef>
                  <a:spcPct val="0"/>
                </a:spcBef>
                <a:spcAft>
                  <a:spcPct val="0"/>
                </a:spcAft>
                <a:defRPr sz="3200">
                  <a:solidFill>
                    <a:srgbClr val="4A7594"/>
                  </a:solidFill>
                  <a:latin typeface="Helvetica Neue Bold Condensed" charset="0"/>
                  <a:ea typeface="ヒラギノ角ゴ ProN W6" charset="0"/>
                  <a:cs typeface="ヒラギノ角ゴ ProN W6" charset="0"/>
                  <a:sym typeface="Helvetica Neue Bold Condensed" charset="0"/>
                </a:defRPr>
              </a:lvl7pPr>
              <a:lvl8pPr marL="3429000" indent="-228600" algn="ctr" eaLnBrk="0" fontAlgn="base" hangingPunct="0">
                <a:spcBef>
                  <a:spcPct val="0"/>
                </a:spcBef>
                <a:spcAft>
                  <a:spcPct val="0"/>
                </a:spcAft>
                <a:defRPr sz="3200">
                  <a:solidFill>
                    <a:srgbClr val="4A7594"/>
                  </a:solidFill>
                  <a:latin typeface="Helvetica Neue Bold Condensed" charset="0"/>
                  <a:ea typeface="ヒラギノ角ゴ ProN W6" charset="0"/>
                  <a:cs typeface="ヒラギノ角ゴ ProN W6" charset="0"/>
                  <a:sym typeface="Helvetica Neue Bold Condensed" charset="0"/>
                </a:defRPr>
              </a:lvl8pPr>
              <a:lvl9pPr marL="3886200" indent="-228600" algn="ctr" eaLnBrk="0" fontAlgn="base" hangingPunct="0">
                <a:spcBef>
                  <a:spcPct val="0"/>
                </a:spcBef>
                <a:spcAft>
                  <a:spcPct val="0"/>
                </a:spcAft>
                <a:defRPr sz="3200">
                  <a:solidFill>
                    <a:srgbClr val="4A7594"/>
                  </a:solidFill>
                  <a:latin typeface="Helvetica Neue Bold Condensed" charset="0"/>
                  <a:ea typeface="ヒラギノ角ゴ ProN W6" charset="0"/>
                  <a:cs typeface="ヒラギノ角ゴ ProN W6" charset="0"/>
                  <a:sym typeface="Helvetica Neue Bold Condensed" charset="0"/>
                </a:defRPr>
              </a:lvl9pPr>
            </a:lstStyle>
            <a:p>
              <a:pPr algn="r" eaLnBrk="1" hangingPunct="1">
                <a:defRPr/>
              </a:pPr>
              <a:r>
                <a:rPr lang="en-US" sz="1300" b="1" dirty="0" smtClean="0">
                  <a:solidFill>
                    <a:srgbClr val="1F2F47"/>
                  </a:solidFill>
                  <a:latin typeface="Calibri" pitchFamily="34" charset="0"/>
                  <a:cs typeface="Calibri" pitchFamily="34" charset="0"/>
                </a:rPr>
                <a:t>WISCONSIN INTERNET</a:t>
              </a:r>
            </a:p>
            <a:p>
              <a:pPr algn="r" eaLnBrk="1" hangingPunct="1">
                <a:defRPr/>
              </a:pPr>
              <a:r>
                <a:rPr lang="en-US" sz="1300" b="1" dirty="0" smtClean="0">
                  <a:solidFill>
                    <a:srgbClr val="1F2F47"/>
                  </a:solidFill>
                  <a:latin typeface="Calibri" pitchFamily="34" charset="0"/>
                  <a:cs typeface="Calibri" pitchFamily="34" charset="0"/>
                </a:rPr>
                <a:t> MAPPING TEAM</a:t>
              </a:r>
            </a:p>
          </p:txBody>
        </p:sp>
        <p:pic>
          <p:nvPicPr>
            <p:cNvPr id="5128" name="Picture 15"/>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178800" y="9033108"/>
              <a:ext cx="746539" cy="66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4352806"/>
      </p:ext>
    </p:extLst>
  </p:cSld>
  <p:clrMap bg1="lt1" tx1="dk1" bg2="lt2" tx2="dk2" accent1="accent1" accent2="accent2" accent3="accent3" accent4="accent4" accent5="accent5" accent6="accent6" hlink="hlink" folHlink="folHlink"/>
  <p:sldLayoutIdLst>
    <p:sldLayoutId id="2147484165" r:id="rId1"/>
  </p:sldLayoutIdLst>
  <p:timing>
    <p:tnLst>
      <p:par>
        <p:cTn id="1" dur="indefinite" restart="never" nodeType="tmRoot"/>
      </p:par>
    </p:tnLst>
  </p:timing>
  <p:txStyles>
    <p:titleStyle>
      <a:lvl1pPr algn="l" rtl="0" eaLnBrk="0" fontAlgn="base" hangingPunct="0">
        <a:spcBef>
          <a:spcPct val="0"/>
        </a:spcBef>
        <a:spcAft>
          <a:spcPct val="0"/>
        </a:spcAft>
        <a:defRPr sz="3100" kern="1200">
          <a:solidFill>
            <a:srgbClr val="FFC000"/>
          </a:solidFill>
          <a:latin typeface="+mj-lt"/>
          <a:ea typeface="MS PGothic" pitchFamily="34" charset="-128"/>
          <a:cs typeface="+mj-cs"/>
        </a:defRPr>
      </a:lvl1pPr>
      <a:lvl2pPr algn="l" rtl="0" eaLnBrk="0" fontAlgn="base" hangingPunct="0">
        <a:spcBef>
          <a:spcPct val="0"/>
        </a:spcBef>
        <a:spcAft>
          <a:spcPct val="0"/>
        </a:spcAft>
        <a:defRPr sz="3100">
          <a:solidFill>
            <a:srgbClr val="FFC000"/>
          </a:solidFill>
          <a:latin typeface="Calibri" pitchFamily="34" charset="0"/>
          <a:ea typeface="MS PGothic" pitchFamily="34" charset="-128"/>
        </a:defRPr>
      </a:lvl2pPr>
      <a:lvl3pPr algn="l" rtl="0" eaLnBrk="0" fontAlgn="base" hangingPunct="0">
        <a:spcBef>
          <a:spcPct val="0"/>
        </a:spcBef>
        <a:spcAft>
          <a:spcPct val="0"/>
        </a:spcAft>
        <a:defRPr sz="3100">
          <a:solidFill>
            <a:srgbClr val="FFC000"/>
          </a:solidFill>
          <a:latin typeface="Calibri" pitchFamily="34" charset="0"/>
          <a:ea typeface="MS PGothic" pitchFamily="34" charset="-128"/>
        </a:defRPr>
      </a:lvl3pPr>
      <a:lvl4pPr algn="l" rtl="0" eaLnBrk="0" fontAlgn="base" hangingPunct="0">
        <a:spcBef>
          <a:spcPct val="0"/>
        </a:spcBef>
        <a:spcAft>
          <a:spcPct val="0"/>
        </a:spcAft>
        <a:defRPr sz="3100">
          <a:solidFill>
            <a:srgbClr val="FFC000"/>
          </a:solidFill>
          <a:latin typeface="Calibri" pitchFamily="34" charset="0"/>
          <a:ea typeface="MS PGothic" pitchFamily="34" charset="-128"/>
        </a:defRPr>
      </a:lvl4pPr>
      <a:lvl5pPr algn="l" rtl="0" eaLnBrk="0" fontAlgn="base" hangingPunct="0">
        <a:spcBef>
          <a:spcPct val="0"/>
        </a:spcBef>
        <a:spcAft>
          <a:spcPct val="0"/>
        </a:spcAft>
        <a:defRPr sz="3100">
          <a:solidFill>
            <a:srgbClr val="FFC000"/>
          </a:solidFill>
          <a:latin typeface="Calibri" pitchFamily="34" charset="0"/>
          <a:ea typeface="MS PGothic" pitchFamily="34" charset="-128"/>
        </a:defRPr>
      </a:lvl5pPr>
      <a:lvl6pPr marL="321407" algn="l" rtl="0" fontAlgn="base">
        <a:spcBef>
          <a:spcPct val="0"/>
        </a:spcBef>
        <a:spcAft>
          <a:spcPct val="0"/>
        </a:spcAft>
        <a:defRPr sz="3100">
          <a:solidFill>
            <a:srgbClr val="FFC000"/>
          </a:solidFill>
          <a:latin typeface="Calibri" pitchFamily="34" charset="0"/>
        </a:defRPr>
      </a:lvl6pPr>
      <a:lvl7pPr marL="642816" algn="l" rtl="0" fontAlgn="base">
        <a:spcBef>
          <a:spcPct val="0"/>
        </a:spcBef>
        <a:spcAft>
          <a:spcPct val="0"/>
        </a:spcAft>
        <a:defRPr sz="3100">
          <a:solidFill>
            <a:srgbClr val="FFC000"/>
          </a:solidFill>
          <a:latin typeface="Calibri" pitchFamily="34" charset="0"/>
        </a:defRPr>
      </a:lvl7pPr>
      <a:lvl8pPr marL="964224" algn="l" rtl="0" fontAlgn="base">
        <a:spcBef>
          <a:spcPct val="0"/>
        </a:spcBef>
        <a:spcAft>
          <a:spcPct val="0"/>
        </a:spcAft>
        <a:defRPr sz="3100">
          <a:solidFill>
            <a:srgbClr val="FFC000"/>
          </a:solidFill>
          <a:latin typeface="Calibri" pitchFamily="34" charset="0"/>
        </a:defRPr>
      </a:lvl8pPr>
      <a:lvl9pPr marL="1285631" algn="l" rtl="0" fontAlgn="base">
        <a:spcBef>
          <a:spcPct val="0"/>
        </a:spcBef>
        <a:spcAft>
          <a:spcPct val="0"/>
        </a:spcAft>
        <a:defRPr sz="3100">
          <a:solidFill>
            <a:srgbClr val="FFC000"/>
          </a:solidFill>
          <a:latin typeface="Calibri" pitchFamily="34" charset="0"/>
        </a:defRPr>
      </a:lvl9pPr>
    </p:titleStyle>
    <p:bodyStyle>
      <a:lvl1pPr marL="241056" indent="-241056" algn="l"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n-cs"/>
        </a:defRPr>
      </a:lvl1pPr>
      <a:lvl2pPr marL="522287" indent="-20088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2pPr>
      <a:lvl3pPr marL="803520" indent="-160704" algn="l" rtl="0" eaLnBrk="0" fontAlgn="base" hangingPunct="0">
        <a:spcBef>
          <a:spcPct val="20000"/>
        </a:spcBef>
        <a:spcAft>
          <a:spcPct val="0"/>
        </a:spcAft>
        <a:buFont typeface="Arial" pitchFamily="34" charset="0"/>
        <a:buChar char="•"/>
        <a:defRPr sz="1700" kern="1200">
          <a:solidFill>
            <a:schemeClr val="tx1"/>
          </a:solidFill>
          <a:latin typeface="+mn-lt"/>
          <a:ea typeface="MS PGothic" pitchFamily="34" charset="-128"/>
          <a:cs typeface="+mn-cs"/>
        </a:defRPr>
      </a:lvl3pPr>
      <a:lvl4pPr marL="1124930" indent="-160704" algn="l" rtl="0" eaLnBrk="0" fontAlgn="base" hangingPunct="0">
        <a:spcBef>
          <a:spcPct val="20000"/>
        </a:spcBef>
        <a:spcAft>
          <a:spcPct val="0"/>
        </a:spcAft>
        <a:buFont typeface="Arial" pitchFamily="34" charset="0"/>
        <a:buChar char="–"/>
        <a:defRPr sz="1400" kern="1200">
          <a:solidFill>
            <a:schemeClr val="tx1"/>
          </a:solidFill>
          <a:latin typeface="+mn-lt"/>
          <a:ea typeface="MS PGothic" pitchFamily="34" charset="-128"/>
          <a:cs typeface="+mn-cs"/>
        </a:defRPr>
      </a:lvl4pPr>
      <a:lvl5pPr marL="1446336" indent="-160704" algn="l" rtl="0" eaLnBrk="0" fontAlgn="base" hangingPunct="0">
        <a:spcBef>
          <a:spcPct val="20000"/>
        </a:spcBef>
        <a:spcAft>
          <a:spcPct val="0"/>
        </a:spcAft>
        <a:buFont typeface="Arial" pitchFamily="34" charset="0"/>
        <a:buChar char="»"/>
        <a:defRPr sz="1400" kern="1200">
          <a:solidFill>
            <a:schemeClr val="tx1"/>
          </a:solidFill>
          <a:latin typeface="+mn-lt"/>
          <a:ea typeface="MS PGothic" pitchFamily="34" charset="-128"/>
          <a:cs typeface="+mn-cs"/>
        </a:defRPr>
      </a:lvl5pPr>
      <a:lvl6pPr marL="1767745" indent="-160704" algn="l" defTabSz="642816"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9152" indent="-160704" algn="l" defTabSz="642816"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10561" indent="-160704" algn="l" defTabSz="642816"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31967" indent="-160704" algn="l" defTabSz="642816"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tmp"/></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hyperlink" Target="http://water.usgs.gov/osw/flood_inundation/toolbox/librarytools.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hyperlink" Target="mailto:mpeppler@usgs.go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water.usgs.gov/osw/flood_inund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tm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F:\ETI And USGS\wim_logo_trans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9526" y="5105400"/>
            <a:ext cx="136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1294834"/>
            <a:ext cx="5011833" cy="5334566"/>
          </a:xfrm>
          <a:prstGeom prst="rect">
            <a:avLst/>
          </a:prstGeom>
        </p:spPr>
      </p:pic>
      <p:sp>
        <p:nvSpPr>
          <p:cNvPr id="3075" name="Subtitle 2"/>
          <p:cNvSpPr>
            <a:spLocks noGrp="1"/>
          </p:cNvSpPr>
          <p:nvPr>
            <p:ph type="subTitle" idx="1"/>
          </p:nvPr>
        </p:nvSpPr>
        <p:spPr>
          <a:xfrm>
            <a:off x="381000" y="5105400"/>
            <a:ext cx="4419600" cy="1219200"/>
          </a:xfrm>
        </p:spPr>
        <p:txBody>
          <a:bodyPr/>
          <a:lstStyle/>
          <a:p>
            <a:r>
              <a:rPr lang="en-US" dirty="0" smtClean="0"/>
              <a:t>Marie C. Peppler </a:t>
            </a:r>
          </a:p>
          <a:p>
            <a:r>
              <a:rPr lang="en-US" sz="2000" dirty="0" smtClean="0"/>
              <a:t>USGS FIM </a:t>
            </a:r>
            <a:r>
              <a:rPr lang="en-US" sz="2000" dirty="0" smtClean="0"/>
              <a:t>Coordinator</a:t>
            </a:r>
            <a:endParaRPr lang="en-US" sz="2000" dirty="0" smtClean="0"/>
          </a:p>
        </p:txBody>
      </p:sp>
      <p:sp>
        <p:nvSpPr>
          <p:cNvPr id="3074" name="Title 1"/>
          <p:cNvSpPr>
            <a:spLocks noGrp="1"/>
          </p:cNvSpPr>
          <p:nvPr>
            <p:ph type="ctrTitle"/>
          </p:nvPr>
        </p:nvSpPr>
        <p:spPr>
          <a:xfrm>
            <a:off x="457200" y="1371600"/>
            <a:ext cx="3810000" cy="2438400"/>
          </a:xfrm>
        </p:spPr>
        <p:txBody>
          <a:bodyPr/>
          <a:lstStyle/>
          <a:p>
            <a:r>
              <a:rPr lang="en-US" dirty="0" smtClean="0"/>
              <a:t>Flood </a:t>
            </a:r>
            <a:r>
              <a:rPr lang="en-US" dirty="0"/>
              <a:t>Inundation </a:t>
            </a:r>
            <a:r>
              <a:rPr lang="en-US" dirty="0" smtClean="0"/>
              <a:t/>
            </a:r>
            <a:br>
              <a:rPr lang="en-US" dirty="0" smtClean="0"/>
            </a:br>
            <a:r>
              <a:rPr lang="en-US" dirty="0" smtClean="0"/>
              <a:t>Mapping</a:t>
            </a:r>
            <a:br>
              <a:rPr lang="en-US" dirty="0" smtClean="0"/>
            </a:br>
            <a:r>
              <a:rPr lang="en-US" dirty="0" smtClean="0"/>
              <a:t>Program</a:t>
            </a:r>
            <a:endParaRPr lang="en-US" dirty="0"/>
          </a:p>
        </p:txBody>
      </p:sp>
      <p:sp>
        <p:nvSpPr>
          <p:cNvPr id="6" name="Subtitle 2"/>
          <p:cNvSpPr txBox="1">
            <a:spLocks/>
          </p:cNvSpPr>
          <p:nvPr/>
        </p:nvSpPr>
        <p:spPr bwMode="auto">
          <a:xfrm>
            <a:off x="457200" y="4114800"/>
            <a:ext cx="358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3" tIns="44448" rIns="90483" bIns="44448" numCol="1" anchor="t" anchorCtr="0" compatLnSpc="1">
            <a:prstTxWarp prst="textNoShape">
              <a:avLst/>
            </a:prstTxWarp>
          </a:bodyPr>
          <a:lstStyle>
            <a:lvl1pPr marL="0" indent="0" algn="l" rtl="0" eaLnBrk="0" fontAlgn="base" hangingPunct="0">
              <a:spcBef>
                <a:spcPct val="20000"/>
              </a:spcBef>
              <a:spcAft>
                <a:spcPct val="0"/>
              </a:spcAft>
              <a:buClr>
                <a:srgbClr val="FFFF99"/>
              </a:buClr>
              <a:buSzPct val="125000"/>
              <a:buFont typeface="Wingdings" pitchFamily="2" charset="2"/>
              <a:buNone/>
              <a:defRPr sz="2800" b="1">
                <a:solidFill>
                  <a:schemeClr val="bg1"/>
                </a:solidFill>
                <a:latin typeface="+mn-lt"/>
                <a:ea typeface="+mn-ea"/>
                <a:cs typeface="+mn-cs"/>
              </a:defRPr>
            </a:lvl1pPr>
            <a:lvl2pPr marL="742912" indent="-285736"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2942" indent="-228588"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118"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295"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471"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648"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8825"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001" indent="-228588"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r>
              <a:rPr lang="en-US" sz="2400" kern="0" dirty="0" smtClean="0"/>
              <a:t>Project needs overview</a:t>
            </a:r>
            <a:endParaRPr lang="en-US" sz="1800"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Compute Flood Depths</a:t>
            </a:r>
            <a:endParaRPr lang="en-US" dirty="0"/>
          </a:p>
        </p:txBody>
      </p:sp>
      <p:sp>
        <p:nvSpPr>
          <p:cNvPr id="3" name="Content Placeholder 2"/>
          <p:cNvSpPr>
            <a:spLocks noGrp="1"/>
          </p:cNvSpPr>
          <p:nvPr>
            <p:ph sz="half" idx="1"/>
          </p:nvPr>
        </p:nvSpPr>
        <p:spPr>
          <a:xfrm>
            <a:off x="381000" y="1371600"/>
            <a:ext cx="8579510" cy="4495800"/>
          </a:xfrm>
        </p:spPr>
        <p:txBody>
          <a:bodyPr/>
          <a:lstStyle/>
          <a:p>
            <a:r>
              <a:rPr lang="en-US" dirty="0" smtClean="0"/>
              <a:t>Flood extents are processed with the topographic data to produce estimated depths across the floodplain </a:t>
            </a:r>
            <a:endParaRPr lang="en-US" dirty="0"/>
          </a:p>
        </p:txBody>
      </p:sp>
      <p:pic>
        <p:nvPicPr>
          <p:cNvPr id="5" name="Picture 4" descr="FIM_icons_step4_white.png&#10;&#10;compute flood depth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08539"/>
            <a:ext cx="1110661" cy="11106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3051019"/>
            <a:ext cx="7207910" cy="3438173"/>
          </a:xfrm>
          <a:prstGeom prst="rect">
            <a:avLst/>
          </a:prstGeom>
        </p:spPr>
      </p:pic>
    </p:spTree>
    <p:extLst>
      <p:ext uri="{BB962C8B-B14F-4D97-AF65-F5344CB8AC3E}">
        <p14:creationId xmlns:p14="http://schemas.microsoft.com/office/powerpoint/2010/main" val="375966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Process Map Library</a:t>
            </a:r>
            <a:endParaRPr lang="en-US" dirty="0"/>
          </a:p>
        </p:txBody>
      </p:sp>
      <p:sp>
        <p:nvSpPr>
          <p:cNvPr id="3" name="Content Placeholder 2"/>
          <p:cNvSpPr>
            <a:spLocks noGrp="1"/>
          </p:cNvSpPr>
          <p:nvPr>
            <p:ph sz="half" idx="1"/>
          </p:nvPr>
        </p:nvSpPr>
        <p:spPr/>
        <p:txBody>
          <a:bodyPr/>
          <a:lstStyle/>
          <a:p>
            <a:r>
              <a:rPr lang="en-US" dirty="0" smtClean="0"/>
              <a:t>The hydraulic model, flood extents and flood depths are peer reviewed and documented</a:t>
            </a:r>
          </a:p>
          <a:p>
            <a:r>
              <a:rPr lang="en-US" dirty="0" smtClean="0"/>
              <a:t>Maps are overlaid onto city maps to aid in planning and response</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descr="FIM_icons_step5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830" y="108539"/>
            <a:ext cx="1110661" cy="11106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371599"/>
            <a:ext cx="4266091" cy="4760247"/>
          </a:xfrm>
          <a:prstGeom prst="rect">
            <a:avLst/>
          </a:prstGeom>
        </p:spPr>
      </p:pic>
    </p:spTree>
    <p:extLst>
      <p:ext uri="{BB962C8B-B14F-4D97-AF65-F5344CB8AC3E}">
        <p14:creationId xmlns:p14="http://schemas.microsoft.com/office/powerpoint/2010/main" val="226390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Peer-Reviewed Documentation </a:t>
            </a:r>
            <a:endParaRPr lang="en-US" dirty="0"/>
          </a:p>
        </p:txBody>
      </p:sp>
      <p:sp>
        <p:nvSpPr>
          <p:cNvPr id="3" name="Content Placeholder 2"/>
          <p:cNvSpPr>
            <a:spLocks noGrp="1"/>
          </p:cNvSpPr>
          <p:nvPr>
            <p:ph sz="half" idx="1"/>
          </p:nvPr>
        </p:nvSpPr>
        <p:spPr/>
        <p:txBody>
          <a:bodyPr/>
          <a:lstStyle/>
          <a:p>
            <a:r>
              <a:rPr lang="en-US" dirty="0" smtClean="0"/>
              <a:t>Required:</a:t>
            </a:r>
          </a:p>
          <a:p>
            <a:pPr lvl="1"/>
            <a:r>
              <a:rPr lang="en-US" dirty="0" smtClean="0"/>
              <a:t>Uncertainty and Use Limitations</a:t>
            </a:r>
          </a:p>
          <a:p>
            <a:pPr lvl="1"/>
            <a:r>
              <a:rPr lang="en-US" dirty="0" smtClean="0"/>
              <a:t>Study area and scope</a:t>
            </a:r>
          </a:p>
          <a:p>
            <a:pPr lvl="1"/>
            <a:r>
              <a:rPr lang="en-US" dirty="0" smtClean="0"/>
              <a:t>Hydrologic data</a:t>
            </a:r>
          </a:p>
          <a:p>
            <a:pPr lvl="1"/>
            <a:r>
              <a:rPr lang="en-US" dirty="0" smtClean="0"/>
              <a:t>Hydraulic model calibration and performance</a:t>
            </a:r>
          </a:p>
          <a:p>
            <a:pPr lvl="1"/>
            <a:r>
              <a:rPr lang="en-US" dirty="0" smtClean="0"/>
              <a:t>Accuracy assessment</a:t>
            </a:r>
          </a:p>
          <a:p>
            <a:pPr lvl="1"/>
            <a:r>
              <a:rPr lang="en-US" dirty="0" smtClean="0"/>
              <a:t>Metadata</a:t>
            </a:r>
            <a:endParaRPr lang="en-US" dirty="0"/>
          </a:p>
        </p:txBody>
      </p:sp>
      <p:sp>
        <p:nvSpPr>
          <p:cNvPr id="4" name="Content Placeholder 3"/>
          <p:cNvSpPr>
            <a:spLocks noGrp="1"/>
          </p:cNvSpPr>
          <p:nvPr>
            <p:ph sz="half" idx="2"/>
          </p:nvPr>
        </p:nvSpPr>
        <p:spPr/>
        <p:txBody>
          <a:bodyPr/>
          <a:lstStyle/>
          <a:p>
            <a:r>
              <a:rPr lang="en-US" dirty="0" smtClean="0"/>
              <a:t>Recommended:</a:t>
            </a:r>
          </a:p>
          <a:p>
            <a:pPr lvl="1"/>
            <a:r>
              <a:rPr lang="en-US" dirty="0" smtClean="0"/>
              <a:t>Technical Summary Notebook of the hydraulic model</a:t>
            </a:r>
          </a:p>
          <a:p>
            <a:pPr lvl="1"/>
            <a:r>
              <a:rPr lang="en-US" dirty="0" smtClean="0"/>
              <a:t>Project QA/QC checklist completed by the project team</a:t>
            </a:r>
          </a:p>
          <a:p>
            <a:endParaRPr lang="en-US" dirty="0" smtClean="0"/>
          </a:p>
          <a:p>
            <a:r>
              <a:rPr lang="en-US" dirty="0" smtClean="0"/>
              <a:t>Published to a public website</a:t>
            </a:r>
            <a:endParaRPr lang="en-US" dirty="0"/>
          </a:p>
        </p:txBody>
      </p:sp>
      <p:sp>
        <p:nvSpPr>
          <p:cNvPr id="5" name="Rectangle 4"/>
          <p:cNvSpPr/>
          <p:nvPr/>
        </p:nvSpPr>
        <p:spPr>
          <a:xfrm>
            <a:off x="2438400" y="6172200"/>
            <a:ext cx="6248400" cy="338554"/>
          </a:xfrm>
          <a:prstGeom prst="rect">
            <a:avLst/>
          </a:prstGeom>
        </p:spPr>
        <p:txBody>
          <a:bodyPr wrap="square">
            <a:spAutoFit/>
          </a:bodyPr>
          <a:lstStyle/>
          <a:p>
            <a:r>
              <a:rPr lang="en-US" sz="1600" dirty="0">
                <a:hlinkClick r:id="rId2"/>
              </a:rPr>
              <a:t>http://water.usgs.gov/osw/flood_inundation/toolbox/librarytools.html</a:t>
            </a:r>
            <a:endParaRPr lang="en-US" sz="1600" dirty="0"/>
          </a:p>
        </p:txBody>
      </p:sp>
    </p:spTree>
    <p:extLst>
      <p:ext uri="{BB962C8B-B14F-4D97-AF65-F5344CB8AC3E}">
        <p14:creationId xmlns:p14="http://schemas.microsoft.com/office/powerpoint/2010/main" val="4005617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FIM Mapper – more than just maps</a:t>
            </a:r>
            <a:endParaRPr lang="en-US" dirty="0"/>
          </a:p>
        </p:txBody>
      </p:sp>
      <p:grpSp>
        <p:nvGrpSpPr>
          <p:cNvPr id="25" name="Group 24"/>
          <p:cNvGrpSpPr/>
          <p:nvPr/>
        </p:nvGrpSpPr>
        <p:grpSpPr>
          <a:xfrm>
            <a:off x="3451910" y="1152715"/>
            <a:ext cx="5539690" cy="2160010"/>
            <a:chOff x="3191564" y="1152715"/>
            <a:chExt cx="5539690" cy="216001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0235" y="1456214"/>
              <a:ext cx="1509542" cy="126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1506499"/>
              <a:ext cx="1644654" cy="116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5" name="Group 14"/>
            <p:cNvGrpSpPr/>
            <p:nvPr/>
          </p:nvGrpSpPr>
          <p:grpSpPr>
            <a:xfrm>
              <a:off x="3252042" y="1152715"/>
              <a:ext cx="1342978" cy="1867678"/>
              <a:chOff x="5410199" y="2403707"/>
              <a:chExt cx="2209801" cy="3073167"/>
            </a:xfrm>
          </p:grpSpPr>
          <p:pic>
            <p:nvPicPr>
              <p:cNvPr id="5"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24037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pic>
            <p:nvPicPr>
              <p:cNvPr id="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25561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27085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pic>
            <p:nvPicPr>
              <p:cNvPr id="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28609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30133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pic>
            <p:nvPicPr>
              <p:cNvPr id="1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31657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pic>
            <p:nvPicPr>
              <p:cNvPr id="11"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33181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pic>
            <p:nvPicPr>
              <p:cNvPr id="1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34705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pic>
            <p:nvPicPr>
              <p:cNvPr id="13"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36229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pic>
            <p:nvPicPr>
              <p:cNvPr id="1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199" y="3775307"/>
                <a:ext cx="2209801" cy="1701567"/>
              </a:xfrm>
              <a:prstGeom prst="rect">
                <a:avLst/>
              </a:prstGeom>
              <a:ln>
                <a:headEnd/>
                <a:tailEnd/>
              </a:ln>
            </p:spPr>
            <p:style>
              <a:lnRef idx="2">
                <a:schemeClr val="dk1"/>
              </a:lnRef>
              <a:fillRef idx="1001">
                <a:schemeClr val="dk2"/>
              </a:fillRef>
              <a:effectRef idx="0">
                <a:schemeClr val="dk1"/>
              </a:effectRef>
              <a:fontRef idx="minor">
                <a:schemeClr val="dk1"/>
              </a:fontRef>
            </p:style>
          </p:pic>
        </p:grpSp>
        <p:sp>
          <p:nvSpPr>
            <p:cNvPr id="17" name="TextBox 16"/>
            <p:cNvSpPr txBox="1"/>
            <p:nvPr/>
          </p:nvSpPr>
          <p:spPr>
            <a:xfrm>
              <a:off x="6553200" y="1578725"/>
              <a:ext cx="767081" cy="1015659"/>
            </a:xfrm>
            <a:prstGeom prst="rect">
              <a:avLst/>
            </a:prstGeom>
            <a:noFill/>
          </p:spPr>
          <p:txBody>
            <a:bodyPr wrap="square" lIns="91435" tIns="45718" rIns="91435" bIns="45718" rtlCol="0">
              <a:spAutoFit/>
            </a:bodyPr>
            <a:lstStyle/>
            <a:p>
              <a:r>
                <a:rPr lang="en-US" sz="6000" b="1" dirty="0">
                  <a:solidFill>
                    <a:srgbClr val="FFFF99"/>
                  </a:solidFill>
                  <a:latin typeface="+mj-lt"/>
                  <a:ea typeface="+mj-ea"/>
                  <a:cs typeface="+mj-cs"/>
                </a:rPr>
                <a:t>+</a:t>
              </a:r>
            </a:p>
          </p:txBody>
        </p:sp>
        <p:sp>
          <p:nvSpPr>
            <p:cNvPr id="18" name="TextBox 17"/>
            <p:cNvSpPr txBox="1"/>
            <p:nvPr/>
          </p:nvSpPr>
          <p:spPr>
            <a:xfrm>
              <a:off x="4566919" y="1578725"/>
              <a:ext cx="767081" cy="1015659"/>
            </a:xfrm>
            <a:prstGeom prst="rect">
              <a:avLst/>
            </a:prstGeom>
            <a:noFill/>
          </p:spPr>
          <p:txBody>
            <a:bodyPr wrap="square" lIns="91435" tIns="45718" rIns="91435" bIns="45718" rtlCol="0">
              <a:spAutoFit/>
            </a:bodyPr>
            <a:lstStyle/>
            <a:p>
              <a:r>
                <a:rPr lang="en-US" sz="6000" b="1" dirty="0">
                  <a:solidFill>
                    <a:srgbClr val="FFFF99"/>
                  </a:solidFill>
                  <a:latin typeface="+mj-lt"/>
                  <a:ea typeface="+mj-ea"/>
                  <a:cs typeface="+mj-cs"/>
                </a:rPr>
                <a:t>+</a:t>
              </a:r>
            </a:p>
          </p:txBody>
        </p:sp>
        <p:sp>
          <p:nvSpPr>
            <p:cNvPr id="19" name="TextBox 18"/>
            <p:cNvSpPr txBox="1"/>
            <p:nvPr/>
          </p:nvSpPr>
          <p:spPr>
            <a:xfrm>
              <a:off x="4835949" y="3051119"/>
              <a:ext cx="2068630" cy="261606"/>
            </a:xfrm>
            <a:prstGeom prst="rect">
              <a:avLst/>
            </a:prstGeom>
            <a:noFill/>
            <a:ln>
              <a:noFill/>
            </a:ln>
          </p:spPr>
          <p:txBody>
            <a:bodyPr wrap="square" lIns="91435" tIns="45718" rIns="91435" bIns="45718">
              <a:spAutoFit/>
            </a:bodyPr>
            <a:lstStyle>
              <a:defPPr>
                <a:defRPr lang="en-US"/>
              </a:defPPr>
              <a:lvl1pPr>
                <a:defRPr sz="2000" b="1">
                  <a:solidFill>
                    <a:srgbClr val="FFFFFF"/>
                  </a:solidFill>
                </a:defRPr>
              </a:lvl1pPr>
            </a:lstStyle>
            <a:p>
              <a:pPr algn="ctr"/>
              <a:r>
                <a:rPr lang="en-US" sz="1050" dirty="0" smtClean="0"/>
                <a:t>USGS </a:t>
              </a:r>
              <a:r>
                <a:rPr lang="en-US" sz="1050" dirty="0"/>
                <a:t>Real-time streamgage</a:t>
              </a:r>
            </a:p>
          </p:txBody>
        </p:sp>
        <p:sp>
          <p:nvSpPr>
            <p:cNvPr id="21" name="TextBox 20"/>
            <p:cNvSpPr txBox="1"/>
            <p:nvPr/>
          </p:nvSpPr>
          <p:spPr>
            <a:xfrm>
              <a:off x="7142509" y="3051119"/>
              <a:ext cx="1532836" cy="253912"/>
            </a:xfrm>
            <a:prstGeom prst="rect">
              <a:avLst/>
            </a:prstGeom>
            <a:noFill/>
            <a:ln>
              <a:noFill/>
            </a:ln>
          </p:spPr>
          <p:txBody>
            <a:bodyPr wrap="square" lIns="91435" tIns="45718" rIns="91435" bIns="45718">
              <a:spAutoFit/>
            </a:bodyPr>
            <a:lstStyle>
              <a:defPPr>
                <a:defRPr lang="en-US"/>
              </a:defPPr>
              <a:lvl1pPr>
                <a:defRPr sz="2000" b="1">
                  <a:solidFill>
                    <a:srgbClr val="FFFFFF"/>
                  </a:solidFill>
                </a:defRPr>
              </a:lvl1pPr>
            </a:lstStyle>
            <a:p>
              <a:pPr algn="ctr"/>
              <a:r>
                <a:rPr lang="en-US" sz="1050" dirty="0" smtClean="0"/>
                <a:t>NWS Flood Forecast</a:t>
              </a:r>
              <a:endParaRPr lang="en-US" sz="1050" dirty="0"/>
            </a:p>
          </p:txBody>
        </p:sp>
        <p:sp>
          <p:nvSpPr>
            <p:cNvPr id="22" name="TextBox 21"/>
            <p:cNvSpPr txBox="1"/>
            <p:nvPr/>
          </p:nvSpPr>
          <p:spPr>
            <a:xfrm>
              <a:off x="3191564" y="3051119"/>
              <a:ext cx="1532836" cy="261606"/>
            </a:xfrm>
            <a:prstGeom prst="rect">
              <a:avLst/>
            </a:prstGeom>
            <a:noFill/>
            <a:ln>
              <a:noFill/>
            </a:ln>
          </p:spPr>
          <p:txBody>
            <a:bodyPr wrap="square" lIns="91435" tIns="45718" rIns="91435" bIns="45718">
              <a:spAutoFit/>
            </a:bodyPr>
            <a:lstStyle>
              <a:defPPr>
                <a:defRPr lang="en-US"/>
              </a:defPPr>
              <a:lvl1pPr>
                <a:defRPr sz="2000" b="1">
                  <a:solidFill>
                    <a:srgbClr val="FFFFFF"/>
                  </a:solidFill>
                </a:defRPr>
              </a:lvl1pPr>
            </a:lstStyle>
            <a:p>
              <a:pPr algn="ctr"/>
              <a:r>
                <a:rPr lang="en-US" sz="1050" dirty="0" smtClean="0"/>
                <a:t>Flood Library</a:t>
              </a:r>
              <a:endParaRPr lang="en-US" sz="1050" dirty="0"/>
            </a:p>
          </p:txBody>
        </p:sp>
      </p:grpSp>
      <p:pic>
        <p:nvPicPr>
          <p:cNvPr id="16" name="Picture 2" descr="https://xcollaboration.usgs.gov/wg/wim/Shared%20Documents/full_tab_build_v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4630" y="3505200"/>
            <a:ext cx="5184570" cy="29718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66696" y="1708430"/>
            <a:ext cx="3048000" cy="3785652"/>
          </a:xfrm>
          <a:prstGeom prst="rect">
            <a:avLst/>
          </a:prstGeom>
          <a:noFill/>
        </p:spPr>
        <p:txBody>
          <a:bodyPr wrap="square" rtlCol="0">
            <a:spAutoFit/>
          </a:bodyPr>
          <a:lstStyle/>
          <a:p>
            <a:r>
              <a:rPr lang="en-US" sz="2400" dirty="0">
                <a:solidFill>
                  <a:schemeClr val="bg1"/>
                </a:solidFill>
                <a:latin typeface="+mj-lt"/>
                <a:ea typeface="+mj-ea"/>
                <a:cs typeface="+mj-cs"/>
              </a:rPr>
              <a:t>Turns the modeled map data into an operational tool by combining data together with tools that enhance the utility and don’t require any Modeling or GIS software or skills</a:t>
            </a:r>
          </a:p>
        </p:txBody>
      </p:sp>
    </p:spTree>
    <p:extLst>
      <p:ext uri="{BB962C8B-B14F-4D97-AF65-F5344CB8AC3E}">
        <p14:creationId xmlns:p14="http://schemas.microsoft.com/office/powerpoint/2010/main" val="3946463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Box 2"/>
          <p:cNvSpPr txBox="1"/>
          <p:nvPr/>
        </p:nvSpPr>
        <p:spPr>
          <a:xfrm>
            <a:off x="5410201" y="2057400"/>
            <a:ext cx="3581400" cy="1354213"/>
          </a:xfrm>
          <a:prstGeom prst="rect">
            <a:avLst/>
          </a:prstGeom>
          <a:noFill/>
        </p:spPr>
        <p:txBody>
          <a:bodyPr wrap="square" lIns="91435" tIns="45718" rIns="91435" bIns="45718" rtlCol="0">
            <a:spAutoFit/>
          </a:bodyPr>
          <a:lstStyle/>
          <a:p>
            <a:pPr algn="ctr"/>
            <a:r>
              <a:rPr lang="en-US" sz="2800" b="1" dirty="0" smtClean="0">
                <a:solidFill>
                  <a:schemeClr val="bg1"/>
                </a:solidFill>
                <a:latin typeface="+mn-lt"/>
              </a:rPr>
              <a:t>Marie </a:t>
            </a:r>
            <a:r>
              <a:rPr lang="en-US" sz="2800" b="1" dirty="0">
                <a:solidFill>
                  <a:schemeClr val="bg1"/>
                </a:solidFill>
                <a:latin typeface="+mn-lt"/>
              </a:rPr>
              <a:t>C. Peppler</a:t>
            </a:r>
          </a:p>
          <a:p>
            <a:pPr algn="ctr"/>
            <a:r>
              <a:rPr lang="en-US" sz="1400" b="1" dirty="0">
                <a:solidFill>
                  <a:schemeClr val="bg1"/>
                </a:solidFill>
                <a:latin typeface="+mn-lt"/>
              </a:rPr>
              <a:t>USGS </a:t>
            </a:r>
            <a:r>
              <a:rPr lang="en-US" sz="1400" b="1" dirty="0" smtClean="0">
                <a:solidFill>
                  <a:schemeClr val="bg1"/>
                </a:solidFill>
                <a:latin typeface="+mn-lt"/>
              </a:rPr>
              <a:t>Office of Surface Water</a:t>
            </a:r>
            <a:endParaRPr lang="en-US" sz="1400" b="1" dirty="0">
              <a:solidFill>
                <a:schemeClr val="bg1"/>
              </a:solidFill>
              <a:latin typeface="+mn-lt"/>
            </a:endParaRPr>
          </a:p>
          <a:p>
            <a:pPr algn="ctr"/>
            <a:r>
              <a:rPr lang="en-US" sz="2000" b="1" dirty="0">
                <a:solidFill>
                  <a:schemeClr val="bg1"/>
                </a:solidFill>
                <a:latin typeface="+mn-lt"/>
                <a:hlinkClick r:id="rId3"/>
              </a:rPr>
              <a:t>mpeppler@usgs.gov</a:t>
            </a:r>
            <a:endParaRPr lang="en-US" sz="2000" b="1" dirty="0">
              <a:solidFill>
                <a:schemeClr val="bg1"/>
              </a:solidFill>
              <a:latin typeface="+mn-lt"/>
            </a:endParaRPr>
          </a:p>
          <a:p>
            <a:pPr algn="ctr"/>
            <a:endParaRPr lang="en-US" sz="2000" b="1" dirty="0">
              <a:solidFill>
                <a:schemeClr val="bg1"/>
              </a:solidFill>
              <a:latin typeface="+mn-lt"/>
            </a:endParaRPr>
          </a:p>
        </p:txBody>
      </p:sp>
      <p:sp>
        <p:nvSpPr>
          <p:cNvPr id="6" name="Rectangle 2"/>
          <p:cNvSpPr>
            <a:spLocks noChangeArrowheads="1"/>
          </p:cNvSpPr>
          <p:nvPr/>
        </p:nvSpPr>
        <p:spPr bwMode="auto">
          <a:xfrm>
            <a:off x="228600" y="5253339"/>
            <a:ext cx="9144000"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p>
            <a:r>
              <a:rPr lang="en-US" sz="2400" b="1" dirty="0">
                <a:solidFill>
                  <a:schemeClr val="bg1"/>
                </a:solidFill>
                <a:hlinkClick r:id="rId4"/>
              </a:rPr>
              <a:t>http://water.usgs.gov/osw/flood_inundation</a:t>
            </a:r>
            <a:r>
              <a:rPr lang="en-US" sz="2400" b="1" dirty="0" smtClean="0">
                <a:solidFill>
                  <a:schemeClr val="bg1"/>
                </a:solidFill>
                <a:hlinkClick r:id="rId4"/>
              </a:rPr>
              <a:t>/</a:t>
            </a:r>
            <a:endParaRPr lang="en-US" sz="2400" b="1" dirty="0">
              <a:solidFill>
                <a:schemeClr val="bg1"/>
              </a:solidFill>
            </a:endParaRPr>
          </a:p>
        </p:txBody>
      </p:sp>
      <p:pic>
        <p:nvPicPr>
          <p:cNvPr id="8" name="Picture 2" descr="http://gallery.usgs.gov/images/2008_midwestfloods/large/ia_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12" t="9142" r="9499"/>
          <a:stretch/>
        </p:blipFill>
        <p:spPr bwMode="auto">
          <a:xfrm>
            <a:off x="457200" y="1441373"/>
            <a:ext cx="4775812" cy="361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731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High stage flood inundation m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3656014"/>
            <a:ext cx="52578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5" name="Picture 4" descr="Low  stage flood inundation ma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14800" y="152400"/>
            <a:ext cx="52578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33078"/>
            <a:ext cx="4803791" cy="302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76200" y="533400"/>
            <a:ext cx="4191000" cy="1676400"/>
          </a:xfrm>
        </p:spPr>
        <p:txBody>
          <a:bodyPr/>
          <a:lstStyle/>
          <a:p>
            <a:r>
              <a:rPr lang="en-US" sz="2800" dirty="0"/>
              <a:t>Flood Inundation Maps translate </a:t>
            </a:r>
            <a:r>
              <a:rPr lang="en-US" sz="2800" dirty="0" smtClean="0"/>
              <a:t>a hydrograph </a:t>
            </a:r>
            <a:r>
              <a:rPr lang="en-US" sz="2800" dirty="0"/>
              <a:t>into operational maps that communicate risk and consequences</a:t>
            </a:r>
          </a:p>
        </p:txBody>
      </p:sp>
      <p:cxnSp>
        <p:nvCxnSpPr>
          <p:cNvPr id="4" name="Straight Arrow Connector 3"/>
          <p:cNvCxnSpPr>
            <a:stCxn id="13318" idx="7"/>
          </p:cNvCxnSpPr>
          <p:nvPr/>
        </p:nvCxnSpPr>
        <p:spPr bwMode="auto">
          <a:xfrm flipV="1">
            <a:off x="3101882" y="1219200"/>
            <a:ext cx="2917918" cy="1927318"/>
          </a:xfrm>
          <a:prstGeom prst="straightConnector1">
            <a:avLst/>
          </a:prstGeom>
          <a:solidFill>
            <a:schemeClr val="accent1"/>
          </a:solidFill>
          <a:ln w="82550" cap="flat" cmpd="sng" algn="ctr">
            <a:solidFill>
              <a:schemeClr val="accent2">
                <a:lumMod val="60000"/>
                <a:lumOff val="40000"/>
              </a:schemeClr>
            </a:solidFill>
            <a:prstDash val="solid"/>
            <a:round/>
            <a:headEnd type="none" w="med" len="med"/>
            <a:tailEnd type="stealth"/>
          </a:ln>
          <a:effectLst/>
        </p:spPr>
      </p:cxnSp>
      <p:cxnSp>
        <p:nvCxnSpPr>
          <p:cNvPr id="6" name="Straight Arrow Connector 5"/>
          <p:cNvCxnSpPr>
            <a:stCxn id="13317" idx="6"/>
          </p:cNvCxnSpPr>
          <p:nvPr/>
        </p:nvCxnSpPr>
        <p:spPr bwMode="auto">
          <a:xfrm>
            <a:off x="1828800" y="4484377"/>
            <a:ext cx="4191000" cy="240023"/>
          </a:xfrm>
          <a:prstGeom prst="straightConnector1">
            <a:avLst/>
          </a:prstGeom>
          <a:solidFill>
            <a:schemeClr val="accent1"/>
          </a:solidFill>
          <a:ln w="82550" cap="flat" cmpd="sng" algn="ctr">
            <a:solidFill>
              <a:schemeClr val="accent2">
                <a:lumMod val="60000"/>
                <a:lumOff val="40000"/>
              </a:schemeClr>
            </a:solidFill>
            <a:prstDash val="solid"/>
            <a:round/>
            <a:headEnd type="none" w="med" len="med"/>
            <a:tailEnd type="stealth"/>
          </a:ln>
          <a:effectLst/>
        </p:spPr>
      </p:cxnSp>
      <p:sp>
        <p:nvSpPr>
          <p:cNvPr id="13317" name="Oval 8"/>
          <p:cNvSpPr>
            <a:spLocks noChangeArrowheads="1"/>
          </p:cNvSpPr>
          <p:nvPr/>
        </p:nvSpPr>
        <p:spPr bwMode="auto">
          <a:xfrm>
            <a:off x="1676400" y="4408177"/>
            <a:ext cx="152400" cy="152400"/>
          </a:xfrm>
          <a:prstGeom prst="ellipse">
            <a:avLst/>
          </a:prstGeom>
          <a:solidFill>
            <a:schemeClr val="accent2">
              <a:lumMod val="60000"/>
              <a:lumOff val="40000"/>
            </a:schemeClr>
          </a:solidFill>
          <a:ln w="12700" algn="ctr">
            <a:solidFill>
              <a:schemeClr val="tx1"/>
            </a:solidFill>
            <a:round/>
            <a:headEnd/>
            <a:tailEnd/>
          </a:ln>
        </p:spPr>
        <p:txBody>
          <a:bodyPr lIns="91435" tIns="45718" rIns="91435" bIns="45718"/>
          <a:lstStyle/>
          <a:p>
            <a:endParaRPr lang="en-US" dirty="0"/>
          </a:p>
        </p:txBody>
      </p:sp>
      <p:sp>
        <p:nvSpPr>
          <p:cNvPr id="13318" name="Oval 10"/>
          <p:cNvSpPr>
            <a:spLocks noChangeArrowheads="1"/>
          </p:cNvSpPr>
          <p:nvPr/>
        </p:nvSpPr>
        <p:spPr bwMode="auto">
          <a:xfrm>
            <a:off x="2971800" y="3124200"/>
            <a:ext cx="152400" cy="152400"/>
          </a:xfrm>
          <a:prstGeom prst="ellipse">
            <a:avLst/>
          </a:prstGeom>
          <a:solidFill>
            <a:schemeClr val="accent2">
              <a:lumMod val="60000"/>
              <a:lumOff val="40000"/>
            </a:schemeClr>
          </a:solidFill>
          <a:ln w="12700" algn="ctr">
            <a:solidFill>
              <a:schemeClr val="tx1"/>
            </a:solidFill>
            <a:round/>
            <a:headEnd/>
            <a:tailEnd/>
          </a:ln>
        </p:spPr>
        <p:txBody>
          <a:bodyPr lIns="91435" tIns="45718" rIns="91435" bIns="45718"/>
          <a:lstStyle/>
          <a:p>
            <a:endParaRPr lang="en-US" dirty="0"/>
          </a:p>
        </p:txBody>
      </p:sp>
    </p:spTree>
    <p:extLst>
      <p:ext uri="{BB962C8B-B14F-4D97-AF65-F5344CB8AC3E}">
        <p14:creationId xmlns:p14="http://schemas.microsoft.com/office/powerpoint/2010/main" val="28269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205" y="2046192"/>
            <a:ext cx="4100080" cy="310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7160" y="2045550"/>
            <a:ext cx="4103191" cy="312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33337" y="5500164"/>
            <a:ext cx="4686301" cy="587570"/>
          </a:xfrm>
          <a:prstGeom prst="rect">
            <a:avLst/>
          </a:prstGeom>
          <a:noFill/>
          <a:ln w="31750">
            <a:noFill/>
            <a:miter lim="800000"/>
            <a:headEnd/>
            <a:tailEnd/>
          </a:ln>
          <a:effectLst/>
          <a:extLst/>
        </p:spPr>
        <p:txBody>
          <a:bodyPr lIns="91435" tIns="45718" rIns="91435" bIns="45718">
            <a:spAutoFit/>
          </a:bodyPr>
          <a:lstStyle>
            <a:lvl1pPr marL="166688" indent="-166688" algn="l">
              <a:defRPr>
                <a:solidFill>
                  <a:schemeClr val="tx1"/>
                </a:solidFill>
                <a:latin typeface="Arial" charset="0"/>
              </a:defRPr>
            </a:lvl1pPr>
            <a:lvl2pPr marL="346075" indent="-650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algn="ctr">
              <a:spcBef>
                <a:spcPct val="5000"/>
              </a:spcBef>
              <a:defRPr/>
            </a:pPr>
            <a:r>
              <a:rPr lang="en-US" sz="1800" b="1" dirty="0">
                <a:solidFill>
                  <a:schemeClr val="bg1"/>
                </a:solidFill>
                <a:effectLst>
                  <a:outerShdw blurRad="38100" dist="38100" dir="2700000" algn="tl">
                    <a:srgbClr val="000000"/>
                  </a:outerShdw>
                </a:effectLst>
                <a:ea typeface="ＭＳ Ｐゴシック" pitchFamily="34" charset="-128"/>
              </a:rPr>
              <a:t>	</a:t>
            </a:r>
            <a:r>
              <a:rPr lang="en-US" sz="1800" b="1" dirty="0">
                <a:solidFill>
                  <a:schemeClr val="bg1"/>
                </a:solidFill>
                <a:ea typeface="ＭＳ Ｐゴシック" pitchFamily="34" charset="-128"/>
              </a:rPr>
              <a:t>Over </a:t>
            </a:r>
            <a:r>
              <a:rPr lang="en-US" sz="1800" b="1" dirty="0" smtClean="0">
                <a:solidFill>
                  <a:schemeClr val="bg1"/>
                </a:solidFill>
                <a:ea typeface="ＭＳ Ｐゴシック" pitchFamily="34" charset="-128"/>
              </a:rPr>
              <a:t>8,000 </a:t>
            </a:r>
            <a:r>
              <a:rPr lang="en-US" sz="1800" b="1" dirty="0">
                <a:solidFill>
                  <a:schemeClr val="bg1"/>
                </a:solidFill>
                <a:ea typeface="ＭＳ Ｐゴシック" pitchFamily="34" charset="-128"/>
              </a:rPr>
              <a:t>USGS Gages reporting current stream conditions in </a:t>
            </a:r>
            <a:r>
              <a:rPr lang="en-US" sz="1800" b="1" dirty="0" smtClean="0">
                <a:solidFill>
                  <a:schemeClr val="bg1"/>
                </a:solidFill>
                <a:ea typeface="ＭＳ Ｐゴシック" pitchFamily="34" charset="-128"/>
              </a:rPr>
              <a:t>NWIS</a:t>
            </a:r>
            <a:endParaRPr lang="en-US" sz="1800" b="1" dirty="0">
              <a:solidFill>
                <a:schemeClr val="bg1"/>
              </a:solidFill>
              <a:ea typeface="ＭＳ Ｐゴシック" pitchFamily="34" charset="-128"/>
            </a:endParaRPr>
          </a:p>
        </p:txBody>
      </p:sp>
      <p:sp>
        <p:nvSpPr>
          <p:cNvPr id="20486" name="Text Box 2"/>
          <p:cNvSpPr txBox="1">
            <a:spLocks noChangeArrowheads="1"/>
          </p:cNvSpPr>
          <p:nvPr/>
        </p:nvSpPr>
        <p:spPr bwMode="auto">
          <a:xfrm>
            <a:off x="4468813" y="5500558"/>
            <a:ext cx="4387850" cy="59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1435" tIns="45718" rIns="91435" bIns="45718">
            <a:spAutoFit/>
          </a:bodyPr>
          <a:lstStyle>
            <a:lvl1pPr marL="166688" indent="-166688"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spcBef>
                <a:spcPct val="5000"/>
              </a:spcBef>
            </a:pPr>
            <a:r>
              <a:rPr lang="en-US" sz="1800" b="1" dirty="0">
                <a:solidFill>
                  <a:schemeClr val="bg1"/>
                </a:solidFill>
              </a:rPr>
              <a:t>Over 4,000 NWS Flood Forecast/Warning locations in AHPS</a:t>
            </a:r>
          </a:p>
        </p:txBody>
      </p:sp>
      <p:sp>
        <p:nvSpPr>
          <p:cNvPr id="8" name="Title 1"/>
          <p:cNvSpPr>
            <a:spLocks noGrp="1"/>
          </p:cNvSpPr>
          <p:nvPr>
            <p:ph type="title"/>
          </p:nvPr>
        </p:nvSpPr>
        <p:spPr/>
        <p:txBody>
          <a:bodyPr/>
          <a:lstStyle/>
          <a:p>
            <a:r>
              <a:rPr lang="en-US" dirty="0" smtClean="0"/>
              <a:t>USGS and NWS Data Networks</a:t>
            </a:r>
          </a:p>
        </p:txBody>
      </p:sp>
      <p:sp>
        <p:nvSpPr>
          <p:cNvPr id="9" name="Text Box 2"/>
          <p:cNvSpPr txBox="1">
            <a:spLocks noChangeArrowheads="1"/>
          </p:cNvSpPr>
          <p:nvPr/>
        </p:nvSpPr>
        <p:spPr bwMode="auto">
          <a:xfrm>
            <a:off x="820220" y="1278767"/>
            <a:ext cx="7319963" cy="646327"/>
          </a:xfrm>
          <a:prstGeom prst="rect">
            <a:avLst/>
          </a:prstGeom>
          <a:noFill/>
          <a:ln w="31750">
            <a:noFill/>
            <a:miter lim="800000"/>
            <a:headEnd/>
            <a:tailEnd/>
          </a:ln>
          <a:effectLst/>
          <a:extLst/>
        </p:spPr>
        <p:txBody>
          <a:bodyPr wrap="square" lIns="91435" tIns="45718" rIns="91435" bIns="45718">
            <a:spAutoFit/>
          </a:bodyPr>
          <a:lstStyle>
            <a:lvl1pPr marL="166688" indent="-166688" algn="l">
              <a:defRPr>
                <a:solidFill>
                  <a:schemeClr val="tx1"/>
                </a:solidFill>
                <a:latin typeface="Arial" charset="0"/>
              </a:defRPr>
            </a:lvl1pPr>
            <a:lvl2pPr marL="346075" indent="-650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marL="0" indent="0"/>
            <a:r>
              <a:rPr lang="en-US" sz="1800" b="1" dirty="0">
                <a:solidFill>
                  <a:schemeClr val="bg1"/>
                </a:solidFill>
                <a:ea typeface="ＭＳ Ｐゴシック" pitchFamily="34" charset="-128"/>
              </a:rPr>
              <a:t>The FIM Program is built upon these existing </a:t>
            </a:r>
            <a:r>
              <a:rPr lang="en-US" sz="1800" b="1" dirty="0" smtClean="0">
                <a:solidFill>
                  <a:schemeClr val="bg1"/>
                </a:solidFill>
                <a:ea typeface="ＭＳ Ｐゴシック" pitchFamily="34" charset="-128"/>
              </a:rPr>
              <a:t>data and </a:t>
            </a:r>
            <a:r>
              <a:rPr lang="en-US" sz="1800" b="1" dirty="0">
                <a:solidFill>
                  <a:schemeClr val="bg1"/>
                </a:solidFill>
                <a:ea typeface="ＭＳ Ｐゴシック" pitchFamily="34" charset="-128"/>
              </a:rPr>
              <a:t>all of the expertise that is required to develop and maintain them.</a:t>
            </a:r>
          </a:p>
        </p:txBody>
      </p:sp>
    </p:spTree>
    <p:extLst>
      <p:ext uri="{BB962C8B-B14F-4D97-AF65-F5344CB8AC3E}">
        <p14:creationId xmlns:p14="http://schemas.microsoft.com/office/powerpoint/2010/main" val="12502615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Flood Inundation Map Libraries</a:t>
            </a:r>
            <a:endParaRPr lang="en-US" dirty="0"/>
          </a:p>
        </p:txBody>
      </p:sp>
      <p:sp>
        <p:nvSpPr>
          <p:cNvPr id="3" name="Content Placeholder 2"/>
          <p:cNvSpPr>
            <a:spLocks noGrp="1"/>
          </p:cNvSpPr>
          <p:nvPr>
            <p:ph sz="half" idx="1"/>
          </p:nvPr>
        </p:nvSpPr>
        <p:spPr>
          <a:xfrm>
            <a:off x="381000" y="1600200"/>
            <a:ext cx="5029200" cy="4267200"/>
          </a:xfrm>
        </p:spPr>
        <p:txBody>
          <a:bodyPr/>
          <a:lstStyle/>
          <a:p>
            <a:pPr marL="514350" indent="-514350">
              <a:buFont typeface="+mj-lt"/>
              <a:buAutoNum type="arabicPeriod"/>
            </a:pPr>
            <a:r>
              <a:rPr lang="en-US" dirty="0" smtClean="0"/>
              <a:t>Stream Selection</a:t>
            </a:r>
          </a:p>
          <a:p>
            <a:pPr marL="514350" indent="-514350">
              <a:buFont typeface="+mj-lt"/>
              <a:buAutoNum type="arabicPeriod"/>
            </a:pPr>
            <a:r>
              <a:rPr lang="en-US" dirty="0" smtClean="0"/>
              <a:t>Model Flood Heights</a:t>
            </a:r>
          </a:p>
          <a:p>
            <a:pPr marL="514350" indent="-514350">
              <a:buFont typeface="+mj-lt"/>
              <a:buAutoNum type="arabicPeriod"/>
            </a:pPr>
            <a:r>
              <a:rPr lang="en-US" dirty="0" smtClean="0"/>
              <a:t>Delineate Flood Extents</a:t>
            </a:r>
          </a:p>
          <a:p>
            <a:pPr marL="514350" indent="-514350">
              <a:buFont typeface="+mj-lt"/>
              <a:buAutoNum type="arabicPeriod"/>
            </a:pPr>
            <a:r>
              <a:rPr lang="en-US" dirty="0" smtClean="0"/>
              <a:t>Compute </a:t>
            </a:r>
            <a:r>
              <a:rPr lang="en-US" dirty="0"/>
              <a:t>F</a:t>
            </a:r>
            <a:r>
              <a:rPr lang="en-US" dirty="0" smtClean="0"/>
              <a:t>lood Depths</a:t>
            </a:r>
          </a:p>
          <a:p>
            <a:pPr marL="514350" indent="-514350">
              <a:buFont typeface="+mj-lt"/>
              <a:buAutoNum type="arabicPeriod"/>
            </a:pPr>
            <a:r>
              <a:rPr lang="en-US" dirty="0" smtClean="0"/>
              <a:t>Process Map </a:t>
            </a:r>
            <a:r>
              <a:rPr lang="en-US" dirty="0"/>
              <a:t>L</a:t>
            </a:r>
            <a:r>
              <a:rPr lang="en-US" dirty="0" smtClean="0"/>
              <a:t>ibrary</a:t>
            </a:r>
          </a:p>
        </p:txBody>
      </p:sp>
      <p:pic>
        <p:nvPicPr>
          <p:cNvPr id="5" name="Picture 7" descr="http://gallery.usgs.gov/images/2008_midwestfloods/large/ia_27.jpg&#10;&#10;Waterloo IA 2008, USGS photo archive&#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05399" y="3554774"/>
            <a:ext cx="3814835" cy="310835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764968" y="1146205"/>
            <a:ext cx="3302832" cy="2511395"/>
            <a:chOff x="2293495" y="1963711"/>
            <a:chExt cx="4514538" cy="3432748"/>
          </a:xfrm>
        </p:grpSpPr>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l="24555" t="26660" r="25031" b="18661"/>
            <a:stretch/>
          </p:blipFill>
          <p:spPr>
            <a:xfrm>
              <a:off x="2293495" y="1963711"/>
              <a:ext cx="4514538" cy="3432748"/>
            </a:xfrm>
            <a:prstGeom prst="rect">
              <a:avLst/>
            </a:prstGeom>
          </p:spPr>
        </p:pic>
        <p:pic>
          <p:nvPicPr>
            <p:cNvPr id="8"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00" t="29679" r="43031" b="29679"/>
            <a:stretch/>
          </p:blipFill>
          <p:spPr bwMode="auto">
            <a:xfrm>
              <a:off x="4267200" y="1963711"/>
              <a:ext cx="2540833" cy="16938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120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143000"/>
          </a:xfrm>
        </p:spPr>
        <p:txBody>
          <a:bodyPr/>
          <a:lstStyle/>
          <a:p>
            <a:r>
              <a:rPr lang="en-US" dirty="0" smtClean="0"/>
              <a:t>1. Stream Selection</a:t>
            </a:r>
            <a:endParaRPr lang="en-US" dirty="0"/>
          </a:p>
        </p:txBody>
      </p:sp>
      <p:sp>
        <p:nvSpPr>
          <p:cNvPr id="4" name="Content Placeholder 3"/>
          <p:cNvSpPr>
            <a:spLocks noGrp="1"/>
          </p:cNvSpPr>
          <p:nvPr>
            <p:ph sz="half" idx="1"/>
          </p:nvPr>
        </p:nvSpPr>
        <p:spPr>
          <a:xfrm>
            <a:off x="304800" y="1371600"/>
            <a:ext cx="4876800" cy="4495800"/>
          </a:xfrm>
        </p:spPr>
        <p:txBody>
          <a:bodyPr/>
          <a:lstStyle/>
          <a:p>
            <a:r>
              <a:rPr lang="en-US" dirty="0" err="1" smtClean="0"/>
              <a:t>Streamflow</a:t>
            </a:r>
            <a:r>
              <a:rPr lang="en-US" dirty="0" smtClean="0"/>
              <a:t> </a:t>
            </a:r>
            <a:r>
              <a:rPr lang="en-US" dirty="0"/>
              <a:t>information</a:t>
            </a:r>
          </a:p>
          <a:p>
            <a:r>
              <a:rPr lang="en-US" dirty="0"/>
              <a:t>Flood Forecast information</a:t>
            </a:r>
          </a:p>
          <a:p>
            <a:r>
              <a:rPr lang="en-US" dirty="0" smtClean="0"/>
              <a:t>Elevation data availability</a:t>
            </a:r>
          </a:p>
          <a:p>
            <a:pPr lvl="1"/>
            <a:r>
              <a:rPr lang="en-US" dirty="0" smtClean="0"/>
              <a:t>Topography</a:t>
            </a:r>
          </a:p>
          <a:p>
            <a:pPr lvl="1"/>
            <a:r>
              <a:rPr lang="en-US" dirty="0" smtClean="0"/>
              <a:t>Bathymetry</a:t>
            </a:r>
          </a:p>
          <a:p>
            <a:pPr lvl="1"/>
            <a:r>
              <a:rPr lang="en-US" dirty="0" smtClean="0"/>
              <a:t>Structural </a:t>
            </a:r>
            <a:br>
              <a:rPr lang="en-US" dirty="0" smtClean="0"/>
            </a:br>
            <a:r>
              <a:rPr lang="en-US" dirty="0" smtClean="0"/>
              <a:t>surveys</a:t>
            </a:r>
          </a:p>
        </p:txBody>
      </p:sp>
      <p:sp>
        <p:nvSpPr>
          <p:cNvPr id="3" name="Content Placeholder 2"/>
          <p:cNvSpPr>
            <a:spLocks noGrp="1"/>
          </p:cNvSpPr>
          <p:nvPr>
            <p:ph sz="half" idx="2"/>
          </p:nvPr>
        </p:nvSpPr>
        <p:spPr>
          <a:xfrm>
            <a:off x="5029200" y="1371600"/>
            <a:ext cx="3657600" cy="4495800"/>
          </a:xfrm>
        </p:spPr>
        <p:txBody>
          <a:bodyPr/>
          <a:lstStyle/>
          <a:p>
            <a:r>
              <a:rPr lang="en-US" dirty="0"/>
              <a:t>Flood Impact Locations</a:t>
            </a:r>
          </a:p>
          <a:p>
            <a:pPr lvl="1"/>
            <a:r>
              <a:rPr lang="en-US" dirty="0"/>
              <a:t>Critical infrastructure</a:t>
            </a:r>
          </a:p>
          <a:p>
            <a:pPr lvl="1"/>
            <a:r>
              <a:rPr lang="en-US" dirty="0"/>
              <a:t>Routes of egress</a:t>
            </a:r>
          </a:p>
          <a:p>
            <a:pPr lvl="1"/>
            <a:r>
              <a:rPr lang="en-US" dirty="0" smtClean="0"/>
              <a:t>Populations</a:t>
            </a:r>
            <a:endParaRPr lang="en-US" dirty="0"/>
          </a:p>
        </p:txBody>
      </p:sp>
      <p:pic>
        <p:nvPicPr>
          <p:cNvPr id="5" name="Picture 4" descr="FIM_icons_step1_white.png&#10;&#10;stream selectio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84739"/>
            <a:ext cx="1111438" cy="1110661"/>
          </a:xfrm>
          <a:prstGeom prst="rect">
            <a:avLst/>
          </a:prstGeom>
        </p:spPr>
      </p:pic>
      <p:pic>
        <p:nvPicPr>
          <p:cNvPr id="6" name="Picture 5" descr="map showing stream reach selection possibili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989" y="3581400"/>
            <a:ext cx="5602411" cy="3216717"/>
          </a:xfrm>
          <a:prstGeom prst="rect">
            <a:avLst/>
          </a:prstGeom>
        </p:spPr>
      </p:pic>
    </p:spTree>
    <p:extLst>
      <p:ext uri="{BB962C8B-B14F-4D97-AF65-F5344CB8AC3E}">
        <p14:creationId xmlns:p14="http://schemas.microsoft.com/office/powerpoint/2010/main" val="124760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Data</a:t>
            </a:r>
            <a:endParaRPr lang="en-US" dirty="0"/>
          </a:p>
        </p:txBody>
      </p:sp>
      <p:sp>
        <p:nvSpPr>
          <p:cNvPr id="3" name="Content Placeholder 2"/>
          <p:cNvSpPr>
            <a:spLocks noGrp="1"/>
          </p:cNvSpPr>
          <p:nvPr>
            <p:ph idx="1"/>
          </p:nvPr>
        </p:nvSpPr>
        <p:spPr>
          <a:xfrm>
            <a:off x="381000" y="1371600"/>
            <a:ext cx="8534400" cy="4495800"/>
          </a:xfrm>
        </p:spPr>
        <p:txBody>
          <a:bodyPr/>
          <a:lstStyle/>
          <a:p>
            <a:r>
              <a:rPr lang="en-US" dirty="0" smtClean="0"/>
              <a:t>Real-time streamflow information from a gage within the selected reach</a:t>
            </a:r>
          </a:p>
          <a:p>
            <a:pPr lvl="1"/>
            <a:r>
              <a:rPr lang="en-US" dirty="0" smtClean="0"/>
              <a:t>Historical flood levels at that gage</a:t>
            </a:r>
          </a:p>
          <a:p>
            <a:pPr lvl="1"/>
            <a:r>
              <a:rPr lang="en-US" dirty="0" smtClean="0"/>
              <a:t>Current and historical rating curves at that gage</a:t>
            </a:r>
          </a:p>
          <a:p>
            <a:r>
              <a:rPr lang="en-US" dirty="0" smtClean="0"/>
              <a:t>Short-term probabilistic forecasts at that gage</a:t>
            </a:r>
          </a:p>
          <a:p>
            <a:r>
              <a:rPr lang="en-US" dirty="0" smtClean="0"/>
              <a:t>High-resolution elevation data (dictates the quality of the maps more than any other factor)</a:t>
            </a:r>
          </a:p>
          <a:p>
            <a:r>
              <a:rPr lang="en-US" dirty="0" smtClean="0"/>
              <a:t>Existing hydraulic models (if available and recent)</a:t>
            </a:r>
          </a:p>
          <a:p>
            <a:endParaRPr lang="en-US" dirty="0"/>
          </a:p>
        </p:txBody>
      </p:sp>
    </p:spTree>
    <p:extLst>
      <p:ext uri="{BB962C8B-B14F-4D97-AF65-F5344CB8AC3E}">
        <p14:creationId xmlns:p14="http://schemas.microsoft.com/office/powerpoint/2010/main" val="2304187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Model Flood Heights</a:t>
            </a:r>
            <a:endParaRPr lang="en-US" dirty="0"/>
          </a:p>
        </p:txBody>
      </p:sp>
      <p:sp>
        <p:nvSpPr>
          <p:cNvPr id="3" name="Content Placeholder 2"/>
          <p:cNvSpPr>
            <a:spLocks noGrp="1"/>
          </p:cNvSpPr>
          <p:nvPr>
            <p:ph sz="half" idx="1"/>
          </p:nvPr>
        </p:nvSpPr>
        <p:spPr>
          <a:xfrm>
            <a:off x="381000" y="1371600"/>
            <a:ext cx="3805775" cy="4495800"/>
          </a:xfrm>
        </p:spPr>
        <p:txBody>
          <a:bodyPr/>
          <a:lstStyle/>
          <a:p>
            <a:r>
              <a:rPr lang="en-US" dirty="0" smtClean="0"/>
              <a:t>Hydraulic model calibrated to a USGS gage rating curve</a:t>
            </a:r>
          </a:p>
          <a:p>
            <a:r>
              <a:rPr lang="en-US" dirty="0" smtClean="0"/>
              <a:t>Rating curve extensions possible</a:t>
            </a:r>
          </a:p>
          <a:p>
            <a:r>
              <a:rPr lang="en-US" dirty="0" smtClean="0"/>
              <a:t>Can be any generally accepted appropriate model</a:t>
            </a:r>
            <a:endParaRPr lang="en-US" dirty="0"/>
          </a:p>
        </p:txBody>
      </p:sp>
      <p:pic>
        <p:nvPicPr>
          <p:cNvPr id="5" name="Picture 4" descr="FIM_icons_step2_white.png&#10;&#10;model flood heights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52400"/>
            <a:ext cx="1133978" cy="1110661"/>
          </a:xfrm>
          <a:prstGeom prst="rect">
            <a:avLst/>
          </a:prstGeom>
        </p:spPr>
      </p:pic>
      <p:pic>
        <p:nvPicPr>
          <p:cNvPr id="6" name="Picture 5" descr="Modeled flood heights maps and profiles&#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6775" y="1447800"/>
            <a:ext cx="4795803" cy="4572000"/>
          </a:xfrm>
          <a:prstGeom prst="rect">
            <a:avLst/>
          </a:prstGeom>
        </p:spPr>
      </p:pic>
    </p:spTree>
    <p:extLst>
      <p:ext uri="{BB962C8B-B14F-4D97-AF65-F5344CB8AC3E}">
        <p14:creationId xmlns:p14="http://schemas.microsoft.com/office/powerpoint/2010/main" val="230832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Modeling details</a:t>
            </a:r>
            <a:endParaRPr lang="en-US" dirty="0"/>
          </a:p>
        </p:txBody>
      </p:sp>
      <p:sp>
        <p:nvSpPr>
          <p:cNvPr id="4" name="Content Placeholder 3"/>
          <p:cNvSpPr>
            <a:spLocks noGrp="1"/>
          </p:cNvSpPr>
          <p:nvPr>
            <p:ph sz="half" idx="1"/>
          </p:nvPr>
        </p:nvSpPr>
        <p:spPr>
          <a:xfrm>
            <a:off x="533400" y="1371600"/>
            <a:ext cx="4343400" cy="4267200"/>
          </a:xfrm>
        </p:spPr>
        <p:txBody>
          <a:bodyPr/>
          <a:lstStyle/>
          <a:p>
            <a:pPr marL="514350" indent="-514350">
              <a:buFont typeface="+mj-lt"/>
              <a:buAutoNum type="arabicPeriod" startAt="2"/>
            </a:pPr>
            <a:r>
              <a:rPr lang="en-US" dirty="0" smtClean="0"/>
              <a:t>Hydraulic Modeling</a:t>
            </a:r>
            <a:endParaRPr lang="en-US" dirty="0"/>
          </a:p>
          <a:p>
            <a:pPr lvl="1"/>
            <a:r>
              <a:rPr lang="en-US" dirty="0" smtClean="0"/>
              <a:t>Calibrate model to streamgage record and current land cover</a:t>
            </a:r>
          </a:p>
          <a:p>
            <a:pPr lvl="2"/>
            <a:r>
              <a:rPr lang="en-US" dirty="0" smtClean="0"/>
              <a:t>Well developed rating curves are crucial</a:t>
            </a:r>
          </a:p>
          <a:p>
            <a:pPr lvl="1"/>
            <a:r>
              <a:rPr lang="en-US" dirty="0" smtClean="0"/>
              <a:t>Any appropriate model is accepted</a:t>
            </a:r>
          </a:p>
          <a:p>
            <a:pPr lvl="2"/>
            <a:r>
              <a:rPr lang="en-US" dirty="0" smtClean="0"/>
              <a:t>USACE HEC-RAS is common</a:t>
            </a:r>
          </a:p>
          <a:p>
            <a:pPr lvl="2"/>
            <a:r>
              <a:rPr lang="en-US" dirty="0" smtClean="0"/>
              <a:t>Model must be peer-reviewed and documented</a:t>
            </a:r>
            <a:endParaRPr lang="en-US" dirty="0"/>
          </a:p>
        </p:txBody>
      </p:sp>
      <p:sp>
        <p:nvSpPr>
          <p:cNvPr id="7" name="Content Placeholder 6"/>
          <p:cNvSpPr>
            <a:spLocks noGrp="1"/>
          </p:cNvSpPr>
          <p:nvPr>
            <p:ph sz="half" idx="2"/>
          </p:nvPr>
        </p:nvSpPr>
        <p:spPr>
          <a:xfrm>
            <a:off x="4724400" y="3048000"/>
            <a:ext cx="4114800" cy="3342652"/>
          </a:xfrm>
        </p:spPr>
        <p:txBody>
          <a:bodyPr/>
          <a:lstStyle/>
          <a:p>
            <a:r>
              <a:rPr lang="en-US" sz="2400" dirty="0" smtClean="0"/>
              <a:t>Modeled flood scenarios are chosen to reflect local conditions (</a:t>
            </a:r>
            <a:r>
              <a:rPr lang="en-US" sz="2400" dirty="0"/>
              <a:t>bridge conditions, </a:t>
            </a:r>
            <a:r>
              <a:rPr lang="en-US" sz="2400" dirty="0" smtClean="0"/>
              <a:t>levees, temporary structures, etc.)</a:t>
            </a:r>
          </a:p>
          <a:p>
            <a:r>
              <a:rPr lang="en-US" sz="2400" dirty="0"/>
              <a:t>I</a:t>
            </a:r>
            <a:r>
              <a:rPr lang="en-US" sz="2400" dirty="0" smtClean="0"/>
              <a:t>n </a:t>
            </a:r>
            <a:r>
              <a:rPr lang="en-US" sz="2400" dirty="0"/>
              <a:t>highly complex flow situations, a 2D model might be warranted</a:t>
            </a:r>
          </a:p>
        </p:txBody>
      </p:sp>
      <p:grpSp>
        <p:nvGrpSpPr>
          <p:cNvPr id="5" name="Group 4"/>
          <p:cNvGrpSpPr/>
          <p:nvPr/>
        </p:nvGrpSpPr>
        <p:grpSpPr>
          <a:xfrm>
            <a:off x="4876800" y="1066801"/>
            <a:ext cx="3632443" cy="1905000"/>
            <a:chOff x="253758" y="1082740"/>
            <a:chExt cx="3784843" cy="1998597"/>
          </a:xfrm>
        </p:grpSpPr>
        <p:grpSp>
          <p:nvGrpSpPr>
            <p:cNvPr id="3" name="Group 11"/>
            <p:cNvGrpSpPr/>
            <p:nvPr/>
          </p:nvGrpSpPr>
          <p:grpSpPr>
            <a:xfrm>
              <a:off x="990600" y="1082740"/>
              <a:ext cx="3048001" cy="1758027"/>
              <a:chOff x="90490" y="1143000"/>
              <a:chExt cx="3699155" cy="2133600"/>
            </a:xfrm>
          </p:grpSpPr>
          <p:pic>
            <p:nvPicPr>
              <p:cNvPr id="1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0490" y="1143000"/>
                <a:ext cx="369915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3666579" y="1143000"/>
                <a:ext cx="123066" cy="74112"/>
              </a:xfrm>
              <a:prstGeom prst="rect">
                <a:avLst/>
              </a:prstGeom>
              <a:solidFill>
                <a:schemeClr val="bg1"/>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53"/>
                <a:endParaRPr lang="en-US" dirty="0">
                  <a:solidFill>
                    <a:srgbClr val="000000"/>
                  </a:solidFill>
                </a:endParaRPr>
              </a:p>
            </p:txBody>
          </p:sp>
        </p:gr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58" y="1529792"/>
              <a:ext cx="1162206" cy="155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60331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3810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3" tIns="44448" rIns="90483" bIns="44448" numCol="1" anchor="ctr" anchorCtr="0" compatLnSpc="1">
            <a:prstTxWarp prst="textNoShape">
              <a:avLst/>
            </a:prstTxWarp>
          </a:bodyPr>
          <a:lst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177" algn="l" rtl="0" eaLnBrk="0" fontAlgn="base" hangingPunct="0">
              <a:spcBef>
                <a:spcPct val="0"/>
              </a:spcBef>
              <a:spcAft>
                <a:spcPct val="0"/>
              </a:spcAft>
              <a:defRPr sz="3600" b="1">
                <a:solidFill>
                  <a:srgbClr val="FFFF99"/>
                </a:solidFill>
                <a:latin typeface="Arial" charset="0"/>
              </a:defRPr>
            </a:lvl6pPr>
            <a:lvl7pPr marL="914353" algn="l" rtl="0" eaLnBrk="0" fontAlgn="base" hangingPunct="0">
              <a:spcBef>
                <a:spcPct val="0"/>
              </a:spcBef>
              <a:spcAft>
                <a:spcPct val="0"/>
              </a:spcAft>
              <a:defRPr sz="3600" b="1">
                <a:solidFill>
                  <a:srgbClr val="FFFF99"/>
                </a:solidFill>
                <a:latin typeface="Arial" charset="0"/>
              </a:defRPr>
            </a:lvl7pPr>
            <a:lvl8pPr marL="1371530" algn="l" rtl="0" eaLnBrk="0" fontAlgn="base" hangingPunct="0">
              <a:spcBef>
                <a:spcPct val="0"/>
              </a:spcBef>
              <a:spcAft>
                <a:spcPct val="0"/>
              </a:spcAft>
              <a:defRPr sz="3600" b="1">
                <a:solidFill>
                  <a:srgbClr val="FFFF99"/>
                </a:solidFill>
                <a:latin typeface="Arial" charset="0"/>
              </a:defRPr>
            </a:lvl8pPr>
            <a:lvl9pPr marL="1828706" algn="l" rtl="0" eaLnBrk="0" fontAlgn="base" hangingPunct="0">
              <a:spcBef>
                <a:spcPct val="0"/>
              </a:spcBef>
              <a:spcAft>
                <a:spcPct val="0"/>
              </a:spcAft>
              <a:defRPr sz="3600" b="1">
                <a:solidFill>
                  <a:srgbClr val="FFFF99"/>
                </a:solidFill>
                <a:latin typeface="Arial" charset="0"/>
              </a:defRPr>
            </a:lvl9pPr>
          </a:lstStyle>
          <a:p>
            <a:r>
              <a:rPr lang="en-US" dirty="0" smtClean="0"/>
              <a:t>3. Delineate Flood Extents</a:t>
            </a:r>
            <a:endParaRPr lang="en-US" dirty="0"/>
          </a:p>
        </p:txBody>
      </p:sp>
      <p:sp>
        <p:nvSpPr>
          <p:cNvPr id="4" name="Content Placeholder 3"/>
          <p:cNvSpPr>
            <a:spLocks noGrp="1"/>
          </p:cNvSpPr>
          <p:nvPr>
            <p:ph sz="half" idx="1"/>
          </p:nvPr>
        </p:nvSpPr>
        <p:spPr>
          <a:xfrm>
            <a:off x="381000" y="1371600"/>
            <a:ext cx="4724400" cy="4495800"/>
          </a:xfrm>
        </p:spPr>
        <p:txBody>
          <a:bodyPr/>
          <a:lstStyle/>
          <a:p>
            <a:pPr marL="0" indent="0">
              <a:buNone/>
            </a:pPr>
            <a:r>
              <a:rPr lang="en-US" dirty="0" smtClean="0"/>
              <a:t>Geospatial Processing</a:t>
            </a:r>
            <a:endParaRPr lang="en-US" dirty="0"/>
          </a:p>
          <a:p>
            <a:pPr lvl="1"/>
            <a:r>
              <a:rPr lang="en-US" dirty="0" smtClean="0"/>
              <a:t>Create TIN models using cross sections and the modeled water surface profile</a:t>
            </a:r>
          </a:p>
          <a:p>
            <a:pPr lvl="1"/>
            <a:r>
              <a:rPr lang="en-US" sz="2400" dirty="0" smtClean="0"/>
              <a:t>Intersect the TIN with the DEM to generate predicted inundated areas depth grids</a:t>
            </a:r>
          </a:p>
          <a:p>
            <a:pPr lvl="1"/>
            <a:r>
              <a:rPr lang="en-US" dirty="0" smtClean="0"/>
              <a:t>Clean up and QA data</a:t>
            </a:r>
            <a:endParaRPr lang="en-US" sz="2400" dirty="0" smtClean="0"/>
          </a:p>
          <a:p>
            <a:pPr marL="0" indent="0">
              <a:buNone/>
            </a:pPr>
            <a:endParaRPr lang="en-US" dirty="0"/>
          </a:p>
        </p:txBody>
      </p:sp>
      <p:sp>
        <p:nvSpPr>
          <p:cNvPr id="6" name="Content Placeholder 5"/>
          <p:cNvSpPr>
            <a:spLocks noGrp="1"/>
          </p:cNvSpPr>
          <p:nvPr>
            <p:ph sz="half" idx="2"/>
          </p:nvPr>
        </p:nvSpPr>
        <p:spPr>
          <a:xfrm>
            <a:off x="5181600" y="1447800"/>
            <a:ext cx="3505200" cy="2362200"/>
          </a:xfrm>
        </p:spPr>
        <p:txBody>
          <a:bodyPr/>
          <a:lstStyle/>
          <a:p>
            <a:r>
              <a:rPr lang="en-US" sz="2400" dirty="0" smtClean="0"/>
              <a:t>Repeat for all modeled water surface profiles to generate a library of maps</a:t>
            </a:r>
            <a:endParaRPr lang="en-US" sz="2400" dirty="0"/>
          </a:p>
        </p:txBody>
      </p:sp>
      <p:pic>
        <p:nvPicPr>
          <p:cNvPr id="14" name="Picture 13" descr="FIM_icons_step3_white.png&#10;&#10;deliniate flood extents ic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162" y="108539"/>
            <a:ext cx="1111438" cy="1110661"/>
          </a:xfrm>
          <a:prstGeom prst="rect">
            <a:avLst/>
          </a:prstGeom>
        </p:spPr>
      </p:pic>
      <p:pic>
        <p:nvPicPr>
          <p:cNvPr id="15" name="Picture 14" descr="map of modeled flood extent showing cross sections and lidar inform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0011" y="3581400"/>
            <a:ext cx="3921589" cy="3124200"/>
          </a:xfrm>
          <a:prstGeom prst="rect">
            <a:avLst/>
          </a:prstGeom>
        </p:spPr>
      </p:pic>
    </p:spTree>
    <p:extLst>
      <p:ext uri="{BB962C8B-B14F-4D97-AF65-F5344CB8AC3E}">
        <p14:creationId xmlns:p14="http://schemas.microsoft.com/office/powerpoint/2010/main" val="4029269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WI WSC team brownbag">
      <a:dk1>
        <a:sysClr val="windowText" lastClr="000000"/>
      </a:dk1>
      <a:lt1>
        <a:sysClr val="window" lastClr="FFFFFF"/>
      </a:lt1>
      <a:dk2>
        <a:srgbClr val="008357"/>
      </a:dk2>
      <a:lt2>
        <a:srgbClr val="C0B6A6"/>
      </a:lt2>
      <a:accent1>
        <a:srgbClr val="F79646"/>
      </a:accent1>
      <a:accent2>
        <a:srgbClr val="1F2F47"/>
      </a:accent2>
      <a:accent3>
        <a:srgbClr val="F5C201"/>
      </a:accent3>
      <a:accent4>
        <a:srgbClr val="6B7DB2"/>
      </a:accent4>
      <a:accent5>
        <a:srgbClr val="262626"/>
      </a:accent5>
      <a:accent6>
        <a:srgbClr val="FF0000"/>
      </a:accent6>
      <a:hlink>
        <a:srgbClr val="F79646"/>
      </a:hlink>
      <a:folHlink>
        <a:srgbClr val="F5C2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WI WSC team brownbag">
      <a:dk1>
        <a:sysClr val="windowText" lastClr="000000"/>
      </a:dk1>
      <a:lt1>
        <a:sysClr val="window" lastClr="FFFFFF"/>
      </a:lt1>
      <a:dk2>
        <a:srgbClr val="008357"/>
      </a:dk2>
      <a:lt2>
        <a:srgbClr val="C0B6A6"/>
      </a:lt2>
      <a:accent1>
        <a:srgbClr val="F79646"/>
      </a:accent1>
      <a:accent2>
        <a:srgbClr val="1F2F47"/>
      </a:accent2>
      <a:accent3>
        <a:srgbClr val="F5C201"/>
      </a:accent3>
      <a:accent4>
        <a:srgbClr val="7282A3"/>
      </a:accent4>
      <a:accent5>
        <a:srgbClr val="262626"/>
      </a:accent5>
      <a:accent6>
        <a:srgbClr val="FF0000"/>
      </a:accent6>
      <a:hlink>
        <a:srgbClr val="F79646"/>
      </a:hlink>
      <a:folHlink>
        <a:srgbClr val="F5C2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1acc3132-d321-4041-866c-2e62d247cf99">Meeting Documents (PP/abstracts)</Document_x0020_Type>
    <Archive xmlns="a64e1b72-2006-4b58-9979-184f235edb9b">false</Archive>
    <Project0 xmlns="a64e1b72-2006-4b58-9979-184f235edb9b">1</Project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8667621D4884418B3C81D534BCA49F" ma:contentTypeVersion="5" ma:contentTypeDescription="Create a new document." ma:contentTypeScope="" ma:versionID="1dabf7282d93a6f4793aa8a74f217039">
  <xsd:schema xmlns:xsd="http://www.w3.org/2001/XMLSchema" xmlns:xs="http://www.w3.org/2001/XMLSchema" xmlns:p="http://schemas.microsoft.com/office/2006/metadata/properties" xmlns:ns2="a64e1b72-2006-4b58-9979-184f235edb9b" xmlns:ns3="1acc3132-d321-4041-866c-2e62d247cf99" targetNamespace="http://schemas.microsoft.com/office/2006/metadata/properties" ma:root="true" ma:fieldsID="be5a85ad5b8e654b507ab69d878c8c2c" ns2:_="" ns3:_="">
    <xsd:import namespace="a64e1b72-2006-4b58-9979-184f235edb9b"/>
    <xsd:import namespace="1acc3132-d321-4041-866c-2e62d247cf99"/>
    <xsd:element name="properties">
      <xsd:complexType>
        <xsd:sequence>
          <xsd:element name="documentManagement">
            <xsd:complexType>
              <xsd:all>
                <xsd:element ref="ns2:Project0" minOccurs="0"/>
                <xsd:element ref="ns3:Document_x0020_Type" minOccurs="0"/>
                <xsd:element ref="ns2: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e1b72-2006-4b58-9979-184f235edb9b" elementFormDefault="qualified">
    <xsd:import namespace="http://schemas.microsoft.com/office/2006/documentManagement/types"/>
    <xsd:import namespace="http://schemas.microsoft.com/office/infopath/2007/PartnerControls"/>
    <xsd:element name="Project0" ma:index="2" nillable="true" ma:displayName="Project" ma:list="{e3bbfd94-a69c-4e30-9a5d-7f84def27293}" ma:internalName="Project0" ma:showField="Title">
      <xsd:simpleType>
        <xsd:restriction base="dms:Lookup"/>
      </xsd:simpleType>
    </xsd:element>
    <xsd:element name="Archive" ma:index="10" nillable="true" ma:displayName="Archive" ma:default="0" ma:description="Check the check box when you want to archive the file out of the main display without deleting the file." ma:internalName="Arch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acc3132-d321-4041-866c-2e62d247cf99" elementFormDefault="qualified">
    <xsd:import namespace="http://schemas.microsoft.com/office/2006/documentManagement/types"/>
    <xsd:import namespace="http://schemas.microsoft.com/office/infopath/2007/PartnerControls"/>
    <xsd:element name="Document_x0020_Type" ma:index="3" nillable="true" ma:displayName="Document Type" ma:default="Other" ma:format="Dropdown" ma:internalName="Document_x0020_Type">
      <xsd:simpleType>
        <xsd:restriction base="dms:Choice">
          <xsd:enumeration value="Proposal"/>
          <xsd:enumeration value="Specs"/>
          <xsd:enumeration value="Documentation"/>
          <xsd:enumeration value="Correspondence"/>
          <xsd:enumeration value="Meeting Notes"/>
          <xsd:enumeration value="Meeting Documents (PP/abstracts)"/>
          <xsd:enumeration value="eBooks"/>
          <xsd:enumeration value="Other"/>
          <xsd:enumeration value="SP Pag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CBAC02-CC01-49AD-AC10-D2C84C00DFAB}">
  <ds:schemaRefs>
    <ds:schemaRef ds:uri="1acc3132-d321-4041-866c-2e62d247cf99"/>
    <ds:schemaRef ds:uri="a64e1b72-2006-4b58-9979-184f235edb9b"/>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9EBBD3CE-5EFB-4469-81F5-5475010D0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4e1b72-2006-4b58-9979-184f235edb9b"/>
    <ds:schemaRef ds:uri="1acc3132-d321-4041-866c-2e62d247cf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60A7D6-4DD1-4F16-B5C6-36B0E2C13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20875</TotalTime>
  <Pages>4</Pages>
  <Words>902</Words>
  <Application>Microsoft Office PowerPoint</Application>
  <PresentationFormat>On-screen Show (4:3)</PresentationFormat>
  <Paragraphs>113</Paragraphs>
  <Slides>14</Slides>
  <Notes>9</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Desktop</vt:lpstr>
      <vt:lpstr>Custom Design</vt:lpstr>
      <vt:lpstr>1_Custom Design</vt:lpstr>
      <vt:lpstr>Flood Inundation  Mapping Program</vt:lpstr>
      <vt:lpstr>Flood Inundation Maps translate a hydrograph into operational maps that communicate risk and consequences</vt:lpstr>
      <vt:lpstr>USGS and NWS Data Networks</vt:lpstr>
      <vt:lpstr>Creation of Flood Inundation Map Libraries</vt:lpstr>
      <vt:lpstr>1. Stream Selection</vt:lpstr>
      <vt:lpstr>Gather Data</vt:lpstr>
      <vt:lpstr>2. Model Flood Heights</vt:lpstr>
      <vt:lpstr>Hydraulic Modeling details</vt:lpstr>
      <vt:lpstr>PowerPoint Presentation</vt:lpstr>
      <vt:lpstr>4. Compute Flood Depths</vt:lpstr>
      <vt:lpstr>5. Process Map Library</vt:lpstr>
      <vt:lpstr>Peer-Reviewed Documentation </vt:lpstr>
      <vt:lpstr>FIM Mapper – more than just maps</vt:lpstr>
      <vt:lpstr>Questions</vt:lpstr>
    </vt:vector>
  </TitlesOfParts>
  <Company>USGS</Company>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Template for Slide Presentations</dc:title>
  <dc:subject>Presentation format with USGS Visual Identity</dc:subject>
  <dc:creator>mpeppler</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Peppler, Marie C.</cp:lastModifiedBy>
  <cp:revision>602</cp:revision>
  <cp:lastPrinted>1998-03-23T17:09:44Z</cp:lastPrinted>
  <dcterms:created xsi:type="dcterms:W3CDTF">1998-01-16T15:44:57Z</dcterms:created>
  <dcterms:modified xsi:type="dcterms:W3CDTF">2015-09-23T14:55:37Z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0x0101000F8667621D4884418B3C81D534BCA49F</vt:lpwstr>
  </property>
</Properties>
</file>