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notesMasterIdLst>
    <p:notesMasterId r:id="rId29"/>
  </p:notesMasterIdLst>
  <p:sldIdLst>
    <p:sldId id="256" r:id="rId2"/>
    <p:sldId id="275" r:id="rId3"/>
    <p:sldId id="305" r:id="rId4"/>
    <p:sldId id="304" r:id="rId5"/>
    <p:sldId id="285" r:id="rId6"/>
    <p:sldId id="302" r:id="rId7"/>
    <p:sldId id="306" r:id="rId8"/>
    <p:sldId id="301" r:id="rId9"/>
    <p:sldId id="312" r:id="rId10"/>
    <p:sldId id="311" r:id="rId11"/>
    <p:sldId id="310" r:id="rId12"/>
    <p:sldId id="276" r:id="rId13"/>
    <p:sldId id="284" r:id="rId14"/>
    <p:sldId id="293" r:id="rId15"/>
    <p:sldId id="294" r:id="rId16"/>
    <p:sldId id="303" r:id="rId17"/>
    <p:sldId id="308" r:id="rId18"/>
    <p:sldId id="290" r:id="rId19"/>
    <p:sldId id="289" r:id="rId20"/>
    <p:sldId id="298" r:id="rId21"/>
    <p:sldId id="300" r:id="rId22"/>
    <p:sldId id="271" r:id="rId23"/>
    <p:sldId id="291" r:id="rId24"/>
    <p:sldId id="273" r:id="rId25"/>
    <p:sldId id="295" r:id="rId26"/>
    <p:sldId id="278" r:id="rId27"/>
    <p:sldId id="283" r:id="rId28"/>
  </p:sldIdLst>
  <p:sldSz cx="9144000" cy="6858000" type="screen4x3"/>
  <p:notesSz cx="6997700" cy="9271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268" autoAdjust="0"/>
  </p:normalViewPr>
  <p:slideViewPr>
    <p:cSldViewPr snapToGrid="0">
      <p:cViewPr varScale="1">
        <p:scale>
          <a:sx n="51" d="100"/>
          <a:sy n="51" d="100"/>
        </p:scale>
        <p:origin x="-81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p:scale>
          <a:sx n="150" d="100"/>
          <a:sy n="150" d="100"/>
        </p:scale>
        <p:origin x="-702" y="1224"/>
      </p:cViewPr>
      <p:guideLst>
        <p:guide orient="horz" pos="2920"/>
        <p:guide pos="22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defTabSz="929760" eaLnBrk="1" hangingPunct="1">
              <a:defRPr sz="1300"/>
            </a:lvl1pPr>
          </a:lstStyle>
          <a:p>
            <a:pPr>
              <a:defRPr/>
            </a:pPr>
            <a:endParaRPr lang="en-US" dirty="0"/>
          </a:p>
        </p:txBody>
      </p:sp>
      <p:sp>
        <p:nvSpPr>
          <p:cNvPr id="47107" name="Rectangle 3"/>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lvl1pPr algn="r" defTabSz="929760" eaLnBrk="1" hangingPunct="1">
              <a:defRPr sz="1300"/>
            </a:lvl1pPr>
          </a:lstStyle>
          <a:p>
            <a:pPr>
              <a:defRPr/>
            </a:pPr>
            <a:endParaRPr lang="en-US" dirty="0"/>
          </a:p>
        </p:txBody>
      </p:sp>
      <p:sp>
        <p:nvSpPr>
          <p:cNvPr id="28676" name="Rectangle 4"/>
          <p:cNvSpPr>
            <a:spLocks noGrp="1" noRot="1" noChangeAspect="1" noChangeArrowheads="1" noTextEdit="1"/>
          </p:cNvSpPr>
          <p:nvPr>
            <p:ph type="sldImg" idx="2"/>
          </p:nvPr>
        </p:nvSpPr>
        <p:spPr bwMode="auto">
          <a:xfrm>
            <a:off x="1181100" y="695325"/>
            <a:ext cx="4635500" cy="3476625"/>
          </a:xfrm>
          <a:prstGeom prst="rect">
            <a:avLst/>
          </a:prstGeom>
          <a:noFill/>
          <a:ln w="9525">
            <a:solidFill>
              <a:srgbClr val="000000"/>
            </a:solidFill>
            <a:miter lim="800000"/>
            <a:headEnd/>
            <a:tailEnd/>
          </a:ln>
        </p:spPr>
      </p:sp>
      <p:sp>
        <p:nvSpPr>
          <p:cNvPr id="47109" name="Rectangle 5"/>
          <p:cNvSpPr>
            <a:spLocks noGrp="1" noChangeArrowheads="1"/>
          </p:cNvSpPr>
          <p:nvPr>
            <p:ph type="body" sz="quarter" idx="3"/>
          </p:nvPr>
        </p:nvSpPr>
        <p:spPr bwMode="auto">
          <a:xfrm>
            <a:off x="700088" y="4403725"/>
            <a:ext cx="5597525" cy="4171950"/>
          </a:xfrm>
          <a:prstGeom prst="rect">
            <a:avLst/>
          </a:prstGeom>
          <a:noFill/>
          <a:ln w="9525">
            <a:noFill/>
            <a:miter lim="800000"/>
            <a:headEnd/>
            <a:tailEnd/>
          </a:ln>
          <a:effectLst/>
        </p:spPr>
        <p:txBody>
          <a:bodyPr vert="horz" wrap="square" lIns="92959" tIns="46480" rIns="92959" bIns="4648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7110" name="Rectangle 6"/>
          <p:cNvSpPr>
            <a:spLocks noGrp="1" noChangeArrowheads="1"/>
          </p:cNvSpPr>
          <p:nvPr>
            <p:ph type="ftr" sz="quarter" idx="4"/>
          </p:nvPr>
        </p:nvSpPr>
        <p:spPr bwMode="auto">
          <a:xfrm>
            <a:off x="0" y="8805863"/>
            <a:ext cx="3032125" cy="463550"/>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defTabSz="929760" eaLnBrk="1" hangingPunct="1">
              <a:defRPr sz="1300"/>
            </a:lvl1pPr>
          </a:lstStyle>
          <a:p>
            <a:pPr>
              <a:defRPr/>
            </a:pPr>
            <a:endParaRPr lang="en-US" dirty="0"/>
          </a:p>
        </p:txBody>
      </p:sp>
      <p:sp>
        <p:nvSpPr>
          <p:cNvPr id="47111" name="Rectangle 7"/>
          <p:cNvSpPr>
            <a:spLocks noGrp="1" noChangeArrowheads="1"/>
          </p:cNvSpPr>
          <p:nvPr>
            <p:ph type="sldNum" sz="quarter" idx="5"/>
          </p:nvPr>
        </p:nvSpPr>
        <p:spPr bwMode="auto">
          <a:xfrm>
            <a:off x="3963988" y="8805863"/>
            <a:ext cx="3032125" cy="463550"/>
          </a:xfrm>
          <a:prstGeom prst="rect">
            <a:avLst/>
          </a:prstGeom>
          <a:noFill/>
          <a:ln w="9525">
            <a:noFill/>
            <a:miter lim="800000"/>
            <a:headEnd/>
            <a:tailEnd/>
          </a:ln>
          <a:effectLst/>
        </p:spPr>
        <p:txBody>
          <a:bodyPr vert="horz" wrap="square" lIns="92959" tIns="46480" rIns="92959" bIns="46480" numCol="1" anchor="b" anchorCtr="0" compatLnSpc="1">
            <a:prstTxWarp prst="textNoShape">
              <a:avLst/>
            </a:prstTxWarp>
          </a:bodyPr>
          <a:lstStyle>
            <a:lvl1pPr algn="r" defTabSz="929760" eaLnBrk="1" hangingPunct="1">
              <a:defRPr sz="1300"/>
            </a:lvl1pPr>
          </a:lstStyle>
          <a:p>
            <a:pPr>
              <a:defRPr/>
            </a:pPr>
            <a:fld id="{8D82AFBE-B89D-4E65-B257-C29A03138F5F}"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pPr defTabSz="928688"/>
            <a:fld id="{1F33BBC4-07F3-4A36-805E-D01248B1B9DF}" type="slidenum">
              <a:rPr lang="en-US" smtClean="0"/>
              <a:pPr defTabSz="928688"/>
              <a:t>1</a:t>
            </a:fld>
            <a:endParaRPr lang="en-US"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dirty="0" smtClean="0"/>
              <a:t>Refer to the LULC web page (http://water.usgs.gov/nawqa-only/luchar/) for complete instructions on collecting and submitting LULC data for archival.  There are also resources and tools available here.  You can download previous LULC data and maps of previous LULC efforts.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pPr defTabSz="928688"/>
            <a:fld id="{197E2D8F-0223-40E6-BD93-E83D239629CB}" type="slidenum">
              <a:rPr lang="en-US" smtClean="0"/>
              <a:pPr defTabSz="928688"/>
              <a:t>2</a:t>
            </a:fld>
            <a:endParaRPr lang="en-US" dirty="0"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D82AFBE-B89D-4E65-B257-C29A03138F5F}"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p:spPr>
        <p:txBody>
          <a:bodyPr/>
          <a:lstStyle/>
          <a:p>
            <a:r>
              <a:rPr lang="en-US" dirty="0" smtClean="0"/>
              <a:t>There are several sources for the latest aerial imagery – there</a:t>
            </a:r>
            <a:r>
              <a:rPr lang="en-US" baseline="0" dirty="0" smtClean="0"/>
              <a:t> are links to some on the LULC web page</a:t>
            </a:r>
            <a:r>
              <a:rPr lang="en-US" dirty="0" smtClean="0"/>
              <a:t>.</a:t>
            </a:r>
            <a:r>
              <a:rPr lang="en-US" baseline="0" dirty="0" smtClean="0"/>
              <a:t> Try to get the newest imagery that is available; but, a good source is the ESRI World Imagery layer. It’s free.</a:t>
            </a:r>
          </a:p>
          <a:p>
            <a:endParaRPr lang="en-US" baseline="0" dirty="0" smtClean="0"/>
          </a:p>
          <a:p>
            <a:r>
              <a:rPr lang="en-US" baseline="0" dirty="0" smtClean="0"/>
              <a:t>Use the NAWQA point geodatabase of all NAWQA sampling sites to plot the location of your wells. This data is made directly from the information in NWIS and Data Warehouse.</a:t>
            </a:r>
            <a:endParaRPr lang="en-US" dirty="0" smtClean="0"/>
          </a:p>
        </p:txBody>
      </p:sp>
      <p:sp>
        <p:nvSpPr>
          <p:cNvPr id="32772" name="Slide Number Placeholder 3"/>
          <p:cNvSpPr>
            <a:spLocks noGrp="1"/>
          </p:cNvSpPr>
          <p:nvPr>
            <p:ph type="sldNum" sz="quarter" idx="5"/>
          </p:nvPr>
        </p:nvSpPr>
        <p:spPr>
          <a:noFill/>
        </p:spPr>
        <p:txBody>
          <a:bodyPr/>
          <a:lstStyle/>
          <a:p>
            <a:pPr defTabSz="928688"/>
            <a:fld id="{20256375-D690-4A64-B344-C461F3D2A1D8}" type="slidenum">
              <a:rPr lang="en-US" smtClean="0"/>
              <a:pPr defTabSz="928688"/>
              <a:t>4</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p:spPr>
        <p:txBody>
          <a:bodyPr/>
          <a:lstStyle/>
          <a:p>
            <a:pPr eaLnBrk="1" hangingPunct="1"/>
            <a:r>
              <a:rPr lang="en-US" dirty="0" smtClean="0"/>
              <a:t>Most of your work can be done in the office before</a:t>
            </a:r>
            <a:r>
              <a:rPr lang="en-US" baseline="0" dirty="0" smtClean="0"/>
              <a:t> you go into the field. </a:t>
            </a:r>
            <a:r>
              <a:rPr lang="en-US" dirty="0" smtClean="0"/>
              <a:t>To make sure you are ready to enter your data in Data Warehouse when you get back, get your login ahead of time and make sure all of your sites are in NWIS and in Project Networks.  If they are not in Project Networks, then you cannot enter data for them.</a:t>
            </a:r>
          </a:p>
        </p:txBody>
      </p:sp>
      <p:sp>
        <p:nvSpPr>
          <p:cNvPr id="31748" name="Slide Number Placeholder 3"/>
          <p:cNvSpPr>
            <a:spLocks noGrp="1"/>
          </p:cNvSpPr>
          <p:nvPr>
            <p:ph type="sldNum" sz="quarter" idx="5"/>
          </p:nvPr>
        </p:nvSpPr>
        <p:spPr>
          <a:noFill/>
        </p:spPr>
        <p:txBody>
          <a:bodyPr/>
          <a:lstStyle/>
          <a:p>
            <a:pPr defTabSz="928688"/>
            <a:fld id="{B7D196DA-F7A6-4A68-A83C-35698A0EA723}" type="slidenum">
              <a:rPr lang="en-US" smtClean="0"/>
              <a:pPr defTabSz="928688"/>
              <a:t>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p:spPr>
        <p:txBody>
          <a:bodyPr/>
          <a:lstStyle/>
          <a:p>
            <a:endParaRPr lang="en-US" dirty="0" smtClean="0"/>
          </a:p>
        </p:txBody>
      </p:sp>
      <p:sp>
        <p:nvSpPr>
          <p:cNvPr id="35844" name="Slide Number Placeholder 3"/>
          <p:cNvSpPr>
            <a:spLocks noGrp="1"/>
          </p:cNvSpPr>
          <p:nvPr>
            <p:ph type="sldNum" sz="quarter" idx="5"/>
          </p:nvPr>
        </p:nvSpPr>
        <p:spPr>
          <a:noFill/>
        </p:spPr>
        <p:txBody>
          <a:bodyPr/>
          <a:lstStyle/>
          <a:p>
            <a:pPr defTabSz="928688"/>
            <a:fld id="{49EB57F8-A490-486E-9D37-1D6E2A96E6FE}" type="slidenum">
              <a:rPr lang="en-US" smtClean="0"/>
              <a:pPr defTabSz="928688"/>
              <a:t>6</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D82AFBE-B89D-4E65-B257-C29A03138F5F}"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dirty="0" smtClean="0"/>
              <a:t>Field data sheet layout</a:t>
            </a:r>
            <a:r>
              <a:rPr lang="en-US" baseline="0" dirty="0" smtClean="0"/>
              <a:t> has been simplified for easier use in the field.  You can pre-fill the form for staids and network information before going to the field.  Fill out your field data sheets while you are at the well.</a:t>
            </a:r>
            <a:endParaRPr lang="en-US" dirty="0" smtClean="0"/>
          </a:p>
        </p:txBody>
      </p:sp>
      <p:sp>
        <p:nvSpPr>
          <p:cNvPr id="49156" name="Slide Number Placeholder 3"/>
          <p:cNvSpPr>
            <a:spLocks noGrp="1"/>
          </p:cNvSpPr>
          <p:nvPr>
            <p:ph type="sldNum" sz="quarter" idx="5"/>
          </p:nvPr>
        </p:nvSpPr>
        <p:spPr>
          <a:noFill/>
        </p:spPr>
        <p:txBody>
          <a:bodyPr/>
          <a:lstStyle/>
          <a:p>
            <a:pPr defTabSz="928688"/>
            <a:fld id="{DE708C1C-3012-4F5A-85AF-4B93D28932F0}" type="slidenum">
              <a:rPr lang="en-US" smtClean="0"/>
              <a:pPr defTabSz="928688"/>
              <a:t>8</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Sites have to be in project networks and NWIS</a:t>
            </a:r>
            <a:r>
              <a:rPr lang="en-US" baseline="0" dirty="0" smtClean="0"/>
              <a:t> to be loaded into Data Warehouse and added to the geodatabase of points</a:t>
            </a:r>
            <a:endParaRPr lang="en-US" dirty="0"/>
          </a:p>
        </p:txBody>
      </p:sp>
      <p:sp>
        <p:nvSpPr>
          <p:cNvPr id="4" name="Slide Number Placeholder 3"/>
          <p:cNvSpPr>
            <a:spLocks noGrp="1"/>
          </p:cNvSpPr>
          <p:nvPr>
            <p:ph type="sldNum" sz="quarter" idx="10"/>
          </p:nvPr>
        </p:nvSpPr>
        <p:spPr/>
        <p:txBody>
          <a:bodyPr/>
          <a:lstStyle/>
          <a:p>
            <a:pPr>
              <a:defRPr/>
            </a:pPr>
            <a:fld id="{8D82AFBE-B89D-4E65-B257-C29A03138F5F}"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p:spPr>
        <p:txBody>
          <a:bodyPr/>
          <a:lstStyle/>
          <a:p>
            <a:pPr eaLnBrk="1" hangingPunct="1"/>
            <a:r>
              <a:rPr lang="en-US" dirty="0" smtClean="0"/>
              <a:t>More about the LULC mapping toolbar in later slides.</a:t>
            </a:r>
          </a:p>
        </p:txBody>
      </p:sp>
      <p:sp>
        <p:nvSpPr>
          <p:cNvPr id="34820" name="Slide Number Placeholder 3"/>
          <p:cNvSpPr>
            <a:spLocks noGrp="1"/>
          </p:cNvSpPr>
          <p:nvPr>
            <p:ph type="sldNum" sz="quarter" idx="5"/>
          </p:nvPr>
        </p:nvSpPr>
        <p:spPr>
          <a:noFill/>
        </p:spPr>
        <p:txBody>
          <a:bodyPr/>
          <a:lstStyle/>
          <a:p>
            <a:pPr defTabSz="928688"/>
            <a:fld id="{F58B4E10-B41F-4158-BB9B-D35EBCDC30D1}" type="slidenum">
              <a:rPr lang="en-US" smtClean="0"/>
              <a:pPr defTabSz="928688"/>
              <a:t>10</a:t>
            </a:fld>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D82AFBE-B89D-4E65-B257-C29A03138F5F}"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defTabSz="928688"/>
            <a:fld id="{3C1D1EEA-C03C-475A-8CEC-D72DC76713B6}" type="slidenum">
              <a:rPr lang="en-US" smtClean="0"/>
              <a:pPr defTabSz="928688"/>
              <a:t>12</a:t>
            </a:fld>
            <a:endParaRPr lang="en-US" dirty="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pPr defTabSz="928688"/>
            <a:fld id="{EB381F8B-D65A-4238-9F73-13E9224AACD4}" type="slidenum">
              <a:rPr lang="en-US" smtClean="0"/>
              <a:pPr defTabSz="928688"/>
              <a:t>13</a:t>
            </a:fld>
            <a:endParaRPr lang="en-US" dirty="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dirty="0" smtClean="0"/>
              <a:t>Select the attributes button then you get a cursor to select the polygon. When you select a polygon, the forms window pops up for you to select the attributes.</a:t>
            </a:r>
          </a:p>
          <a:p>
            <a:pPr eaLnBrk="1" hangingPunct="1"/>
            <a:endParaRPr lang="en-US" dirty="0" smtClean="0"/>
          </a:p>
          <a:p>
            <a:pPr eaLnBrk="1" hangingPunct="1"/>
            <a:r>
              <a:rPr lang="en-US" dirty="0" smtClean="0"/>
              <a:t>Select the summarize button and a window pops up to display the percent of the 500-m buffer for each land use category.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dirty="0" smtClean="0"/>
          </a:p>
        </p:txBody>
      </p:sp>
      <p:sp>
        <p:nvSpPr>
          <p:cNvPr id="47108" name="Slide Number Placeholder 3"/>
          <p:cNvSpPr>
            <a:spLocks noGrp="1"/>
          </p:cNvSpPr>
          <p:nvPr>
            <p:ph type="sldNum" sz="quarter" idx="5"/>
          </p:nvPr>
        </p:nvSpPr>
        <p:spPr>
          <a:noFill/>
        </p:spPr>
        <p:txBody>
          <a:bodyPr/>
          <a:lstStyle/>
          <a:p>
            <a:pPr defTabSz="928688"/>
            <a:fld id="{A0C9B442-8BB4-4672-8A97-2BFAA8A7067F}" type="slidenum">
              <a:rPr lang="en-US" smtClean="0"/>
              <a:pPr defTabSz="928688"/>
              <a:t>14</a:t>
            </a:fld>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dirty="0" smtClean="0"/>
          </a:p>
        </p:txBody>
      </p:sp>
      <p:sp>
        <p:nvSpPr>
          <p:cNvPr id="50180" name="Slide Number Placeholder 3"/>
          <p:cNvSpPr>
            <a:spLocks noGrp="1"/>
          </p:cNvSpPr>
          <p:nvPr>
            <p:ph type="sldNum" sz="quarter" idx="5"/>
          </p:nvPr>
        </p:nvSpPr>
        <p:spPr>
          <a:noFill/>
        </p:spPr>
        <p:txBody>
          <a:bodyPr/>
          <a:lstStyle/>
          <a:p>
            <a:pPr defTabSz="928688"/>
            <a:fld id="{2B87A369-B1A5-4D6A-89CF-B2E11E067C84}" type="slidenum">
              <a:rPr lang="en-US" smtClean="0"/>
              <a:pPr defTabSz="928688"/>
              <a:t>15</a:t>
            </a:fld>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en-US" dirty="0" smtClean="0"/>
              <a:t>Be sure to select the correct well number for Cycle 2!!  Look for station ID numbers ending in ‘nc02’. If your site does not show up in the list then check if</a:t>
            </a:r>
            <a:r>
              <a:rPr lang="en-US" baseline="0" dirty="0" smtClean="0"/>
              <a:t> the site is in Project Networks.</a:t>
            </a:r>
            <a:endParaRPr lang="en-US" dirty="0" smtClean="0"/>
          </a:p>
        </p:txBody>
      </p:sp>
      <p:sp>
        <p:nvSpPr>
          <p:cNvPr id="51204" name="Slide Number Placeholder 3"/>
          <p:cNvSpPr>
            <a:spLocks noGrp="1"/>
          </p:cNvSpPr>
          <p:nvPr>
            <p:ph type="sldNum" sz="quarter" idx="5"/>
          </p:nvPr>
        </p:nvSpPr>
        <p:spPr>
          <a:noFill/>
        </p:spPr>
        <p:txBody>
          <a:bodyPr/>
          <a:lstStyle/>
          <a:p>
            <a:pPr defTabSz="928688"/>
            <a:fld id="{A598916C-D5F7-456D-8290-7820190A7FBD}" type="slidenum">
              <a:rPr lang="en-US" smtClean="0"/>
              <a:pPr defTabSz="928688"/>
              <a:t>16</a:t>
            </a:fld>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D82AFBE-B89D-4E65-B257-C29A03138F5F}"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pPr lvl="1" eaLnBrk="1" hangingPunct="1"/>
            <a:r>
              <a:rPr lang="en-US" dirty="0" smtClean="0"/>
              <a:t>Use NAWQA point coverage from Data Warehouse to get the best well location</a:t>
            </a:r>
          </a:p>
          <a:p>
            <a:pPr lvl="1" eaLnBrk="1" hangingPunct="1"/>
            <a:r>
              <a:rPr lang="en-US" dirty="0" smtClean="0"/>
              <a:t>Make sure the well coordinates are correct in NWIS.  Were they updated on paper with coordinates from the plugger and never updated in NWIS? The STAID does not always represent the exact coordinates.</a:t>
            </a:r>
          </a:p>
          <a:p>
            <a:pPr eaLnBrk="1" hangingPunct="1"/>
            <a:r>
              <a:rPr lang="en-US" baseline="0" dirty="0" smtClean="0"/>
              <a:t>          </a:t>
            </a:r>
          </a:p>
          <a:p>
            <a:pPr eaLnBrk="1" hangingPunct="1"/>
            <a:r>
              <a:rPr lang="en-US" baseline="0" dirty="0" smtClean="0"/>
              <a:t>When you update the land use for cycle 2, use as much of the line work and attributes from the previous LULC in the areas of overlap that you can.  Make sure to document in the metadata what you did to update the land use and to describe the problems you found with the cycle 1 data.</a:t>
            </a:r>
            <a:endParaRPr lang="en-US" dirty="0" smtClean="0"/>
          </a:p>
        </p:txBody>
      </p:sp>
      <p:sp>
        <p:nvSpPr>
          <p:cNvPr id="36868" name="Slide Number Placeholder 3"/>
          <p:cNvSpPr>
            <a:spLocks noGrp="1"/>
          </p:cNvSpPr>
          <p:nvPr>
            <p:ph type="sldNum" sz="quarter" idx="5"/>
          </p:nvPr>
        </p:nvSpPr>
        <p:spPr>
          <a:noFill/>
        </p:spPr>
        <p:txBody>
          <a:bodyPr/>
          <a:lstStyle/>
          <a:p>
            <a:pPr defTabSz="928688"/>
            <a:fld id="{8C451AE0-8D13-420A-87BF-6BF7486E09C3}" type="slidenum">
              <a:rPr lang="en-US" smtClean="0"/>
              <a:pPr defTabSz="928688"/>
              <a:t>18</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p:spPr>
        <p:txBody>
          <a:bodyPr/>
          <a:lstStyle/>
          <a:p>
            <a:pPr eaLnBrk="1" hangingPunct="1"/>
            <a:endParaRPr lang="en-US" dirty="0" smtClean="0"/>
          </a:p>
        </p:txBody>
      </p:sp>
      <p:sp>
        <p:nvSpPr>
          <p:cNvPr id="37892" name="Slide Number Placeholder 3"/>
          <p:cNvSpPr>
            <a:spLocks noGrp="1"/>
          </p:cNvSpPr>
          <p:nvPr>
            <p:ph type="sldNum" sz="quarter" idx="5"/>
          </p:nvPr>
        </p:nvSpPr>
        <p:spPr>
          <a:noFill/>
        </p:spPr>
        <p:txBody>
          <a:bodyPr/>
          <a:lstStyle/>
          <a:p>
            <a:pPr defTabSz="928688"/>
            <a:fld id="{C3FEC5FF-571A-4805-B90D-A5B70EF7FC99}" type="slidenum">
              <a:rPr lang="en-US" smtClean="0"/>
              <a:pPr defTabSz="928688"/>
              <a:t>19</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dirty="0" smtClean="0"/>
          </a:p>
        </p:txBody>
      </p:sp>
      <p:sp>
        <p:nvSpPr>
          <p:cNvPr id="38916" name="Slide Number Placeholder 3"/>
          <p:cNvSpPr>
            <a:spLocks noGrp="1"/>
          </p:cNvSpPr>
          <p:nvPr>
            <p:ph type="sldNum" sz="quarter" idx="5"/>
          </p:nvPr>
        </p:nvSpPr>
        <p:spPr>
          <a:noFill/>
        </p:spPr>
        <p:txBody>
          <a:bodyPr/>
          <a:lstStyle/>
          <a:p>
            <a:pPr defTabSz="928688"/>
            <a:fld id="{400EC6D8-3E5A-49E7-B0E8-F5B464369DF3}" type="slidenum">
              <a:rPr lang="en-US" smtClean="0"/>
              <a:pPr defTabSz="928688"/>
              <a:t>20</a:t>
            </a:fld>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p:spPr>
        <p:txBody>
          <a:bodyPr/>
          <a:lstStyle/>
          <a:p>
            <a:endParaRPr lang="en-US" dirty="0" smtClean="0"/>
          </a:p>
        </p:txBody>
      </p:sp>
      <p:sp>
        <p:nvSpPr>
          <p:cNvPr id="39940" name="Slide Number Placeholder 3"/>
          <p:cNvSpPr>
            <a:spLocks noGrp="1"/>
          </p:cNvSpPr>
          <p:nvPr>
            <p:ph type="sldNum" sz="quarter" idx="5"/>
          </p:nvPr>
        </p:nvSpPr>
        <p:spPr>
          <a:noFill/>
        </p:spPr>
        <p:txBody>
          <a:bodyPr/>
          <a:lstStyle/>
          <a:p>
            <a:pPr defTabSz="928688"/>
            <a:fld id="{57F327D1-BB69-4809-9D58-2F4F8B1D1A7E}" type="slidenum">
              <a:rPr lang="en-US" smtClean="0"/>
              <a:pPr defTabSz="928688"/>
              <a:t>21</a:t>
            </a:fld>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pPr defTabSz="928688"/>
            <a:fld id="{4A41307B-5390-427F-8D74-10B201EC8603}" type="slidenum">
              <a:rPr lang="en-US" smtClean="0"/>
              <a:pPr defTabSz="928688"/>
              <a:t>22</a:t>
            </a:fld>
            <a:endParaRPr lang="en-US"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dirty="0" smtClean="0"/>
              <a:t>An example of a site in an Urban network (NVBR) with both cycle 1 and cycle 2 land use data. Cycle 1 ‘commercial sales and services’ (magenta color) probably did not change to ‘industrial, manufacturing, waste management’ (dark purple color).  The differences are subtle –</a:t>
            </a:r>
            <a:r>
              <a:rPr lang="en-US" baseline="0" dirty="0" smtClean="0"/>
              <a:t> they are both urban categories but have different definitions</a:t>
            </a:r>
            <a:r>
              <a:rPr lang="en-US" dirty="0" smtClean="0"/>
              <a:t>.  Refer to the descriptions of the approved LULC codes and make your best judgment.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p:spPr>
        <p:txBody>
          <a:bodyPr/>
          <a:lstStyle/>
          <a:p>
            <a:r>
              <a:rPr lang="en-US" dirty="0" smtClean="0"/>
              <a:t>The roads in cycle 2 LULC are not necessary.  Follow the 5% rule.  Most roads can be included with surrounding land use with half the road in one polygon and the other half of the road in the adjacent polygon. The cycle 1 code of ‘barren land– beaches, rocks, no vegetation’ (light pink color) probably did not change to ‘rangeland mostly trees and shrubs’ (orange color) but you guys in the field have to use your best judgment. In this case, a change in land use is indicated.  Is the change real?  What we are describing has consequences in how the data is used to explain water quality.</a:t>
            </a:r>
          </a:p>
        </p:txBody>
      </p:sp>
      <p:sp>
        <p:nvSpPr>
          <p:cNvPr id="41988" name="Slide Number Placeholder 3"/>
          <p:cNvSpPr>
            <a:spLocks noGrp="1"/>
          </p:cNvSpPr>
          <p:nvPr>
            <p:ph type="sldNum" sz="quarter" idx="5"/>
          </p:nvPr>
        </p:nvSpPr>
        <p:spPr>
          <a:noFill/>
        </p:spPr>
        <p:txBody>
          <a:bodyPr/>
          <a:lstStyle/>
          <a:p>
            <a:pPr defTabSz="928688"/>
            <a:fld id="{8E46CF0D-B657-4331-8419-D8F6F6F4B535}" type="slidenum">
              <a:rPr lang="en-US" smtClean="0"/>
              <a:pPr defTabSz="928688"/>
              <a:t>23</a:t>
            </a:fld>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pPr defTabSz="928688"/>
            <a:fld id="{2A4C5E96-643A-48C8-BE60-DF4ADBAEF739}" type="slidenum">
              <a:rPr lang="en-US" smtClean="0"/>
              <a:pPr defTabSz="928688"/>
              <a:t>24</a:t>
            </a:fld>
            <a:endParaRPr lang="en-US" dirty="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dirty="0" smtClean="0"/>
              <a:t>An example of a site in an Ag network with both cycle 1 and cycle 2 land use data. (WMIC).  This is a pretty good example of how to update a LULC.  You can see that the polygons are similar shapes and sizes and the coding is the same for polygons that did not likely change land use (for example: farm residence/farm structures, wetlands-woody).</a:t>
            </a:r>
          </a:p>
          <a:p>
            <a:pPr eaLnBrk="1" hangingPunct="1"/>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dirty="0" smtClean="0"/>
          </a:p>
        </p:txBody>
      </p:sp>
      <p:sp>
        <p:nvSpPr>
          <p:cNvPr id="53252" name="Slide Number Placeholder 3"/>
          <p:cNvSpPr>
            <a:spLocks noGrp="1"/>
          </p:cNvSpPr>
          <p:nvPr>
            <p:ph type="sldNum" sz="quarter" idx="5"/>
          </p:nvPr>
        </p:nvSpPr>
        <p:spPr>
          <a:noFill/>
        </p:spPr>
        <p:txBody>
          <a:bodyPr/>
          <a:lstStyle/>
          <a:p>
            <a:pPr defTabSz="928688"/>
            <a:fld id="{7A89E4F6-76AB-4B98-AE97-2B88E08DC711}" type="slidenum">
              <a:rPr lang="en-US" smtClean="0"/>
              <a:pPr defTabSz="928688"/>
              <a:t>25</a:t>
            </a:fld>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pPr defTabSz="928688"/>
            <a:fld id="{DE6E0EE3-ACF5-4C2D-BA99-7286A266AD5A}" type="slidenum">
              <a:rPr lang="en-US" smtClean="0"/>
              <a:pPr defTabSz="928688"/>
              <a:t>26</a:t>
            </a:fld>
            <a:endParaRPr lang="en-US" dirty="0"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pPr defTabSz="928688"/>
            <a:fld id="{AA8CABA7-AC56-4443-BE22-D2290862896A}" type="slidenum">
              <a:rPr lang="en-US" smtClean="0"/>
              <a:pPr defTabSz="928688"/>
              <a:t>27</a:t>
            </a:fld>
            <a:endParaRPr lang="en-US" dirty="0"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dirty="0"/>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dirty="0"/>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dirty="0"/>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dirty="0"/>
            </a:p>
          </p:txBody>
        </p:sp>
      </p:grpSp>
      <p:pic>
        <p:nvPicPr>
          <p:cNvPr id="12" name="Picture 16" descr="white_visid"/>
          <p:cNvPicPr>
            <a:picLocks noChangeAspect="1" noChangeArrowheads="1"/>
          </p:cNvPicPr>
          <p:nvPr userDrawn="1"/>
        </p:nvPicPr>
        <p:blipFill>
          <a:blip r:embed="rId2" cstate="print"/>
          <a:srcRect/>
          <a:stretch>
            <a:fillRect/>
          </a:stretch>
        </p:blipFill>
        <p:spPr bwMode="auto">
          <a:xfrm>
            <a:off x="7467600" y="6248400"/>
            <a:ext cx="1233488" cy="457200"/>
          </a:xfrm>
          <a:prstGeom prst="rect">
            <a:avLst/>
          </a:prstGeom>
          <a:noFill/>
          <a:ln w="9525">
            <a:noFill/>
            <a:miter lim="800000"/>
            <a:headEnd/>
            <a:tailEnd/>
          </a:ln>
        </p:spPr>
      </p:pic>
      <p:sp>
        <p:nvSpPr>
          <p:cNvPr id="46090"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46091"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2"/>
          <p:cNvSpPr>
            <a:spLocks noGrp="1" noChangeArrowheads="1"/>
          </p:cNvSpPr>
          <p:nvPr>
            <p:ph type="dt" sz="quarter" idx="10"/>
          </p:nvPr>
        </p:nvSpPr>
        <p:spPr/>
        <p:txBody>
          <a:bodyPr/>
          <a:lstStyle>
            <a:lvl1pPr>
              <a:defRPr/>
            </a:lvl1pPr>
          </a:lstStyle>
          <a:p>
            <a:pPr>
              <a:defRPr/>
            </a:pPr>
            <a:fld id="{C7C8FFB6-3756-4802-A382-A5D5CC867350}" type="datetime1">
              <a:rPr lang="en-US"/>
              <a:pPr>
                <a:defRPr/>
              </a:pPr>
              <a:t>2/10/2011</a:t>
            </a:fld>
            <a:endParaRPr lang="en-US" dirty="0"/>
          </a:p>
        </p:txBody>
      </p:sp>
      <p:sp>
        <p:nvSpPr>
          <p:cNvPr id="14" name="Rectangle 13"/>
          <p:cNvSpPr>
            <a:spLocks noGrp="1" noChangeArrowheads="1"/>
          </p:cNvSpPr>
          <p:nvPr>
            <p:ph type="ftr" sz="quarter" idx="11"/>
          </p:nvPr>
        </p:nvSpPr>
        <p:spPr/>
        <p:txBody>
          <a:bodyPr/>
          <a:lstStyle>
            <a:lvl1pPr>
              <a:defRPr/>
            </a:lvl1pPr>
          </a:lstStyle>
          <a:p>
            <a:pPr>
              <a:defRPr/>
            </a:pP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2"/>
          <p:cNvSpPr>
            <a:spLocks noGrp="1" noChangeArrowheads="1"/>
          </p:cNvSpPr>
          <p:nvPr>
            <p:ph type="dt" sz="half" idx="10"/>
          </p:nvPr>
        </p:nvSpPr>
        <p:spPr>
          <a:xfrm>
            <a:off x="457200" y="6335484"/>
            <a:ext cx="2133600" cy="326571"/>
          </a:xfrm>
          <a:ln/>
        </p:spPr>
        <p:txBody>
          <a:bodyPr/>
          <a:lstStyle>
            <a:lvl1pPr>
              <a:defRPr/>
            </a:lvl1pPr>
          </a:lstStyle>
          <a:p>
            <a:pPr>
              <a:defRPr/>
            </a:pPr>
            <a:fld id="{88AB82BF-A203-43F9-A66A-2E2972AA42D4}" type="datetime1">
              <a:rPr lang="en-US"/>
              <a:pPr>
                <a:defRPr/>
              </a:pPr>
              <a:t>2/10/2011</a:t>
            </a:fld>
            <a:endParaRPr lang="en-US" dirty="0"/>
          </a:p>
        </p:txBody>
      </p:sp>
      <p:sp>
        <p:nvSpPr>
          <p:cNvPr id="5" name="Rectangle 13"/>
          <p:cNvSpPr>
            <a:spLocks noGrp="1" noChangeArrowheads="1"/>
          </p:cNvSpPr>
          <p:nvPr>
            <p:ph type="ftr" sz="quarter" idx="11"/>
          </p:nvPr>
        </p:nvSpPr>
        <p:spPr>
          <a:xfrm>
            <a:off x="3124200" y="6335484"/>
            <a:ext cx="2895600" cy="297543"/>
          </a:xfrm>
          <a:ln/>
        </p:spPr>
        <p:txBody>
          <a:bodyPr/>
          <a:lstStyle>
            <a:lvl1pPr>
              <a:defRPr/>
            </a:lvl1p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fld id="{A69F60E2-9F0B-481D-A2C0-D220CF20AF1E}" type="datetime1">
              <a:rPr lang="en-US"/>
              <a:pPr>
                <a:defRPr/>
              </a:pPr>
              <a:t>2/10/2011</a:t>
            </a:fld>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dt" sz="half" idx="10"/>
          </p:nvPr>
        </p:nvSpPr>
        <p:spPr>
          <a:ln/>
        </p:spPr>
        <p:txBody>
          <a:bodyPr/>
          <a:lstStyle>
            <a:lvl1pPr>
              <a:defRPr/>
            </a:lvl1pPr>
          </a:lstStyle>
          <a:p>
            <a:pPr>
              <a:defRPr/>
            </a:pPr>
            <a:fld id="{87FF45C4-DEDA-4DDE-9DF2-AD30D6013C10}" type="datetime1">
              <a:rPr lang="en-US"/>
              <a:pPr>
                <a:defRPr/>
              </a:pPr>
              <a:t>2/10/2011</a:t>
            </a:fld>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dt" sz="half" idx="10"/>
          </p:nvPr>
        </p:nvSpPr>
        <p:spPr>
          <a:ln/>
        </p:spPr>
        <p:txBody>
          <a:bodyPr/>
          <a:lstStyle>
            <a:lvl1pPr>
              <a:defRPr/>
            </a:lvl1pPr>
          </a:lstStyle>
          <a:p>
            <a:pPr>
              <a:defRPr/>
            </a:pPr>
            <a:fld id="{D69244EE-892F-4D60-A5B1-84A4473113D2}" type="datetime1">
              <a:rPr lang="en-US"/>
              <a:pPr>
                <a:defRPr/>
              </a:pPr>
              <a:t>2/10/2011</a:t>
            </a:fld>
            <a:endParaRPr lang="en-US" dirty="0"/>
          </a:p>
        </p:txBody>
      </p:sp>
      <p:sp>
        <p:nvSpPr>
          <p:cNvPr id="8"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dt" sz="half" idx="10"/>
          </p:nvPr>
        </p:nvSpPr>
        <p:spPr>
          <a:ln/>
        </p:spPr>
        <p:txBody>
          <a:bodyPr/>
          <a:lstStyle>
            <a:lvl1pPr>
              <a:defRPr/>
            </a:lvl1pPr>
          </a:lstStyle>
          <a:p>
            <a:pPr>
              <a:defRPr/>
            </a:pPr>
            <a:fld id="{8428F975-CE6F-43CA-9B9E-1DB308727DCA}" type="datetime1">
              <a:rPr lang="en-US"/>
              <a:pPr>
                <a:defRPr/>
              </a:pPr>
              <a:t>2/10/2011</a:t>
            </a:fld>
            <a:endParaRPr lang="en-US" dirty="0"/>
          </a:p>
        </p:txBody>
      </p:sp>
      <p:sp>
        <p:nvSpPr>
          <p:cNvPr id="4"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fld id="{46AC8D0A-89E7-4BDB-8500-437AC915669E}" type="datetime1">
              <a:rPr lang="en-US"/>
              <a:pPr>
                <a:defRPr/>
              </a:pPr>
              <a:t>2/10/2011</a:t>
            </a:fld>
            <a:endParaRPr lang="en-US" dirty="0"/>
          </a:p>
        </p:txBody>
      </p:sp>
      <p:sp>
        <p:nvSpPr>
          <p:cNvPr id="3"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fld id="{0C220BBE-671F-4FDE-86CC-6E184344692B}" type="datetime1">
              <a:rPr lang="en-US"/>
              <a:pPr>
                <a:defRPr/>
              </a:pPr>
              <a:t>2/10/2011</a:t>
            </a:fld>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fld id="{1055EA36-FD09-4913-9C73-4F0B162B7C46}" type="datetime1">
              <a:rPr lang="en-US"/>
              <a:pPr>
                <a:defRPr/>
              </a:pPr>
              <a:t>2/10/2011</a:t>
            </a:fld>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fld id="{D98E91B6-2324-4643-8966-E5B86F4F6B0F}" type="datetime1">
              <a:rPr lang="en-US"/>
              <a:pPr>
                <a:defRPr/>
              </a:pPr>
              <a:t>2/10/2011</a:t>
            </a:fld>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dt" sz="half" idx="10"/>
          </p:nvPr>
        </p:nvSpPr>
        <p:spPr>
          <a:ln/>
        </p:spPr>
        <p:txBody>
          <a:bodyPr/>
          <a:lstStyle>
            <a:lvl1pPr>
              <a:defRPr/>
            </a:lvl1pPr>
          </a:lstStyle>
          <a:p>
            <a:pPr>
              <a:defRPr/>
            </a:pPr>
            <a:fld id="{3A2CCE7B-CF5E-4AB9-8484-D05170F36031}" type="datetime1">
              <a:rPr lang="en-US"/>
              <a:pPr>
                <a:defRPr/>
              </a:pPr>
              <a:t>2/10/2011</a:t>
            </a:fld>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30725"/>
          </a:xfrm>
        </p:spPr>
        <p:txBody>
          <a:bodyPr/>
          <a:lstStyle/>
          <a:p>
            <a:pPr lvl="0"/>
            <a:endParaRPr lang="en-US" noProof="0" dirty="0" smtClean="0"/>
          </a:p>
        </p:txBody>
      </p:sp>
      <p:sp>
        <p:nvSpPr>
          <p:cNvPr id="4" name="Rectangle 12"/>
          <p:cNvSpPr>
            <a:spLocks noGrp="1" noChangeArrowheads="1"/>
          </p:cNvSpPr>
          <p:nvPr>
            <p:ph type="dt" sz="half" idx="10"/>
          </p:nvPr>
        </p:nvSpPr>
        <p:spPr>
          <a:ln/>
        </p:spPr>
        <p:txBody>
          <a:bodyPr/>
          <a:lstStyle>
            <a:lvl1pPr>
              <a:defRPr/>
            </a:lvl1pPr>
          </a:lstStyle>
          <a:p>
            <a:pPr>
              <a:defRPr/>
            </a:pPr>
            <a:fld id="{FEA5D9FD-DD30-4D9C-994F-024AF1C387C3}" type="datetime1">
              <a:rPr lang="en-US"/>
              <a:pPr>
                <a:defRPr/>
              </a:pPr>
              <a:t>2/10/2011</a:t>
            </a:fld>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3902075"/>
            <a:ext cx="3400425" cy="2949575"/>
            <a:chOff x="0" y="2458"/>
            <a:chExt cx="2142" cy="1858"/>
          </a:xfrm>
        </p:grpSpPr>
        <p:sp>
          <p:nvSpPr>
            <p:cNvPr id="4505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4506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en-US" dirty="0"/>
            </a:p>
          </p:txBody>
        </p:sp>
        <p:sp>
          <p:nvSpPr>
            <p:cNvPr id="4506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4506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en-US" dirty="0"/>
            </a:p>
          </p:txBody>
        </p:sp>
        <p:sp>
          <p:nvSpPr>
            <p:cNvPr id="4506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dirty="0"/>
            </a:p>
          </p:txBody>
        </p:sp>
        <p:sp>
          <p:nvSpPr>
            <p:cNvPr id="4506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en-US" dirty="0"/>
            </a:p>
          </p:txBody>
        </p:sp>
        <p:sp>
          <p:nvSpPr>
            <p:cNvPr id="4506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en-US" dirty="0"/>
            </a:p>
          </p:txBody>
        </p:sp>
      </p:grpSp>
      <p:sp>
        <p:nvSpPr>
          <p:cNvPr id="45066"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45067"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8"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pPr>
              <a:defRPr/>
            </a:pPr>
            <a:fld id="{FAD3632C-8EC9-4E07-A6CF-2FFCF1EB7B3B}" type="datetime1">
              <a:rPr lang="en-US"/>
              <a:pPr>
                <a:defRPr/>
              </a:pPr>
              <a:t>2/10/2011</a:t>
            </a:fld>
            <a:endParaRPr lang="en-US" dirty="0"/>
          </a:p>
        </p:txBody>
      </p:sp>
      <p:sp>
        <p:nvSpPr>
          <p:cNvPr id="45069"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pPr>
              <a:defRPr/>
            </a:pPr>
            <a:endParaRPr lang="en-US" dirty="0"/>
          </a:p>
        </p:txBody>
      </p:sp>
      <p:pic>
        <p:nvPicPr>
          <p:cNvPr id="1031" name="Picture 15" descr="white_visid"/>
          <p:cNvPicPr>
            <a:picLocks noChangeAspect="1" noChangeArrowheads="1"/>
          </p:cNvPicPr>
          <p:nvPr userDrawn="1"/>
        </p:nvPicPr>
        <p:blipFill>
          <a:blip r:embed="rId14" cstate="print"/>
          <a:srcRect/>
          <a:stretch>
            <a:fillRect/>
          </a:stretch>
        </p:blipFill>
        <p:spPr bwMode="auto">
          <a:xfrm>
            <a:off x="7467600" y="6248400"/>
            <a:ext cx="1233488" cy="457200"/>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747"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Lst>
  <p:timing>
    <p:tnLst>
      <p:par>
        <p:cTn id="1" dur="indefinite" restart="never" nodeType="tmRoot"/>
      </p:par>
    </p:tnLst>
  </p:timing>
  <p:hf sldNum="0" hdr="0" ftr="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resources.esri.com/arcgisdesktop/index.cfm?fa=content&amp;tab=layer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hyperlink" Target="http://water.usgs.gov/nawqa-only/luchar/" TargetMode="External"/><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ater.usgs.gov/nawqa-only/luchar/LULC_DATASHEET.doc" TargetMode="External"/><Relationship Id="rId5" Type="http://schemas.openxmlformats.org/officeDocument/2006/relationships/hyperlink" Target="http://water.usgs.gov/nawqa-only/luchar/LUScodes.pdf" TargetMode="External"/><Relationship Id="rId4" Type="http://schemas.openxmlformats.org/officeDocument/2006/relationships/hyperlink" Target="http://internal.mdc.usgs.gov/apex/f?p=142:25:3298605642949500::NO:::" TargetMode="Externa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water.usgs.gov/nawqa-only/luchar/LULC_DATASHEET.doc" TargetMode="External"/><Relationship Id="rId5" Type="http://schemas.openxmlformats.org/officeDocument/2006/relationships/image" Target="../media/image7.jpeg"/><Relationship Id="rId4" Type="http://schemas.openxmlformats.org/officeDocument/2006/relationships/hyperlink" Target="http://water.usgs.gov/nawqa-only/luchar/LUScodes.pdf"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privusgs2.er.usgs.gov/display/nawqadatasynth/ProjectNetwork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ater.usgs.gov/nawqa-only/luchar/" TargetMode="Externa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hyperlink" Target="http://privusgs2.er.usgs.gov/display/nawqadatasynth/ProjectNetworks" TargetMode="External"/><Relationship Id="rId4" Type="http://schemas.openxmlformats.org/officeDocument/2006/relationships/hyperlink" Target="http://water.usgs.gov/nawqa-only/luchar/"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ater.usgs.gov/nawqa-only/luchar/LU_SpatialData/LULC_DigitizingQuickStartGuide.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ater.usgs.gov/nawqa-only/luchar/"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hyperlink" Target="http://water.usgs.gov/nawqa-only/luchar/#Mapping_tool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ater.usgs.gov/nawqa-only/luchar/"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ater.usgs.gov/nawqa-only/luchar/"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ater.usgs.gov/nawqa-only/lucha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descr="LULCWebpageImage.jpg"/>
          <p:cNvPicPr>
            <a:picLocks noChangeAspect="1"/>
          </p:cNvPicPr>
          <p:nvPr/>
        </p:nvPicPr>
        <p:blipFill>
          <a:blip r:embed="rId3" cstate="print"/>
          <a:srcRect/>
          <a:stretch>
            <a:fillRect/>
          </a:stretch>
        </p:blipFill>
        <p:spPr bwMode="auto">
          <a:xfrm>
            <a:off x="4429125" y="2395538"/>
            <a:ext cx="4249738" cy="3652837"/>
          </a:xfrm>
          <a:prstGeom prst="rect">
            <a:avLst/>
          </a:prstGeom>
          <a:noFill/>
          <a:ln w="9525">
            <a:noFill/>
            <a:miter lim="800000"/>
            <a:headEnd/>
            <a:tailEnd/>
          </a:ln>
        </p:spPr>
      </p:pic>
      <p:sp>
        <p:nvSpPr>
          <p:cNvPr id="2050" name="Rectangle 2"/>
          <p:cNvSpPr>
            <a:spLocks noGrp="1" noChangeArrowheads="1"/>
          </p:cNvSpPr>
          <p:nvPr>
            <p:ph type="ctrTitle"/>
          </p:nvPr>
        </p:nvSpPr>
        <p:spPr>
          <a:xfrm>
            <a:off x="0" y="365760"/>
            <a:ext cx="7048500" cy="4434840"/>
          </a:xfrm>
        </p:spPr>
        <p:txBody>
          <a:bodyPr/>
          <a:lstStyle/>
          <a:p>
            <a:pPr algn="l" eaLnBrk="1" hangingPunct="1">
              <a:defRPr/>
            </a:pPr>
            <a:r>
              <a:rPr lang="en-US" sz="4000" b="1" dirty="0" smtClean="0">
                <a:solidFill>
                  <a:schemeClr val="tx2">
                    <a:lumMod val="90000"/>
                  </a:schemeClr>
                </a:solidFill>
              </a:rPr>
              <a:t>Planning a Land-Use Characterization (LULC)  </a:t>
            </a:r>
            <a:br>
              <a:rPr lang="en-US" sz="4000" b="1" dirty="0" smtClean="0">
                <a:solidFill>
                  <a:schemeClr val="tx2">
                    <a:lumMod val="90000"/>
                  </a:schemeClr>
                </a:solidFill>
              </a:rPr>
            </a:br>
            <a:r>
              <a:rPr lang="en-US" sz="4000" b="1" dirty="0" smtClean="0">
                <a:solidFill>
                  <a:schemeClr val="tx2">
                    <a:lumMod val="90000"/>
                  </a:schemeClr>
                </a:solidFill>
              </a:rPr>
              <a:t>of NAWQA LUS</a:t>
            </a:r>
            <a:br>
              <a:rPr lang="en-US" sz="4000" b="1" dirty="0" smtClean="0">
                <a:solidFill>
                  <a:schemeClr val="tx2">
                    <a:lumMod val="90000"/>
                  </a:schemeClr>
                </a:solidFill>
              </a:rPr>
            </a:br>
            <a:r>
              <a:rPr lang="en-US" sz="4000" b="1" dirty="0" smtClean="0">
                <a:solidFill>
                  <a:schemeClr val="tx2">
                    <a:lumMod val="90000"/>
                  </a:schemeClr>
                </a:solidFill>
              </a:rPr>
              <a:t>Wells For New </a:t>
            </a:r>
            <a:br>
              <a:rPr lang="en-US" sz="4000" b="1" dirty="0" smtClean="0">
                <a:solidFill>
                  <a:schemeClr val="tx2">
                    <a:lumMod val="90000"/>
                  </a:schemeClr>
                </a:solidFill>
              </a:rPr>
            </a:br>
            <a:r>
              <a:rPr lang="en-US" sz="4000" b="1" dirty="0" smtClean="0">
                <a:solidFill>
                  <a:schemeClr val="tx2">
                    <a:lumMod val="90000"/>
                  </a:schemeClr>
                </a:solidFill>
              </a:rPr>
              <a:t>Or Resampled </a:t>
            </a:r>
            <a:br>
              <a:rPr lang="en-US" sz="4000" b="1" dirty="0" smtClean="0">
                <a:solidFill>
                  <a:schemeClr val="tx2">
                    <a:lumMod val="90000"/>
                  </a:schemeClr>
                </a:solidFill>
              </a:rPr>
            </a:br>
            <a:r>
              <a:rPr lang="en-US" sz="4000" b="1" dirty="0" smtClean="0">
                <a:solidFill>
                  <a:schemeClr val="tx2">
                    <a:lumMod val="90000"/>
                  </a:schemeClr>
                </a:solidFill>
              </a:rPr>
              <a:t>Networks</a:t>
            </a:r>
            <a:endParaRPr lang="en-US" sz="2600" b="1" dirty="0" smtClean="0">
              <a:solidFill>
                <a:schemeClr val="tx2">
                  <a:lumMod val="90000"/>
                </a:schemeClr>
              </a:solidFill>
            </a:endParaRPr>
          </a:p>
        </p:txBody>
      </p:sp>
      <p:sp>
        <p:nvSpPr>
          <p:cNvPr id="2051" name="Rectangle 3"/>
          <p:cNvSpPr>
            <a:spLocks noGrp="1" noChangeArrowheads="1"/>
          </p:cNvSpPr>
          <p:nvPr>
            <p:ph type="subTitle" idx="1"/>
          </p:nvPr>
        </p:nvSpPr>
        <p:spPr>
          <a:xfrm>
            <a:off x="333375" y="6124575"/>
            <a:ext cx="2671763" cy="493713"/>
          </a:xfrm>
        </p:spPr>
        <p:txBody>
          <a:bodyPr/>
          <a:lstStyle/>
          <a:p>
            <a:pPr algn="l" eaLnBrk="1" hangingPunct="1">
              <a:defRPr/>
            </a:pPr>
            <a:r>
              <a:rPr lang="en-US" sz="1200" dirty="0" smtClean="0"/>
              <a:t>Presented by Terri Arnold</a:t>
            </a:r>
          </a:p>
          <a:p>
            <a:pPr algn="l" eaLnBrk="1" hangingPunct="1">
              <a:defRPr/>
            </a:pPr>
            <a:r>
              <a:rPr lang="en-US" sz="1200" dirty="0" smtClean="0"/>
              <a:t>01/2011</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77813"/>
            <a:ext cx="8229600" cy="712787"/>
          </a:xfrm>
        </p:spPr>
        <p:txBody>
          <a:bodyPr/>
          <a:lstStyle/>
          <a:p>
            <a:pPr eaLnBrk="1" hangingPunct="1">
              <a:defRPr/>
            </a:pPr>
            <a:r>
              <a:rPr lang="en-US" sz="4000" dirty="0" smtClean="0">
                <a:solidFill>
                  <a:schemeClr val="tx2">
                    <a:lumMod val="90000"/>
                  </a:schemeClr>
                </a:solidFill>
              </a:rPr>
              <a:t>Agenda</a:t>
            </a:r>
          </a:p>
        </p:txBody>
      </p:sp>
      <p:sp>
        <p:nvSpPr>
          <p:cNvPr id="99331" name="Rectangle 3"/>
          <p:cNvSpPr>
            <a:spLocks noGrp="1" noChangeArrowheads="1"/>
          </p:cNvSpPr>
          <p:nvPr>
            <p:ph type="body" idx="1"/>
          </p:nvPr>
        </p:nvSpPr>
        <p:spPr>
          <a:xfrm>
            <a:off x="457200" y="1143000"/>
            <a:ext cx="8229600" cy="5181600"/>
          </a:xfrm>
        </p:spPr>
        <p:txBody>
          <a:bodyPr>
            <a:noAutofit/>
          </a:bodyPr>
          <a:lstStyle/>
          <a:p>
            <a:pPr eaLnBrk="1" hangingPunct="1">
              <a:defRPr/>
            </a:pPr>
            <a:r>
              <a:rPr lang="en-US" sz="2700" dirty="0" smtClean="0"/>
              <a:t>Description of a land-use characterization (LULC) </a:t>
            </a:r>
          </a:p>
          <a:p>
            <a:pPr marL="342900" lvl="1" indent="-342900" eaLnBrk="1" hangingPunct="1">
              <a:buClr>
                <a:schemeClr val="hlink"/>
              </a:buClr>
              <a:defRPr/>
            </a:pPr>
            <a:r>
              <a:rPr lang="en-US" sz="2700" dirty="0" smtClean="0"/>
              <a:t>Timing of office and field work steps </a:t>
            </a:r>
          </a:p>
          <a:p>
            <a:pPr marL="342900" lvl="1" indent="-342900" eaLnBrk="1" hangingPunct="1">
              <a:buClr>
                <a:schemeClr val="hlink"/>
              </a:buClr>
              <a:defRPr/>
            </a:pPr>
            <a:r>
              <a:rPr lang="en-US" sz="2700" dirty="0" smtClean="0"/>
              <a:t>Requirements and resources for mapping LULC</a:t>
            </a:r>
          </a:p>
          <a:p>
            <a:pPr marL="342900" lvl="1" indent="-342900" eaLnBrk="1" hangingPunct="1">
              <a:buClr>
                <a:schemeClr val="hlink"/>
              </a:buClr>
              <a:defRPr/>
            </a:pPr>
            <a:r>
              <a:rPr lang="en-US" sz="2700" dirty="0" smtClean="0"/>
              <a:t>Mapping LULC for a new network and Updating LULC for a resampled network</a:t>
            </a:r>
          </a:p>
          <a:p>
            <a:pPr eaLnBrk="1" hangingPunct="1">
              <a:defRPr/>
            </a:pPr>
            <a:r>
              <a:rPr lang="en-US" sz="2700" dirty="0" smtClean="0"/>
              <a:t>Spatial data requirements: format and naming conventions, spatial data coordinate system, and metadata </a:t>
            </a:r>
          </a:p>
          <a:p>
            <a:pPr eaLnBrk="1" hangingPunct="1">
              <a:defRPr/>
            </a:pPr>
            <a:r>
              <a:rPr lang="en-US" sz="2700" dirty="0" smtClean="0"/>
              <a:t>Entering field sheet data into Data Warehouse</a:t>
            </a:r>
          </a:p>
          <a:p>
            <a:pPr eaLnBrk="1" hangingPunct="1">
              <a:defRPr/>
            </a:pPr>
            <a:r>
              <a:rPr lang="en-US" sz="2700" dirty="0" smtClean="0"/>
              <a:t>How to submit your LULC data</a:t>
            </a:r>
          </a:p>
          <a:p>
            <a:pPr eaLnBrk="1" hangingPunct="1">
              <a:defRPr/>
            </a:pPr>
            <a:r>
              <a:rPr lang="en-US" sz="2700" dirty="0" smtClean="0"/>
              <a:t>Where to get help</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5950" y="277813"/>
            <a:ext cx="3162300" cy="674687"/>
          </a:xfrm>
        </p:spPr>
        <p:txBody>
          <a:bodyPr/>
          <a:lstStyle/>
          <a:p>
            <a:pPr algn="l"/>
            <a:r>
              <a:rPr lang="en-US" sz="3200" dirty="0" smtClean="0"/>
              <a:t>What is LULC?</a:t>
            </a:r>
            <a:endParaRPr lang="en-US" sz="3200" dirty="0"/>
          </a:p>
        </p:txBody>
      </p:sp>
      <p:sp>
        <p:nvSpPr>
          <p:cNvPr id="3" name="Content Placeholder 2"/>
          <p:cNvSpPr>
            <a:spLocks noGrp="1"/>
          </p:cNvSpPr>
          <p:nvPr>
            <p:ph idx="1"/>
          </p:nvPr>
        </p:nvSpPr>
        <p:spPr>
          <a:xfrm>
            <a:off x="228600" y="1885950"/>
            <a:ext cx="8629650" cy="4210050"/>
          </a:xfrm>
        </p:spPr>
        <p:txBody>
          <a:bodyPr/>
          <a:lstStyle/>
          <a:p>
            <a:r>
              <a:rPr lang="en-US" sz="2200" dirty="0" smtClean="0"/>
              <a:t>Provides a context for interpreting water-quality conditions at the time of sampling and any changes in water quality over time.</a:t>
            </a:r>
          </a:p>
          <a:p>
            <a:r>
              <a:rPr lang="en-US" sz="2200" dirty="0" smtClean="0"/>
              <a:t>Required for all land-use study wells and associated reference wells when the land-use network is sampled for the first time or is resampled in its entirety (about once every 10 years).</a:t>
            </a:r>
          </a:p>
          <a:p>
            <a:r>
              <a:rPr lang="en-US" sz="2200" dirty="0" smtClean="0"/>
              <a:t>Tasks include compiling information about land use, irrigation, drainage, and potential point sources of contamination within 500-meters of the well; digitizing the land use using ArcGIS and documenting the land-use data with metadata; entering data about potential point-sources of contamination into an on-line database; and submitting the LULC data for archiving.</a:t>
            </a:r>
          </a:p>
        </p:txBody>
      </p:sp>
      <p:pic>
        <p:nvPicPr>
          <p:cNvPr id="5" name="Picture 7" descr="uirb_photo.png"/>
          <p:cNvPicPr>
            <a:picLocks noChangeAspect="1"/>
          </p:cNvPicPr>
          <p:nvPr/>
        </p:nvPicPr>
        <p:blipFill>
          <a:blip r:embed="rId3" cstate="print"/>
          <a:srcRect/>
          <a:stretch>
            <a:fillRect/>
          </a:stretch>
        </p:blipFill>
        <p:spPr bwMode="auto">
          <a:xfrm>
            <a:off x="342280" y="212726"/>
            <a:ext cx="1561848" cy="1577974"/>
          </a:xfrm>
          <a:prstGeom prst="rect">
            <a:avLst/>
          </a:prstGeom>
          <a:noFill/>
          <a:ln w="12700">
            <a:solidFill>
              <a:srgbClr val="7030A0"/>
            </a:solidFill>
            <a:miter lim="800000"/>
            <a:headEnd/>
            <a:tailEnd/>
          </a:ln>
        </p:spPr>
      </p:pic>
      <p:sp>
        <p:nvSpPr>
          <p:cNvPr id="6" name="TextBox 5"/>
          <p:cNvSpPr txBox="1"/>
          <p:nvPr/>
        </p:nvSpPr>
        <p:spPr>
          <a:xfrm>
            <a:off x="1981200" y="971550"/>
            <a:ext cx="6629400" cy="1107996"/>
          </a:xfrm>
          <a:prstGeom prst="rect">
            <a:avLst/>
          </a:prstGeom>
          <a:noFill/>
        </p:spPr>
        <p:txBody>
          <a:bodyPr wrap="square" rtlCol="0">
            <a:spAutoFit/>
          </a:bodyPr>
          <a:lstStyle/>
          <a:p>
            <a:r>
              <a:rPr lang="en-US" sz="2400" dirty="0" smtClean="0"/>
              <a:t>LULC is a land-use characterization of the area within 500-meters of a well.</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23900"/>
          </a:xfrm>
        </p:spPr>
        <p:txBody>
          <a:bodyPr/>
          <a:lstStyle/>
          <a:p>
            <a:pPr>
              <a:defRPr/>
            </a:pPr>
            <a:r>
              <a:rPr lang="en-US" sz="3600" dirty="0" smtClean="0"/>
              <a:t>A Good Source of Aerial Imagery</a:t>
            </a:r>
            <a:endParaRPr lang="en-US" sz="3600" dirty="0"/>
          </a:p>
        </p:txBody>
      </p:sp>
      <p:sp>
        <p:nvSpPr>
          <p:cNvPr id="3" name="Content Placeholder 2"/>
          <p:cNvSpPr>
            <a:spLocks noGrp="1"/>
          </p:cNvSpPr>
          <p:nvPr>
            <p:ph idx="1"/>
          </p:nvPr>
        </p:nvSpPr>
        <p:spPr>
          <a:xfrm>
            <a:off x="500063" y="1106488"/>
            <a:ext cx="8229600" cy="5395912"/>
          </a:xfrm>
        </p:spPr>
        <p:txBody>
          <a:bodyPr/>
          <a:lstStyle/>
          <a:p>
            <a:r>
              <a:rPr lang="en-US" dirty="0" smtClean="0"/>
              <a:t>ESRI </a:t>
            </a:r>
            <a:r>
              <a:rPr lang="en-US" dirty="0" smtClean="0">
                <a:hlinkClick r:id="rId3"/>
              </a:rPr>
              <a:t>World Imagery from ESRI ArcGIS Resource Center</a:t>
            </a:r>
            <a:r>
              <a:rPr lang="en-US" dirty="0" smtClean="0"/>
              <a:t> </a:t>
            </a:r>
          </a:p>
          <a:p>
            <a:pPr lvl="1"/>
            <a:r>
              <a:rPr lang="en-US" sz="3200" dirty="0" smtClean="0"/>
              <a:t>free download </a:t>
            </a:r>
          </a:p>
          <a:p>
            <a:pPr lvl="1"/>
            <a:r>
              <a:rPr lang="en-US" sz="3200" dirty="0" smtClean="0"/>
              <a:t>composite from federal sources </a:t>
            </a:r>
          </a:p>
          <a:p>
            <a:pPr lvl="1"/>
            <a:r>
              <a:rPr lang="en-US" sz="3200" dirty="0" smtClean="0"/>
              <a:t>In ArcGIS, this layer can be added to ArcMap under file menu --&gt; Add data from resource </a:t>
            </a:r>
            <a:r>
              <a:rPr lang="en-US" sz="3200" dirty="0" smtClean="0"/>
              <a:t>center</a:t>
            </a:r>
            <a:endParaRPr lang="en-US" sz="32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 y="212725"/>
            <a:ext cx="8896350" cy="696913"/>
          </a:xfrm>
        </p:spPr>
        <p:txBody>
          <a:bodyPr anchor="t" anchorCtr="0"/>
          <a:lstStyle/>
          <a:p>
            <a:pPr algn="l" eaLnBrk="1" hangingPunct="1">
              <a:defRPr/>
            </a:pPr>
            <a:r>
              <a:rPr lang="en-US" sz="2700" dirty="0" smtClean="0">
                <a:solidFill>
                  <a:schemeClr val="tx2">
                    <a:lumMod val="90000"/>
                  </a:schemeClr>
                </a:solidFill>
              </a:rPr>
              <a:t>Before you go to the field…most of the work can be done</a:t>
            </a:r>
          </a:p>
        </p:txBody>
      </p:sp>
      <p:sp>
        <p:nvSpPr>
          <p:cNvPr id="3" name="Content Placeholder 2"/>
          <p:cNvSpPr>
            <a:spLocks noGrp="1"/>
          </p:cNvSpPr>
          <p:nvPr>
            <p:ph idx="1"/>
          </p:nvPr>
        </p:nvSpPr>
        <p:spPr>
          <a:xfrm>
            <a:off x="76200" y="1085850"/>
            <a:ext cx="8648700" cy="5391150"/>
          </a:xfrm>
        </p:spPr>
        <p:txBody>
          <a:bodyPr/>
          <a:lstStyle/>
          <a:p>
            <a:pPr marL="342900" lvl="1" indent="-342900" eaLnBrk="1" hangingPunct="1">
              <a:buClr>
                <a:schemeClr val="hlink"/>
              </a:buClr>
              <a:defRPr/>
            </a:pPr>
            <a:r>
              <a:rPr lang="en-US" sz="2200" dirty="0" smtClean="0"/>
              <a:t>Read the instructions on the </a:t>
            </a:r>
            <a:r>
              <a:rPr lang="en-US" sz="2200" dirty="0" smtClean="0">
                <a:hlinkClick r:id="rId3"/>
              </a:rPr>
              <a:t>LULC web page</a:t>
            </a:r>
            <a:r>
              <a:rPr lang="en-US" sz="2200" dirty="0" smtClean="0"/>
              <a:t>.</a:t>
            </a:r>
          </a:p>
          <a:p>
            <a:pPr marL="342900" lvl="1" indent="-342900" eaLnBrk="1" hangingPunct="1">
              <a:buClr>
                <a:schemeClr val="hlink"/>
              </a:buClr>
              <a:defRPr/>
            </a:pPr>
            <a:r>
              <a:rPr lang="en-US" sz="2200" dirty="0" smtClean="0"/>
              <a:t>Ensure all well IDs are in NWIS and Project </a:t>
            </a:r>
            <a:br>
              <a:rPr lang="en-US" sz="2200" dirty="0" smtClean="0"/>
            </a:br>
            <a:r>
              <a:rPr lang="en-US" sz="2200" dirty="0" smtClean="0"/>
              <a:t>Networks.</a:t>
            </a:r>
          </a:p>
          <a:p>
            <a:pPr marL="342900" lvl="1" indent="-342900" eaLnBrk="1" hangingPunct="1">
              <a:buClr>
                <a:schemeClr val="hlink"/>
              </a:buClr>
              <a:defRPr/>
            </a:pPr>
            <a:r>
              <a:rPr lang="en-US" sz="2200" dirty="0" smtClean="0"/>
              <a:t>Get login to </a:t>
            </a:r>
            <a:r>
              <a:rPr lang="en-US" sz="2200" dirty="0" smtClean="0">
                <a:hlinkClick r:id="rId4"/>
              </a:rPr>
              <a:t>LULC area</a:t>
            </a:r>
            <a:r>
              <a:rPr lang="en-US" sz="2200" dirty="0" smtClean="0"/>
              <a:t> of Data Warehouse.</a:t>
            </a:r>
          </a:p>
          <a:p>
            <a:pPr eaLnBrk="1" hangingPunct="1">
              <a:defRPr/>
            </a:pPr>
            <a:r>
              <a:rPr lang="en-US" sz="2200" dirty="0" smtClean="0"/>
              <a:t>Print paper copies of:</a:t>
            </a:r>
          </a:p>
          <a:p>
            <a:pPr lvl="1" eaLnBrk="1" hangingPunct="1">
              <a:defRPr/>
            </a:pPr>
            <a:r>
              <a:rPr lang="en-US" sz="2200" dirty="0" smtClean="0"/>
              <a:t>LULC </a:t>
            </a:r>
            <a:r>
              <a:rPr lang="en-US" sz="2200" dirty="0" smtClean="0">
                <a:hlinkClick r:id="rId5"/>
              </a:rPr>
              <a:t>categories/definitions</a:t>
            </a:r>
            <a:r>
              <a:rPr lang="en-US" sz="2200" dirty="0" smtClean="0"/>
              <a:t>,</a:t>
            </a:r>
          </a:p>
          <a:p>
            <a:pPr lvl="1" eaLnBrk="1" hangingPunct="1">
              <a:defRPr/>
            </a:pPr>
            <a:r>
              <a:rPr lang="en-US" sz="2200" dirty="0" smtClean="0">
                <a:hlinkClick r:id="rId6"/>
              </a:rPr>
              <a:t>Field data sheet</a:t>
            </a:r>
            <a:r>
              <a:rPr lang="en-US" sz="2200" dirty="0" smtClean="0"/>
              <a:t> – one for each well.</a:t>
            </a:r>
          </a:p>
          <a:p>
            <a:pPr eaLnBrk="1" hangingPunct="1">
              <a:defRPr/>
            </a:pPr>
            <a:r>
              <a:rPr lang="en-US" sz="2200" dirty="0" smtClean="0"/>
              <a:t>Download spatial data resources listed on LULC </a:t>
            </a:r>
            <a:br>
              <a:rPr lang="en-US" sz="2200" dirty="0" smtClean="0"/>
            </a:br>
            <a:r>
              <a:rPr lang="en-US" sz="2200" dirty="0" smtClean="0"/>
              <a:t>web page (NAWQA well point geodatabase and </a:t>
            </a:r>
            <a:br>
              <a:rPr lang="en-US" sz="2200" dirty="0" smtClean="0"/>
            </a:br>
            <a:r>
              <a:rPr lang="en-US" sz="2200" dirty="0" smtClean="0"/>
              <a:t>any previous LULC).</a:t>
            </a:r>
          </a:p>
          <a:p>
            <a:pPr eaLnBrk="1" hangingPunct="1">
              <a:defRPr/>
            </a:pPr>
            <a:r>
              <a:rPr lang="en-US" sz="2200" dirty="0" smtClean="0"/>
              <a:t>Make a preliminary map the </a:t>
            </a:r>
            <a:r>
              <a:rPr lang="en-US" sz="2200" dirty="0" smtClean="0"/>
              <a:t>land use for each well using the latest </a:t>
            </a:r>
            <a:r>
              <a:rPr lang="en-US" sz="2200" dirty="0" smtClean="0"/>
              <a:t>imagery </a:t>
            </a:r>
            <a:r>
              <a:rPr lang="en-US" sz="2200" dirty="0" smtClean="0"/>
              <a:t>for each well – use the previous LULC as a</a:t>
            </a:r>
            <a:br>
              <a:rPr lang="en-US" sz="2200" dirty="0" smtClean="0"/>
            </a:br>
            <a:r>
              <a:rPr lang="en-US" sz="2200" dirty="0" smtClean="0"/>
              <a:t>base if it exists. </a:t>
            </a:r>
          </a:p>
        </p:txBody>
      </p:sp>
      <p:grpSp>
        <p:nvGrpSpPr>
          <p:cNvPr id="18" name="Group 17"/>
          <p:cNvGrpSpPr/>
          <p:nvPr/>
        </p:nvGrpSpPr>
        <p:grpSpPr>
          <a:xfrm>
            <a:off x="6591919" y="1167386"/>
            <a:ext cx="2246661" cy="3823714"/>
            <a:chOff x="306039" y="1338836"/>
            <a:chExt cx="2246661" cy="3823714"/>
          </a:xfrm>
        </p:grpSpPr>
        <p:pic>
          <p:nvPicPr>
            <p:cNvPr id="5122" name="Picture 4" descr="LULCCategories_sm.jpg"/>
            <p:cNvPicPr>
              <a:picLocks noChangeAspect="1"/>
            </p:cNvPicPr>
            <p:nvPr/>
          </p:nvPicPr>
          <p:blipFill>
            <a:blip r:embed="rId7" cstate="print"/>
            <a:srcRect/>
            <a:stretch>
              <a:fillRect/>
            </a:stretch>
          </p:blipFill>
          <p:spPr bwMode="auto">
            <a:xfrm rot="20202868">
              <a:off x="306039" y="1338836"/>
              <a:ext cx="2137350" cy="1363288"/>
            </a:xfrm>
            <a:prstGeom prst="rect">
              <a:avLst/>
            </a:prstGeom>
            <a:noFill/>
            <a:ln w="12700">
              <a:solidFill>
                <a:srgbClr val="00B050"/>
              </a:solidFill>
              <a:miter lim="800000"/>
              <a:headEnd/>
              <a:tailEnd/>
            </a:ln>
          </p:spPr>
        </p:pic>
        <p:pic>
          <p:nvPicPr>
            <p:cNvPr id="5123" name="Picture 5" descr="FieldSheet_sm.jpg"/>
            <p:cNvPicPr>
              <a:picLocks noChangeAspect="1"/>
            </p:cNvPicPr>
            <p:nvPr/>
          </p:nvPicPr>
          <p:blipFill>
            <a:blip r:embed="rId8" cstate="print"/>
            <a:srcRect/>
            <a:stretch>
              <a:fillRect/>
            </a:stretch>
          </p:blipFill>
          <p:spPr bwMode="auto">
            <a:xfrm>
              <a:off x="457199" y="2663825"/>
              <a:ext cx="2095501" cy="1491589"/>
            </a:xfrm>
            <a:prstGeom prst="rect">
              <a:avLst/>
            </a:prstGeom>
            <a:noFill/>
            <a:ln w="12700">
              <a:solidFill>
                <a:srgbClr val="0070C0"/>
              </a:solidFill>
              <a:miter lim="800000"/>
              <a:headEnd/>
              <a:tailEnd/>
            </a:ln>
          </p:spPr>
        </p:pic>
        <p:pic>
          <p:nvPicPr>
            <p:cNvPr id="5126" name="Picture 7" descr="uirb_photo.png"/>
            <p:cNvPicPr>
              <a:picLocks noChangeAspect="1"/>
            </p:cNvPicPr>
            <p:nvPr/>
          </p:nvPicPr>
          <p:blipFill>
            <a:blip r:embed="rId9" cstate="print"/>
            <a:srcRect/>
            <a:stretch>
              <a:fillRect/>
            </a:stretch>
          </p:blipFill>
          <p:spPr bwMode="auto">
            <a:xfrm>
              <a:off x="781050" y="3584576"/>
              <a:ext cx="1561848" cy="1577974"/>
            </a:xfrm>
            <a:prstGeom prst="rect">
              <a:avLst/>
            </a:prstGeom>
            <a:noFill/>
            <a:ln w="12700">
              <a:solidFill>
                <a:srgbClr val="7030A0"/>
              </a:solidFill>
              <a:miter lim="800000"/>
              <a:headEnd/>
              <a:tailEnd/>
            </a:ln>
          </p:spPr>
        </p:pic>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LUCodesWholePage.jpg"/>
          <p:cNvPicPr>
            <a:picLocks noChangeAspect="1"/>
          </p:cNvPicPr>
          <p:nvPr/>
        </p:nvPicPr>
        <p:blipFill>
          <a:blip r:embed="rId3" cstate="print"/>
          <a:srcRect/>
          <a:stretch>
            <a:fillRect/>
          </a:stretch>
        </p:blipFill>
        <p:spPr bwMode="auto">
          <a:xfrm>
            <a:off x="627364" y="1398270"/>
            <a:ext cx="3272220" cy="4572000"/>
          </a:xfrm>
          <a:prstGeom prst="rect">
            <a:avLst/>
          </a:prstGeom>
          <a:noFill/>
          <a:ln w="9525">
            <a:noFill/>
            <a:miter lim="800000"/>
            <a:headEnd/>
            <a:tailEnd/>
          </a:ln>
        </p:spPr>
      </p:pic>
      <p:sp>
        <p:nvSpPr>
          <p:cNvPr id="4" name="TextBox 3"/>
          <p:cNvSpPr txBox="1"/>
          <p:nvPr/>
        </p:nvSpPr>
        <p:spPr>
          <a:xfrm>
            <a:off x="266701" y="298450"/>
            <a:ext cx="8458200" cy="1046440"/>
          </a:xfrm>
          <a:prstGeom prst="rect">
            <a:avLst/>
          </a:prstGeom>
          <a:noFill/>
        </p:spPr>
        <p:txBody>
          <a:bodyPr wrap="square">
            <a:spAutoFit/>
          </a:bodyPr>
          <a:lstStyle/>
          <a:p>
            <a:pPr>
              <a:defRPr/>
            </a:pPr>
            <a:r>
              <a:rPr lang="en-US" sz="3000" dirty="0" smtClean="0">
                <a:solidFill>
                  <a:schemeClr val="tx2">
                    <a:lumMod val="90000"/>
                  </a:schemeClr>
                </a:solidFill>
              </a:rPr>
              <a:t>Download the LULC </a:t>
            </a:r>
            <a:r>
              <a:rPr lang="en-US" sz="3000" dirty="0">
                <a:solidFill>
                  <a:schemeClr val="tx2">
                    <a:lumMod val="90000"/>
                  </a:schemeClr>
                </a:solidFill>
              </a:rPr>
              <a:t>codes with descriptions </a:t>
            </a:r>
            <a:r>
              <a:rPr lang="en-US" sz="3000" dirty="0" smtClean="0">
                <a:solidFill>
                  <a:schemeClr val="tx2">
                    <a:lumMod val="90000"/>
                  </a:schemeClr>
                </a:solidFill>
              </a:rPr>
              <a:t>and the Field </a:t>
            </a:r>
            <a:r>
              <a:rPr lang="en-US" sz="3000" dirty="0">
                <a:solidFill>
                  <a:schemeClr val="tx2">
                    <a:lumMod val="90000"/>
                  </a:schemeClr>
                </a:solidFill>
              </a:rPr>
              <a:t>D</a:t>
            </a:r>
            <a:r>
              <a:rPr lang="en-US" sz="3000" dirty="0" smtClean="0">
                <a:solidFill>
                  <a:schemeClr val="tx2">
                    <a:lumMod val="90000"/>
                  </a:schemeClr>
                </a:solidFill>
              </a:rPr>
              <a:t>ata </a:t>
            </a:r>
            <a:r>
              <a:rPr lang="en-US" sz="3000" dirty="0">
                <a:solidFill>
                  <a:schemeClr val="tx2">
                    <a:lumMod val="90000"/>
                  </a:schemeClr>
                </a:solidFill>
              </a:rPr>
              <a:t>S</a:t>
            </a:r>
            <a:r>
              <a:rPr lang="en-US" sz="3000" dirty="0" smtClean="0">
                <a:solidFill>
                  <a:schemeClr val="tx2">
                    <a:lumMod val="90000"/>
                  </a:schemeClr>
                </a:solidFill>
              </a:rPr>
              <a:t>heet </a:t>
            </a:r>
            <a:r>
              <a:rPr lang="en-US" sz="3000" dirty="0">
                <a:solidFill>
                  <a:schemeClr val="tx2">
                    <a:lumMod val="90000"/>
                  </a:schemeClr>
                </a:solidFill>
              </a:rPr>
              <a:t>from the </a:t>
            </a:r>
            <a:r>
              <a:rPr lang="en-US" sz="3000" dirty="0">
                <a:solidFill>
                  <a:schemeClr val="tx2">
                    <a:lumMod val="90000"/>
                  </a:schemeClr>
                </a:solidFill>
                <a:hlinkClick r:id="rId4"/>
              </a:rPr>
              <a:t>LULC web page</a:t>
            </a:r>
            <a:r>
              <a:rPr lang="en-US" sz="3000" dirty="0">
                <a:solidFill>
                  <a:schemeClr val="tx2">
                    <a:lumMod val="90000"/>
                  </a:schemeClr>
                </a:solidFill>
              </a:rPr>
              <a:t> </a:t>
            </a:r>
            <a:r>
              <a:rPr lang="en-US" sz="3200" dirty="0">
                <a:solidFill>
                  <a:schemeClr val="tx2">
                    <a:lumMod val="90000"/>
                  </a:schemeClr>
                </a:solidFill>
              </a:rPr>
              <a:t> </a:t>
            </a:r>
          </a:p>
        </p:txBody>
      </p:sp>
      <p:pic>
        <p:nvPicPr>
          <p:cNvPr id="6" name="Picture 2" descr="FieldDataSheetWhole.jpg"/>
          <p:cNvPicPr>
            <a:picLocks noChangeAspect="1"/>
          </p:cNvPicPr>
          <p:nvPr/>
        </p:nvPicPr>
        <p:blipFill>
          <a:blip r:embed="rId5" cstate="print"/>
          <a:srcRect/>
          <a:stretch>
            <a:fillRect/>
          </a:stretch>
        </p:blipFill>
        <p:spPr bwMode="auto">
          <a:xfrm>
            <a:off x="4338639" y="1398270"/>
            <a:ext cx="3251637" cy="4572000"/>
          </a:xfrm>
          <a:prstGeom prst="rect">
            <a:avLst/>
          </a:prstGeom>
          <a:noFill/>
          <a:ln w="9525">
            <a:noFill/>
            <a:miter lim="800000"/>
            <a:headEnd/>
            <a:tailEnd/>
          </a:ln>
        </p:spPr>
      </p:pic>
      <p:sp>
        <p:nvSpPr>
          <p:cNvPr id="8" name="TextBox 7"/>
          <p:cNvSpPr txBox="1"/>
          <p:nvPr/>
        </p:nvSpPr>
        <p:spPr>
          <a:xfrm>
            <a:off x="564548" y="6096000"/>
            <a:ext cx="3512152" cy="369332"/>
          </a:xfrm>
          <a:prstGeom prst="rect">
            <a:avLst/>
          </a:prstGeom>
          <a:noFill/>
        </p:spPr>
        <p:txBody>
          <a:bodyPr wrap="square" rtlCol="0">
            <a:spAutoFit/>
          </a:bodyPr>
          <a:lstStyle/>
          <a:p>
            <a:r>
              <a:rPr lang="en-US" b="1" dirty="0" smtClean="0">
                <a:hlinkClick r:id="rId4"/>
              </a:rPr>
              <a:t>LULC Codes and Descriptions</a:t>
            </a:r>
            <a:endParaRPr lang="en-US" b="1" dirty="0"/>
          </a:p>
        </p:txBody>
      </p:sp>
      <p:sp>
        <p:nvSpPr>
          <p:cNvPr id="9" name="TextBox 8"/>
          <p:cNvSpPr txBox="1"/>
          <p:nvPr/>
        </p:nvSpPr>
        <p:spPr>
          <a:xfrm>
            <a:off x="5002432" y="6096000"/>
            <a:ext cx="2000250" cy="369332"/>
          </a:xfrm>
          <a:prstGeom prst="rect">
            <a:avLst/>
          </a:prstGeom>
          <a:noFill/>
        </p:spPr>
        <p:txBody>
          <a:bodyPr wrap="square" rtlCol="0">
            <a:spAutoFit/>
          </a:bodyPr>
          <a:lstStyle/>
          <a:p>
            <a:r>
              <a:rPr lang="en-US" b="1" dirty="0" smtClean="0">
                <a:hlinkClick r:id="rId6"/>
              </a:rPr>
              <a:t>Field Data Sheet</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0"/>
            <a:ext cx="8229600" cy="846138"/>
          </a:xfrm>
        </p:spPr>
        <p:txBody>
          <a:bodyPr/>
          <a:lstStyle/>
          <a:p>
            <a:r>
              <a:rPr lang="en-US" sz="3200" dirty="0" smtClean="0"/>
              <a:t>While you are in the field…</a:t>
            </a:r>
            <a:endParaRPr lang="en-US" sz="3200" dirty="0"/>
          </a:p>
        </p:txBody>
      </p:sp>
      <p:sp>
        <p:nvSpPr>
          <p:cNvPr id="3" name="Content Placeholder 2"/>
          <p:cNvSpPr>
            <a:spLocks noGrp="1"/>
          </p:cNvSpPr>
          <p:nvPr>
            <p:ph idx="1"/>
          </p:nvPr>
        </p:nvSpPr>
        <p:spPr>
          <a:xfrm>
            <a:off x="438150" y="1009650"/>
            <a:ext cx="8229600" cy="5162550"/>
          </a:xfrm>
        </p:spPr>
        <p:txBody>
          <a:bodyPr/>
          <a:lstStyle/>
          <a:p>
            <a:r>
              <a:rPr lang="en-US" sz="2500" dirty="0" smtClean="0"/>
              <a:t>Take with you paper copies of </a:t>
            </a:r>
            <a:r>
              <a:rPr lang="en-US" sz="2500" dirty="0" smtClean="0"/>
              <a:t>the preliminary land-use </a:t>
            </a:r>
            <a:r>
              <a:rPr lang="en-US" sz="2500" dirty="0" smtClean="0"/>
              <a:t>maps and </a:t>
            </a:r>
            <a:r>
              <a:rPr lang="en-US" sz="2500" dirty="0" smtClean="0"/>
              <a:t> field </a:t>
            </a:r>
            <a:r>
              <a:rPr lang="en-US" sz="2500" dirty="0" smtClean="0"/>
              <a:t>data sheets for each well, and the </a:t>
            </a:r>
            <a:r>
              <a:rPr lang="en-US" sz="2500" dirty="0" smtClean="0"/>
              <a:t>land use </a:t>
            </a:r>
            <a:r>
              <a:rPr lang="en-US" sz="2500" dirty="0" smtClean="0"/>
              <a:t>category descriptions.</a:t>
            </a:r>
          </a:p>
          <a:p>
            <a:r>
              <a:rPr lang="en-US" sz="2500" dirty="0" smtClean="0"/>
              <a:t>Verify the land-use polygons and categories that were mapped for each well while in the office. Take this time to field-check land use that you could not easily identify from the aerial imagery or Google maps. </a:t>
            </a:r>
          </a:p>
          <a:p>
            <a:r>
              <a:rPr lang="en-US" sz="2500" dirty="0" smtClean="0"/>
              <a:t>Update the land use on the paper maps if needed.</a:t>
            </a:r>
          </a:p>
          <a:p>
            <a:r>
              <a:rPr lang="en-US" sz="2500" dirty="0" smtClean="0"/>
              <a:t>Take notes of the presence of any irrigation and drainage features within 500-m of the well.</a:t>
            </a:r>
          </a:p>
          <a:p>
            <a:r>
              <a:rPr lang="en-US" sz="2500" dirty="0" smtClean="0"/>
              <a:t>Fill out the Field Data Sheet for each well to indicate any potential point sources of contamination.</a:t>
            </a:r>
            <a:endParaRPr lang="en-US" sz="2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7801" y="184150"/>
            <a:ext cx="3517122" cy="3046988"/>
          </a:xfrm>
          <a:prstGeom prst="rect">
            <a:avLst/>
          </a:prstGeom>
          <a:noFill/>
        </p:spPr>
        <p:txBody>
          <a:bodyPr wrap="square">
            <a:spAutoFit/>
          </a:bodyPr>
          <a:lstStyle/>
          <a:p>
            <a:pPr>
              <a:defRPr/>
            </a:pPr>
            <a:r>
              <a:rPr lang="en-US" sz="3200" dirty="0" smtClean="0">
                <a:solidFill>
                  <a:schemeClr val="tx2">
                    <a:lumMod val="90000"/>
                  </a:schemeClr>
                </a:solidFill>
              </a:rPr>
              <a:t>The Field </a:t>
            </a:r>
            <a:r>
              <a:rPr lang="en-US" sz="3200" dirty="0">
                <a:solidFill>
                  <a:schemeClr val="tx2">
                    <a:lumMod val="90000"/>
                  </a:schemeClr>
                </a:solidFill>
              </a:rPr>
              <a:t>Data Sheet </a:t>
            </a:r>
            <a:r>
              <a:rPr lang="en-US" sz="3200" dirty="0" smtClean="0">
                <a:solidFill>
                  <a:schemeClr val="tx2">
                    <a:lumMod val="90000"/>
                  </a:schemeClr>
                </a:solidFill>
              </a:rPr>
              <a:t>indicates potential </a:t>
            </a:r>
            <a:r>
              <a:rPr lang="en-US" sz="3200" dirty="0">
                <a:solidFill>
                  <a:schemeClr val="tx2">
                    <a:lumMod val="90000"/>
                  </a:schemeClr>
                </a:solidFill>
              </a:rPr>
              <a:t>point sources </a:t>
            </a:r>
            <a:r>
              <a:rPr lang="en-US" sz="3200" dirty="0" smtClean="0">
                <a:solidFill>
                  <a:schemeClr val="tx2">
                    <a:lumMod val="90000"/>
                  </a:schemeClr>
                </a:solidFill>
              </a:rPr>
              <a:t>of contamination near </a:t>
            </a:r>
            <a:r>
              <a:rPr lang="en-US" sz="3200" dirty="0">
                <a:solidFill>
                  <a:schemeClr val="tx2">
                    <a:lumMod val="90000"/>
                  </a:schemeClr>
                </a:solidFill>
              </a:rPr>
              <a:t>the well</a:t>
            </a:r>
          </a:p>
        </p:txBody>
      </p:sp>
      <p:pic>
        <p:nvPicPr>
          <p:cNvPr id="22536" name="Picture 2" descr="FieldDataSheetWhole.jpg"/>
          <p:cNvPicPr>
            <a:picLocks noChangeAspect="1"/>
          </p:cNvPicPr>
          <p:nvPr/>
        </p:nvPicPr>
        <p:blipFill>
          <a:blip r:embed="rId3" cstate="print"/>
          <a:srcRect/>
          <a:stretch>
            <a:fillRect/>
          </a:stretch>
        </p:blipFill>
        <p:spPr bwMode="auto">
          <a:xfrm>
            <a:off x="3900196" y="344420"/>
            <a:ext cx="4870581" cy="65135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978" y="277813"/>
            <a:ext cx="6888822" cy="446087"/>
          </a:xfrm>
        </p:spPr>
        <p:txBody>
          <a:bodyPr/>
          <a:lstStyle/>
          <a:p>
            <a:r>
              <a:rPr lang="en-US" sz="3200" dirty="0" smtClean="0"/>
              <a:t>First-time LULC for a new network</a:t>
            </a:r>
            <a:endParaRPr lang="en-US" sz="3200" dirty="0"/>
          </a:p>
        </p:txBody>
      </p:sp>
      <p:sp>
        <p:nvSpPr>
          <p:cNvPr id="3" name="Content Placeholder 2"/>
          <p:cNvSpPr>
            <a:spLocks noGrp="1"/>
          </p:cNvSpPr>
          <p:nvPr>
            <p:ph idx="1"/>
          </p:nvPr>
        </p:nvSpPr>
        <p:spPr>
          <a:xfrm>
            <a:off x="199276" y="1613042"/>
            <a:ext cx="8686800" cy="5063661"/>
          </a:xfrm>
        </p:spPr>
        <p:txBody>
          <a:bodyPr/>
          <a:lstStyle/>
          <a:p>
            <a:r>
              <a:rPr lang="en-US" sz="2000" dirty="0" smtClean="0"/>
              <a:t>Make sure your sites are in </a:t>
            </a:r>
            <a:r>
              <a:rPr lang="en-US" sz="2000" dirty="0" smtClean="0">
                <a:hlinkClick r:id="rId3"/>
              </a:rPr>
              <a:t>Project Networks</a:t>
            </a:r>
            <a:r>
              <a:rPr lang="en-US" sz="2000" dirty="0" smtClean="0"/>
              <a:t>.</a:t>
            </a:r>
          </a:p>
          <a:p>
            <a:r>
              <a:rPr lang="en-US" sz="2000" dirty="0" smtClean="0"/>
              <a:t>Download the spatial data resources from the LULC web page.</a:t>
            </a:r>
          </a:p>
          <a:p>
            <a:r>
              <a:rPr lang="en-US" sz="2000" dirty="0" smtClean="0"/>
              <a:t>Make a preliminary map of </a:t>
            </a:r>
            <a:r>
              <a:rPr lang="en-US" sz="2000" dirty="0" smtClean="0"/>
              <a:t>land use around each well.  Use ArcGIS to make a new geodatabase for your LULC data, create a 500-meter buffer around the well point,  delineate the land use as shown on the aerial imagery. Use only approved land use codes.</a:t>
            </a:r>
          </a:p>
          <a:p>
            <a:r>
              <a:rPr lang="en-US" sz="2000" dirty="0" smtClean="0"/>
              <a:t>Apply 5% rule – Map features if they occupy at least 5% of the buffer. See web page instructions about mapping roads.</a:t>
            </a:r>
          </a:p>
          <a:p>
            <a:r>
              <a:rPr lang="en-US" sz="2000" dirty="0" smtClean="0"/>
              <a:t>Verify and check your land-use mapping while you’re in the field.</a:t>
            </a:r>
          </a:p>
          <a:p>
            <a:r>
              <a:rPr lang="en-US" sz="2000" dirty="0" smtClean="0"/>
              <a:t>Fill out field data sheet while you’re in the field.</a:t>
            </a:r>
          </a:p>
          <a:p>
            <a:r>
              <a:rPr lang="en-US" sz="2000" dirty="0" smtClean="0"/>
              <a:t>If needed, update land-use spatial data in ArcGIS after field </a:t>
            </a:r>
            <a:br>
              <a:rPr lang="en-US" sz="2000" dirty="0" smtClean="0"/>
            </a:br>
            <a:r>
              <a:rPr lang="en-US" sz="2000" dirty="0" smtClean="0"/>
              <a:t>checking it and write metadata for the LULC data.</a:t>
            </a:r>
          </a:p>
          <a:p>
            <a:r>
              <a:rPr lang="en-US" sz="2000" dirty="0" smtClean="0"/>
              <a:t> Enter field data sheet data into Data Warehouse.</a:t>
            </a:r>
          </a:p>
          <a:p>
            <a:r>
              <a:rPr lang="en-US" sz="2000" dirty="0" smtClean="0"/>
              <a:t>Send your spatial data to Terri Arnold to Archive.</a:t>
            </a:r>
          </a:p>
        </p:txBody>
      </p:sp>
      <p:pic>
        <p:nvPicPr>
          <p:cNvPr id="7" name="Picture 6" descr="StartingNewLULC_start.jpg"/>
          <p:cNvPicPr>
            <a:picLocks noChangeAspect="1"/>
          </p:cNvPicPr>
          <p:nvPr/>
        </p:nvPicPr>
        <p:blipFill>
          <a:blip r:embed="rId4" cstate="print"/>
          <a:stretch>
            <a:fillRect/>
          </a:stretch>
        </p:blipFill>
        <p:spPr>
          <a:xfrm>
            <a:off x="133564" y="105185"/>
            <a:ext cx="1520575" cy="1507858"/>
          </a:xfrm>
          <a:prstGeom prst="rect">
            <a:avLst/>
          </a:prstGeom>
        </p:spPr>
      </p:pic>
      <p:pic>
        <p:nvPicPr>
          <p:cNvPr id="9" name="Picture 8" descr="StartingNewLULC_done.jpg"/>
          <p:cNvPicPr>
            <a:picLocks noChangeAspect="1"/>
          </p:cNvPicPr>
          <p:nvPr/>
        </p:nvPicPr>
        <p:blipFill>
          <a:blip r:embed="rId5" cstate="print"/>
          <a:stretch>
            <a:fillRect/>
          </a:stretch>
        </p:blipFill>
        <p:spPr>
          <a:xfrm>
            <a:off x="7346023" y="4679860"/>
            <a:ext cx="1551398" cy="1515458"/>
          </a:xfrm>
          <a:prstGeom prst="rect">
            <a:avLst/>
          </a:prstGeom>
        </p:spPr>
      </p:pic>
      <p:sp>
        <p:nvSpPr>
          <p:cNvPr id="12" name="Content Placeholder 2"/>
          <p:cNvSpPr txBox="1">
            <a:spLocks/>
          </p:cNvSpPr>
          <p:nvPr/>
        </p:nvSpPr>
        <p:spPr bwMode="auto">
          <a:xfrm>
            <a:off x="1797268" y="717478"/>
            <a:ext cx="7136525" cy="83805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
                <a:schemeClr val="hlink"/>
              </a:buClr>
              <a:buSzPct val="75000"/>
              <a:buFont typeface="Wingdings" pitchFamily="2" charset="2"/>
              <a:buChar char="l"/>
              <a:tabLst/>
              <a:defRPr/>
            </a:pPr>
            <a:r>
              <a:rPr kumimoji="0" 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Read the LULC web page instructions </a:t>
            </a:r>
            <a:r>
              <a:rPr kumimoji="0" 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hlinkClick r:id="rId6"/>
              </a:rPr>
              <a:t>http://water.usgs.gov/nawqa-only/luchar/</a:t>
            </a:r>
            <a:r>
              <a:rPr kumimoji="0" lang="en-US" sz="20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uirb_photo.png"/>
          <p:cNvPicPr>
            <a:picLocks noChangeAspect="1"/>
          </p:cNvPicPr>
          <p:nvPr/>
        </p:nvPicPr>
        <p:blipFill>
          <a:blip r:embed="rId3" cstate="print"/>
          <a:srcRect/>
          <a:stretch>
            <a:fillRect/>
          </a:stretch>
        </p:blipFill>
        <p:spPr bwMode="auto">
          <a:xfrm>
            <a:off x="6999316" y="152400"/>
            <a:ext cx="1992284" cy="2013665"/>
          </a:xfrm>
          <a:prstGeom prst="rect">
            <a:avLst/>
          </a:prstGeom>
          <a:noFill/>
          <a:ln w="9525">
            <a:noFill/>
            <a:miter lim="800000"/>
            <a:headEnd/>
            <a:tailEnd/>
          </a:ln>
        </p:spPr>
      </p:pic>
      <p:sp>
        <p:nvSpPr>
          <p:cNvPr id="2" name="Title 1"/>
          <p:cNvSpPr>
            <a:spLocks noGrp="1"/>
          </p:cNvSpPr>
          <p:nvPr>
            <p:ph type="title"/>
          </p:nvPr>
        </p:nvSpPr>
        <p:spPr>
          <a:xfrm>
            <a:off x="-1" y="196851"/>
            <a:ext cx="6968359" cy="641350"/>
          </a:xfrm>
        </p:spPr>
        <p:txBody>
          <a:bodyPr anchor="t" anchorCtr="0"/>
          <a:lstStyle/>
          <a:p>
            <a:pPr algn="l" eaLnBrk="1" hangingPunct="1">
              <a:defRPr/>
            </a:pPr>
            <a:r>
              <a:rPr lang="en-US" sz="3000" dirty="0" smtClean="0">
                <a:solidFill>
                  <a:schemeClr val="tx2">
                    <a:lumMod val="90000"/>
                  </a:schemeClr>
                </a:solidFill>
              </a:rPr>
              <a:t>Updating LULC for Resampled Network</a:t>
            </a:r>
          </a:p>
        </p:txBody>
      </p:sp>
      <p:sp>
        <p:nvSpPr>
          <p:cNvPr id="3" name="Content Placeholder 2"/>
          <p:cNvSpPr>
            <a:spLocks noGrp="1"/>
          </p:cNvSpPr>
          <p:nvPr>
            <p:ph idx="1"/>
          </p:nvPr>
        </p:nvSpPr>
        <p:spPr>
          <a:xfrm>
            <a:off x="79908" y="896938"/>
            <a:ext cx="8610600" cy="5675312"/>
          </a:xfrm>
        </p:spPr>
        <p:txBody>
          <a:bodyPr/>
          <a:lstStyle/>
          <a:p>
            <a:pPr eaLnBrk="1" hangingPunct="1">
              <a:defRPr/>
            </a:pPr>
            <a:r>
              <a:rPr lang="en-US" sz="2000" dirty="0" smtClean="0"/>
              <a:t>Read the LULC web page instructions </a:t>
            </a:r>
            <a:br>
              <a:rPr lang="en-US" sz="2000" dirty="0" smtClean="0"/>
            </a:br>
            <a:r>
              <a:rPr lang="en-US" sz="2000" dirty="0" smtClean="0">
                <a:hlinkClick r:id="rId4"/>
              </a:rPr>
              <a:t>http://water.usgs.gov/nawqa-only/luchar/</a:t>
            </a:r>
            <a:r>
              <a:rPr lang="en-US" sz="2000" dirty="0" smtClean="0"/>
              <a:t> .</a:t>
            </a:r>
          </a:p>
          <a:p>
            <a:pPr eaLnBrk="1" hangingPunct="1">
              <a:defRPr/>
            </a:pPr>
            <a:r>
              <a:rPr lang="en-US" sz="2000" dirty="0" smtClean="0"/>
              <a:t>Make sure any replacement wells are in </a:t>
            </a:r>
            <a:r>
              <a:rPr lang="en-US" sz="2000" dirty="0" smtClean="0">
                <a:hlinkClick r:id="rId5"/>
              </a:rPr>
              <a:t>Project Networks</a:t>
            </a:r>
            <a:r>
              <a:rPr lang="en-US" sz="2000" dirty="0" smtClean="0"/>
              <a:t>.</a:t>
            </a:r>
          </a:p>
          <a:p>
            <a:pPr eaLnBrk="1" hangingPunct="1">
              <a:defRPr/>
            </a:pPr>
            <a:r>
              <a:rPr lang="en-US" sz="2000" dirty="0" smtClean="0"/>
              <a:t>Download previous LULC geodatabase and other </a:t>
            </a:r>
            <a:br>
              <a:rPr lang="en-US" sz="2000" dirty="0" smtClean="0"/>
            </a:br>
            <a:r>
              <a:rPr lang="en-US" sz="2000" dirty="0" smtClean="0"/>
              <a:t>spatial data resources from the LULC web page.</a:t>
            </a:r>
          </a:p>
          <a:p>
            <a:r>
              <a:rPr lang="en-US" sz="2000" dirty="0" smtClean="0"/>
              <a:t>Map the land use around each well using the previous LULC mapping as a base along with the latest aerial imagery.  Use ArcGIS to update the land use polygons and codes. Use only approved land use codes.</a:t>
            </a:r>
          </a:p>
          <a:p>
            <a:r>
              <a:rPr lang="en-US" sz="2000" dirty="0" smtClean="0"/>
              <a:t>Apply 5% rule – Map features if they occupy at least 5% of the buffer. See web page instructions about mapping roads.</a:t>
            </a:r>
          </a:p>
          <a:p>
            <a:r>
              <a:rPr lang="en-US" sz="2000" dirty="0" smtClean="0"/>
              <a:t>Verify and check your land-use mapping while you’re in the field.</a:t>
            </a:r>
          </a:p>
          <a:p>
            <a:r>
              <a:rPr lang="en-US" sz="2000" dirty="0" smtClean="0"/>
              <a:t>Fill out field data sheet while you’re in the field.</a:t>
            </a:r>
          </a:p>
          <a:p>
            <a:r>
              <a:rPr lang="en-US" sz="2000" dirty="0" smtClean="0"/>
              <a:t>Update land-use spatial data in ArcGIS after field checking it. Write metadata for LULC data.</a:t>
            </a:r>
          </a:p>
          <a:p>
            <a:r>
              <a:rPr lang="en-US" sz="2000" dirty="0" smtClean="0"/>
              <a:t>Enter field data sheet data into Data Warehouse.</a:t>
            </a:r>
          </a:p>
          <a:p>
            <a:r>
              <a:rPr lang="en-US" sz="2000" dirty="0" smtClean="0"/>
              <a:t>Send your spatial data to Terri Arnold to Archive.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598487"/>
          </a:xfrm>
        </p:spPr>
        <p:txBody>
          <a:bodyPr/>
          <a:lstStyle/>
          <a:p>
            <a:r>
              <a:rPr lang="en-US" sz="3600" dirty="0" smtClean="0"/>
              <a:t>About Digitizing the LULC in ArcGIS</a:t>
            </a:r>
            <a:endParaRPr lang="en-US" sz="3600" dirty="0"/>
          </a:p>
        </p:txBody>
      </p:sp>
      <p:sp>
        <p:nvSpPr>
          <p:cNvPr id="3" name="Content Placeholder 2"/>
          <p:cNvSpPr>
            <a:spLocks noGrp="1"/>
          </p:cNvSpPr>
          <p:nvPr>
            <p:ph idx="1"/>
          </p:nvPr>
        </p:nvSpPr>
        <p:spPr>
          <a:xfrm>
            <a:off x="457200" y="971550"/>
            <a:ext cx="8229600" cy="5296246"/>
          </a:xfrm>
        </p:spPr>
        <p:txBody>
          <a:bodyPr/>
          <a:lstStyle/>
          <a:p>
            <a:r>
              <a:rPr lang="en-US" sz="2200" dirty="0" smtClean="0"/>
              <a:t>Digitizing should be completed by a GIS-skilled person.</a:t>
            </a:r>
          </a:p>
          <a:p>
            <a:r>
              <a:rPr lang="en-US" sz="2200" dirty="0" smtClean="0">
                <a:hlinkClick r:id="rId3"/>
              </a:rPr>
              <a:t>LULC Digitizing Quick-Start guide</a:t>
            </a:r>
            <a:r>
              <a:rPr lang="en-US" sz="2200" dirty="0" smtClean="0"/>
              <a:t> is on LULC web page.</a:t>
            </a:r>
          </a:p>
          <a:p>
            <a:r>
              <a:rPr lang="en-US" sz="2200" dirty="0" smtClean="0"/>
              <a:t>Use any previous LULC mapping as a base for mapping land use.</a:t>
            </a:r>
          </a:p>
          <a:p>
            <a:r>
              <a:rPr lang="en-US" sz="2200" dirty="0" smtClean="0"/>
              <a:t>Use latest aerial imagery, Google Maps, and National Landcover dataset to help you map and identify land use while digitizing.</a:t>
            </a:r>
          </a:p>
          <a:p>
            <a:r>
              <a:rPr lang="en-US" sz="2200" dirty="0" smtClean="0"/>
              <a:t>Options:</a:t>
            </a:r>
          </a:p>
          <a:p>
            <a:pPr lvl="1"/>
            <a:r>
              <a:rPr lang="en-US" sz="2200" dirty="0" smtClean="0"/>
              <a:t>Start with blank map document and use standard editing toolbars.</a:t>
            </a:r>
          </a:p>
          <a:p>
            <a:pPr lvl="1"/>
            <a:r>
              <a:rPr lang="en-US" sz="2200" dirty="0" smtClean="0"/>
              <a:t>Start with CPG map document that has custom LULC toolbar. You can still use standard editing toolbars if you select this option. Instructions are included when you download the map document from the </a:t>
            </a:r>
            <a:r>
              <a:rPr lang="en-US" sz="2200" dirty="0" smtClean="0">
                <a:hlinkClick r:id="rId4"/>
              </a:rPr>
              <a:t>LULC web page</a:t>
            </a:r>
            <a:r>
              <a:rPr lang="en-US" sz="2200" dirty="0" smtClean="0"/>
              <a: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en-US" sz="3600" dirty="0" smtClean="0">
                <a:solidFill>
                  <a:schemeClr val="tx2">
                    <a:lumMod val="90000"/>
                  </a:schemeClr>
                </a:solidFill>
              </a:rPr>
              <a:t>ArcGIS LULC mapping toolbar</a:t>
            </a:r>
          </a:p>
        </p:txBody>
      </p:sp>
      <p:sp>
        <p:nvSpPr>
          <p:cNvPr id="102403" name="Rectangle 3"/>
          <p:cNvSpPr>
            <a:spLocks noGrp="1" noChangeArrowheads="1"/>
          </p:cNvSpPr>
          <p:nvPr>
            <p:ph type="body" idx="1"/>
          </p:nvPr>
        </p:nvSpPr>
        <p:spPr>
          <a:xfrm>
            <a:off x="457200" y="1489075"/>
            <a:ext cx="8229600" cy="4530725"/>
          </a:xfrm>
        </p:spPr>
        <p:txBody>
          <a:bodyPr/>
          <a:lstStyle/>
          <a:p>
            <a:pPr eaLnBrk="1" hangingPunct="1">
              <a:defRPr/>
            </a:pPr>
            <a:r>
              <a:rPr lang="en-US" sz="2800" dirty="0" smtClean="0"/>
              <a:t>Custom toolbar written by Leon Kauffman that has been tested in ArcGIS v 9.3.</a:t>
            </a:r>
          </a:p>
          <a:p>
            <a:pPr eaLnBrk="1" hangingPunct="1">
              <a:defRPr/>
            </a:pPr>
            <a:r>
              <a:rPr lang="en-US" sz="2800" dirty="0" smtClean="0"/>
              <a:t>Available inside an ArcGIS Map Document that you can download from the LULC web page.</a:t>
            </a:r>
          </a:p>
          <a:p>
            <a:pPr eaLnBrk="1" hangingPunct="1">
              <a:defRPr/>
            </a:pPr>
            <a:r>
              <a:rPr lang="en-US" sz="2800" dirty="0" smtClean="0"/>
              <a:t>Incorporates editing tools, attribution forms, and percent area calculations.</a:t>
            </a:r>
          </a:p>
          <a:p>
            <a:pPr eaLnBrk="1" hangingPunct="1">
              <a:defRPr/>
            </a:pPr>
            <a:r>
              <a:rPr lang="en-US" sz="2800" dirty="0" smtClean="0"/>
              <a:t>Functional, but still in development.</a:t>
            </a:r>
          </a:p>
          <a:p>
            <a:pPr eaLnBrk="1" hangingPunct="1">
              <a:defRPr/>
            </a:pPr>
            <a:r>
              <a:rPr lang="en-US" sz="2800" dirty="0" smtClean="0"/>
              <a:t>You can use the ArcGIS built-in editing toolbars  even if you use the LULC toolbar.</a:t>
            </a:r>
          </a:p>
          <a:p>
            <a:pPr eaLnBrk="1" hangingPunct="1">
              <a:buFont typeface="Wingdings" pitchFamily="2" charset="2"/>
              <a:buNone/>
              <a:defRPr/>
            </a:pPr>
            <a:endParaRPr lang="en-US" sz="28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7"/>
          <p:cNvPicPr>
            <a:picLocks noChangeAspect="1" noChangeArrowheads="1"/>
          </p:cNvPicPr>
          <p:nvPr/>
        </p:nvPicPr>
        <p:blipFill>
          <a:blip r:embed="rId3" cstate="print"/>
          <a:srcRect/>
          <a:stretch>
            <a:fillRect/>
          </a:stretch>
        </p:blipFill>
        <p:spPr bwMode="auto">
          <a:xfrm>
            <a:off x="201613" y="990600"/>
            <a:ext cx="8589962" cy="4784725"/>
          </a:xfrm>
          <a:prstGeom prst="rect">
            <a:avLst/>
          </a:prstGeom>
          <a:noFill/>
          <a:ln w="9525">
            <a:noFill/>
            <a:miter lim="800000"/>
            <a:headEnd/>
            <a:tailEnd/>
          </a:ln>
        </p:spPr>
      </p:pic>
      <p:grpSp>
        <p:nvGrpSpPr>
          <p:cNvPr id="2" name="Group 10"/>
          <p:cNvGrpSpPr>
            <a:grpSpLocks/>
          </p:cNvGrpSpPr>
          <p:nvPr/>
        </p:nvGrpSpPr>
        <p:grpSpPr bwMode="auto">
          <a:xfrm>
            <a:off x="350838" y="2187575"/>
            <a:ext cx="7224712" cy="4292600"/>
            <a:chOff x="221" y="1378"/>
            <a:chExt cx="4551" cy="2704"/>
          </a:xfrm>
        </p:grpSpPr>
        <p:pic>
          <p:nvPicPr>
            <p:cNvPr id="19465" name="Picture 4"/>
            <p:cNvPicPr>
              <a:picLocks noChangeAspect="1" noChangeArrowheads="1"/>
            </p:cNvPicPr>
            <p:nvPr/>
          </p:nvPicPr>
          <p:blipFill>
            <a:blip r:embed="rId4" cstate="print"/>
            <a:srcRect/>
            <a:stretch>
              <a:fillRect/>
            </a:stretch>
          </p:blipFill>
          <p:spPr bwMode="auto">
            <a:xfrm>
              <a:off x="221" y="1824"/>
              <a:ext cx="2345" cy="2258"/>
            </a:xfrm>
            <a:prstGeom prst="rect">
              <a:avLst/>
            </a:prstGeom>
            <a:noFill/>
            <a:ln w="9525">
              <a:noFill/>
              <a:miter lim="800000"/>
              <a:headEnd/>
              <a:tailEnd/>
            </a:ln>
          </p:spPr>
        </p:pic>
        <p:sp>
          <p:nvSpPr>
            <p:cNvPr id="19466" name="Line 5"/>
            <p:cNvSpPr>
              <a:spLocks noChangeShapeType="1"/>
            </p:cNvSpPr>
            <p:nvPr/>
          </p:nvSpPr>
          <p:spPr bwMode="auto">
            <a:xfrm flipH="1">
              <a:off x="2053" y="1378"/>
              <a:ext cx="2719" cy="683"/>
            </a:xfrm>
            <a:prstGeom prst="line">
              <a:avLst/>
            </a:prstGeom>
            <a:noFill/>
            <a:ln w="38100">
              <a:solidFill>
                <a:srgbClr val="000099"/>
              </a:solidFill>
              <a:round/>
              <a:headEnd/>
              <a:tailEnd type="triangle" w="med" len="med"/>
            </a:ln>
          </p:spPr>
          <p:txBody>
            <a:bodyPr/>
            <a:lstStyle/>
            <a:p>
              <a:endParaRPr lang="en-US" dirty="0"/>
            </a:p>
          </p:txBody>
        </p:sp>
      </p:grpSp>
      <p:grpSp>
        <p:nvGrpSpPr>
          <p:cNvPr id="3" name="Group 11"/>
          <p:cNvGrpSpPr>
            <a:grpSpLocks/>
          </p:cNvGrpSpPr>
          <p:nvPr/>
        </p:nvGrpSpPr>
        <p:grpSpPr bwMode="auto">
          <a:xfrm>
            <a:off x="5715000" y="2192338"/>
            <a:ext cx="3100388" cy="4479925"/>
            <a:chOff x="3600" y="1381"/>
            <a:chExt cx="1953" cy="2822"/>
          </a:xfrm>
        </p:grpSpPr>
        <p:pic>
          <p:nvPicPr>
            <p:cNvPr id="19463" name="Picture 3"/>
            <p:cNvPicPr>
              <a:picLocks noChangeAspect="1" noChangeArrowheads="1"/>
            </p:cNvPicPr>
            <p:nvPr/>
          </p:nvPicPr>
          <p:blipFill>
            <a:blip r:embed="rId5" cstate="print"/>
            <a:srcRect/>
            <a:stretch>
              <a:fillRect/>
            </a:stretch>
          </p:blipFill>
          <p:spPr bwMode="auto">
            <a:xfrm>
              <a:off x="3600" y="1677"/>
              <a:ext cx="1953" cy="2526"/>
            </a:xfrm>
            <a:prstGeom prst="rect">
              <a:avLst/>
            </a:prstGeom>
            <a:noFill/>
            <a:ln w="9525">
              <a:noFill/>
              <a:miter lim="800000"/>
              <a:headEnd/>
              <a:tailEnd/>
            </a:ln>
          </p:spPr>
        </p:pic>
        <p:sp>
          <p:nvSpPr>
            <p:cNvPr id="19464" name="Line 6"/>
            <p:cNvSpPr>
              <a:spLocks noChangeShapeType="1"/>
            </p:cNvSpPr>
            <p:nvPr/>
          </p:nvSpPr>
          <p:spPr bwMode="auto">
            <a:xfrm flipH="1">
              <a:off x="4859" y="1381"/>
              <a:ext cx="441" cy="458"/>
            </a:xfrm>
            <a:prstGeom prst="line">
              <a:avLst/>
            </a:prstGeom>
            <a:noFill/>
            <a:ln w="38100">
              <a:solidFill>
                <a:srgbClr val="000099"/>
              </a:solidFill>
              <a:round/>
              <a:headEnd/>
              <a:tailEnd type="triangle" w="med" len="med"/>
            </a:ln>
          </p:spPr>
          <p:txBody>
            <a:bodyPr/>
            <a:lstStyle/>
            <a:p>
              <a:endParaRPr lang="en-US" dirty="0"/>
            </a:p>
          </p:txBody>
        </p:sp>
      </p:grpSp>
      <p:sp>
        <p:nvSpPr>
          <p:cNvPr id="118792" name="Rectangle 8"/>
          <p:cNvSpPr>
            <a:spLocks noChangeArrowheads="1"/>
          </p:cNvSpPr>
          <p:nvPr/>
        </p:nvSpPr>
        <p:spPr bwMode="auto">
          <a:xfrm>
            <a:off x="152400" y="0"/>
            <a:ext cx="8991600" cy="1066800"/>
          </a:xfrm>
          <a:prstGeom prst="rect">
            <a:avLst/>
          </a:prstGeom>
          <a:noFill/>
          <a:ln w="9525">
            <a:noFill/>
            <a:miter lim="800000"/>
            <a:headEnd/>
            <a:tailEnd/>
          </a:ln>
          <a:effectLst/>
        </p:spPr>
        <p:txBody>
          <a:bodyPr anchor="ctr" anchorCtr="1"/>
          <a:lstStyle/>
          <a:p>
            <a:pPr algn="ctr" eaLnBrk="1" hangingPunct="1">
              <a:defRPr/>
            </a:pPr>
            <a:r>
              <a:rPr lang="en-US" sz="2800" dirty="0">
                <a:solidFill>
                  <a:schemeClr val="tx2">
                    <a:lumMod val="90000"/>
                  </a:schemeClr>
                </a:solidFill>
                <a:effectLst>
                  <a:outerShdw blurRad="38100" dist="38100" dir="2700000" algn="tl">
                    <a:srgbClr val="000000"/>
                  </a:outerShdw>
                </a:effectLst>
              </a:rPr>
              <a:t>ArcGIS toolbar for LULC mapping</a:t>
            </a:r>
            <a:r>
              <a:rPr lang="en-US" sz="2800" dirty="0">
                <a:solidFill>
                  <a:schemeClr val="tx2"/>
                </a:solidFill>
                <a:effectLst>
                  <a:outerShdw blurRad="38100" dist="38100" dir="2700000" algn="tl">
                    <a:srgbClr val="000000"/>
                  </a:outerShdw>
                </a:effectLst>
              </a:rPr>
              <a:t/>
            </a:r>
            <a:br>
              <a:rPr lang="en-US" sz="2800" dirty="0">
                <a:solidFill>
                  <a:schemeClr val="tx2"/>
                </a:solidFill>
                <a:effectLst>
                  <a:outerShdw blurRad="38100" dist="38100" dir="2700000" algn="tl">
                    <a:srgbClr val="000000"/>
                  </a:outerShdw>
                </a:effectLst>
              </a:rPr>
            </a:br>
            <a:r>
              <a:rPr lang="en-US" sz="2200" dirty="0"/>
              <a:t>Use the Attribute and Summarize buttons to ensure proper attribution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868362"/>
          </a:xfrm>
        </p:spPr>
        <p:txBody>
          <a:bodyPr/>
          <a:lstStyle/>
          <a:p>
            <a:pPr>
              <a:defRPr/>
            </a:pPr>
            <a:r>
              <a:rPr lang="en-US" sz="3200" b="1" dirty="0" smtClean="0">
                <a:solidFill>
                  <a:schemeClr val="tx2">
                    <a:lumMod val="90000"/>
                  </a:schemeClr>
                </a:solidFill>
              </a:rPr>
              <a:t>Requirements for Data Archival</a:t>
            </a:r>
            <a:br>
              <a:rPr lang="en-US" sz="3200" b="1" dirty="0" smtClean="0">
                <a:solidFill>
                  <a:schemeClr val="tx2">
                    <a:lumMod val="90000"/>
                  </a:schemeClr>
                </a:solidFill>
              </a:rPr>
            </a:br>
            <a:r>
              <a:rPr lang="en-US" sz="3200" b="1" dirty="0" smtClean="0">
                <a:solidFill>
                  <a:schemeClr val="tx2">
                    <a:lumMod val="90000"/>
                  </a:schemeClr>
                </a:solidFill>
              </a:rPr>
              <a:t>– see </a:t>
            </a:r>
            <a:r>
              <a:rPr lang="en-US" sz="3200" b="1" dirty="0" smtClean="0">
                <a:solidFill>
                  <a:schemeClr val="tx2">
                    <a:lumMod val="90000"/>
                  </a:schemeClr>
                </a:solidFill>
                <a:hlinkClick r:id="rId3"/>
              </a:rPr>
              <a:t>web page</a:t>
            </a:r>
            <a:endParaRPr lang="en-US" sz="3200" dirty="0">
              <a:solidFill>
                <a:schemeClr val="tx2">
                  <a:lumMod val="90000"/>
                </a:schemeClr>
              </a:solidFill>
            </a:endParaRPr>
          </a:p>
        </p:txBody>
      </p:sp>
      <p:sp>
        <p:nvSpPr>
          <p:cNvPr id="3" name="Content Placeholder 2"/>
          <p:cNvSpPr>
            <a:spLocks noGrp="1"/>
          </p:cNvSpPr>
          <p:nvPr>
            <p:ph idx="1"/>
          </p:nvPr>
        </p:nvSpPr>
        <p:spPr>
          <a:xfrm>
            <a:off x="203200" y="1479479"/>
            <a:ext cx="8607425" cy="4703834"/>
          </a:xfrm>
        </p:spPr>
        <p:txBody>
          <a:bodyPr/>
          <a:lstStyle/>
          <a:p>
            <a:pPr lvl="1">
              <a:defRPr/>
            </a:pPr>
            <a:r>
              <a:rPr lang="en-US" sz="2600" dirty="0" smtClean="0"/>
              <a:t>Spatial data format and naming convention</a:t>
            </a:r>
          </a:p>
          <a:p>
            <a:pPr lvl="1">
              <a:defRPr/>
            </a:pPr>
            <a:r>
              <a:rPr lang="en-US" sz="2600" dirty="0" smtClean="0"/>
              <a:t>Projection in National Albers </a:t>
            </a:r>
          </a:p>
          <a:p>
            <a:pPr lvl="1">
              <a:defRPr/>
            </a:pPr>
            <a:r>
              <a:rPr lang="en-US" sz="2600" dirty="0" smtClean="0"/>
              <a:t>Required attributes </a:t>
            </a:r>
          </a:p>
          <a:p>
            <a:pPr lvl="1">
              <a:defRPr/>
            </a:pPr>
            <a:r>
              <a:rPr lang="en-US" sz="2600" dirty="0" smtClean="0"/>
              <a:t>Simple metadata for the network</a:t>
            </a:r>
          </a:p>
          <a:p>
            <a:pPr lvl="1">
              <a:defRPr/>
            </a:pPr>
            <a:r>
              <a:rPr lang="en-US" sz="2600" dirty="0" smtClean="0"/>
              <a:t>Enter your LULC field data sheet information in NAWQA Data Warehouse</a:t>
            </a:r>
          </a:p>
          <a:p>
            <a:pPr lvl="1">
              <a:defRPr/>
            </a:pPr>
            <a:r>
              <a:rPr lang="en-US" sz="2600" dirty="0" smtClean="0"/>
              <a:t>Notify Terri Arnold (tlarnold@usgs.gov) of the network sucode and date the LULC data sheet information was entered into the data warehouse and submit your LULC spatial data </a:t>
            </a:r>
          </a:p>
          <a:p>
            <a:pPr>
              <a:defRPr/>
            </a:pPr>
            <a:endParaRPr lang="en-US" sz="2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488" y="277813"/>
            <a:ext cx="3135312" cy="1449387"/>
          </a:xfrm>
        </p:spPr>
        <p:txBody>
          <a:bodyPr/>
          <a:lstStyle/>
          <a:p>
            <a:pPr algn="l">
              <a:defRPr/>
            </a:pPr>
            <a:r>
              <a:rPr lang="en-US" sz="3000" dirty="0" smtClean="0">
                <a:solidFill>
                  <a:schemeClr val="tx2">
                    <a:lumMod val="90000"/>
                  </a:schemeClr>
                </a:solidFill>
              </a:rPr>
              <a:t>Enter field data sheets in Data Warehouse</a:t>
            </a:r>
            <a:endParaRPr lang="en-US" sz="3000" dirty="0">
              <a:solidFill>
                <a:schemeClr val="tx2">
                  <a:lumMod val="90000"/>
                </a:schemeClr>
              </a:solidFill>
            </a:endParaRPr>
          </a:p>
        </p:txBody>
      </p:sp>
      <p:sp>
        <p:nvSpPr>
          <p:cNvPr id="3" name="Content Placeholder 2"/>
          <p:cNvSpPr>
            <a:spLocks noGrp="1"/>
          </p:cNvSpPr>
          <p:nvPr>
            <p:ph idx="1"/>
          </p:nvPr>
        </p:nvSpPr>
        <p:spPr>
          <a:xfrm>
            <a:off x="3948113" y="3425825"/>
            <a:ext cx="4738687" cy="3124604"/>
          </a:xfrm>
        </p:spPr>
        <p:txBody>
          <a:bodyPr/>
          <a:lstStyle/>
          <a:p>
            <a:pPr>
              <a:defRPr/>
            </a:pPr>
            <a:r>
              <a:rPr lang="en-US" sz="2600" dirty="0" smtClean="0"/>
              <a:t>Make sure your sites are in NWIS and in Project Networks.</a:t>
            </a:r>
          </a:p>
          <a:p>
            <a:pPr>
              <a:defRPr/>
            </a:pPr>
            <a:r>
              <a:rPr lang="en-US" sz="2600" dirty="0" smtClean="0"/>
              <a:t>Get a login for LULC area from Jessica Thompson.</a:t>
            </a:r>
          </a:p>
          <a:p>
            <a:pPr>
              <a:defRPr/>
            </a:pPr>
            <a:r>
              <a:rPr lang="en-US" sz="2600" dirty="0" smtClean="0"/>
              <a:t>Enter data from Field Data Sheets for each site.</a:t>
            </a:r>
          </a:p>
          <a:p>
            <a:pPr>
              <a:buFont typeface="Wingdings" pitchFamily="2" charset="2"/>
              <a:buNone/>
              <a:defRPr/>
            </a:pPr>
            <a:endParaRPr lang="en-US" sz="2000" dirty="0"/>
          </a:p>
        </p:txBody>
      </p:sp>
      <p:grpSp>
        <p:nvGrpSpPr>
          <p:cNvPr id="23556" name="Group 6"/>
          <p:cNvGrpSpPr>
            <a:grpSpLocks/>
          </p:cNvGrpSpPr>
          <p:nvPr/>
        </p:nvGrpSpPr>
        <p:grpSpPr bwMode="auto">
          <a:xfrm>
            <a:off x="188913" y="1800225"/>
            <a:ext cx="3816350" cy="4862513"/>
            <a:chOff x="1494971" y="67466"/>
            <a:chExt cx="6215814" cy="6790534"/>
          </a:xfrm>
        </p:grpSpPr>
        <p:pic>
          <p:nvPicPr>
            <p:cNvPr id="23561" name="Picture 4" descr="datawarehouse.jpg"/>
            <p:cNvPicPr>
              <a:picLocks noChangeAspect="1"/>
            </p:cNvPicPr>
            <p:nvPr/>
          </p:nvPicPr>
          <p:blipFill>
            <a:blip r:embed="rId3" cstate="print"/>
            <a:srcRect/>
            <a:stretch>
              <a:fillRect/>
            </a:stretch>
          </p:blipFill>
          <p:spPr bwMode="auto">
            <a:xfrm>
              <a:off x="1494971" y="67466"/>
              <a:ext cx="6215814" cy="6790534"/>
            </a:xfrm>
            <a:prstGeom prst="rect">
              <a:avLst/>
            </a:prstGeom>
            <a:noFill/>
            <a:ln w="3175">
              <a:solidFill>
                <a:schemeClr val="tx1"/>
              </a:solidFill>
              <a:miter lim="800000"/>
              <a:headEnd/>
              <a:tailEnd/>
            </a:ln>
          </p:spPr>
        </p:pic>
        <p:sp>
          <p:nvSpPr>
            <p:cNvPr id="23562" name="Oval 5"/>
            <p:cNvSpPr>
              <a:spLocks noChangeArrowheads="1"/>
            </p:cNvSpPr>
            <p:nvPr/>
          </p:nvSpPr>
          <p:spPr bwMode="auto">
            <a:xfrm>
              <a:off x="1857829" y="5660571"/>
              <a:ext cx="1146628" cy="682171"/>
            </a:xfrm>
            <a:prstGeom prst="ellipse">
              <a:avLst/>
            </a:prstGeom>
            <a:noFill/>
            <a:ln w="25400" algn="ctr">
              <a:solidFill>
                <a:srgbClr val="FF0000"/>
              </a:solidFill>
              <a:round/>
              <a:headEnd/>
              <a:tailEnd/>
            </a:ln>
          </p:spPr>
          <p:txBody>
            <a:bodyPr/>
            <a:lstStyle/>
            <a:p>
              <a:r>
                <a:rPr lang="en-US" dirty="0"/>
                <a:t> </a:t>
              </a:r>
            </a:p>
          </p:txBody>
        </p:sp>
      </p:grpSp>
      <p:grpSp>
        <p:nvGrpSpPr>
          <p:cNvPr id="23557" name="Group 9"/>
          <p:cNvGrpSpPr>
            <a:grpSpLocks/>
          </p:cNvGrpSpPr>
          <p:nvPr/>
        </p:nvGrpSpPr>
        <p:grpSpPr bwMode="auto">
          <a:xfrm>
            <a:off x="3598863" y="231775"/>
            <a:ext cx="4949825" cy="3005138"/>
            <a:chOff x="2989942" y="217715"/>
            <a:chExt cx="5747657" cy="3779435"/>
          </a:xfrm>
        </p:grpSpPr>
        <p:pic>
          <p:nvPicPr>
            <p:cNvPr id="23559" name="Picture 7" descr="lulcDataWarehouse.jpg"/>
            <p:cNvPicPr>
              <a:picLocks noChangeAspect="1"/>
            </p:cNvPicPr>
            <p:nvPr/>
          </p:nvPicPr>
          <p:blipFill>
            <a:blip r:embed="rId4" cstate="print"/>
            <a:srcRect/>
            <a:stretch>
              <a:fillRect/>
            </a:stretch>
          </p:blipFill>
          <p:spPr bwMode="auto">
            <a:xfrm>
              <a:off x="2989942" y="217715"/>
              <a:ext cx="5747657" cy="3779435"/>
            </a:xfrm>
            <a:prstGeom prst="rect">
              <a:avLst/>
            </a:prstGeom>
            <a:noFill/>
            <a:ln w="9525">
              <a:noFill/>
              <a:miter lim="800000"/>
              <a:headEnd/>
              <a:tailEnd/>
            </a:ln>
          </p:spPr>
        </p:pic>
        <p:sp>
          <p:nvSpPr>
            <p:cNvPr id="23560" name="Oval 8"/>
            <p:cNvSpPr>
              <a:spLocks noChangeArrowheads="1"/>
            </p:cNvSpPr>
            <p:nvPr/>
          </p:nvSpPr>
          <p:spPr bwMode="auto">
            <a:xfrm>
              <a:off x="4354285" y="2423887"/>
              <a:ext cx="3860799" cy="812800"/>
            </a:xfrm>
            <a:prstGeom prst="ellipse">
              <a:avLst/>
            </a:prstGeom>
            <a:noFill/>
            <a:ln w="25400" algn="ctr">
              <a:solidFill>
                <a:srgbClr val="FF0000"/>
              </a:solidFill>
              <a:round/>
              <a:headEnd/>
              <a:tailEnd/>
            </a:ln>
          </p:spPr>
          <p:txBody>
            <a:bodyPr/>
            <a:lstStyle/>
            <a:p>
              <a:endParaRPr lang="en-US" dirty="0"/>
            </a:p>
          </p:txBody>
        </p:sp>
      </p:grpSp>
      <p:cxnSp>
        <p:nvCxnSpPr>
          <p:cNvPr id="23558" name="Straight Arrow Connector 11"/>
          <p:cNvCxnSpPr>
            <a:cxnSpLocks noChangeShapeType="1"/>
            <a:stCxn id="23562" idx="7"/>
          </p:cNvCxnSpPr>
          <p:nvPr/>
        </p:nvCxnSpPr>
        <p:spPr bwMode="auto">
          <a:xfrm rot="5400000" flipH="1" flipV="1">
            <a:off x="1218407" y="2159793"/>
            <a:ext cx="3511550" cy="3922713"/>
          </a:xfrm>
          <a:prstGeom prst="straightConnector1">
            <a:avLst/>
          </a:prstGeom>
          <a:noFill/>
          <a:ln w="25400" algn="ctr">
            <a:solidFill>
              <a:srgbClr val="FF0000"/>
            </a:solidFill>
            <a:round/>
            <a:headEnd/>
            <a:tailEnd type="arrow" w="med" len="med"/>
          </a:ln>
        </p:spPr>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6225"/>
            <a:ext cx="9144000" cy="595313"/>
          </a:xfrm>
        </p:spPr>
        <p:txBody>
          <a:bodyPr/>
          <a:lstStyle/>
          <a:p>
            <a:pPr>
              <a:defRPr/>
            </a:pPr>
            <a:r>
              <a:rPr lang="en-US" sz="3600" dirty="0" smtClean="0">
                <a:solidFill>
                  <a:schemeClr val="tx2">
                    <a:lumMod val="90000"/>
                  </a:schemeClr>
                </a:solidFill>
              </a:rPr>
              <a:t>Field Data Sheet form in Data Warehouse</a:t>
            </a:r>
            <a:endParaRPr lang="en-US" sz="3600" dirty="0">
              <a:solidFill>
                <a:schemeClr val="tx2">
                  <a:lumMod val="90000"/>
                </a:schemeClr>
              </a:solidFill>
            </a:endParaRPr>
          </a:p>
        </p:txBody>
      </p:sp>
      <p:pic>
        <p:nvPicPr>
          <p:cNvPr id="24579" name="Content Placeholder 4" descr="DWHEntry.jpg"/>
          <p:cNvPicPr>
            <a:picLocks noGrp="1" noChangeAspect="1"/>
          </p:cNvPicPr>
          <p:nvPr>
            <p:ph idx="1"/>
          </p:nvPr>
        </p:nvPicPr>
        <p:blipFill>
          <a:blip r:embed="rId3" cstate="print"/>
          <a:srcRect/>
          <a:stretch>
            <a:fillRect/>
          </a:stretch>
        </p:blipFill>
        <p:spPr>
          <a:xfrm>
            <a:off x="276225" y="882650"/>
            <a:ext cx="5762625" cy="5757863"/>
          </a:xfrm>
        </p:spPr>
      </p:pic>
      <p:sp>
        <p:nvSpPr>
          <p:cNvPr id="24580" name="Oval 5"/>
          <p:cNvSpPr>
            <a:spLocks noChangeArrowheads="1"/>
          </p:cNvSpPr>
          <p:nvPr/>
        </p:nvSpPr>
        <p:spPr bwMode="auto">
          <a:xfrm>
            <a:off x="2771775" y="3236913"/>
            <a:ext cx="450850" cy="276225"/>
          </a:xfrm>
          <a:prstGeom prst="ellipse">
            <a:avLst/>
          </a:prstGeom>
          <a:noFill/>
          <a:ln w="25400" algn="ctr">
            <a:solidFill>
              <a:srgbClr val="FF0000"/>
            </a:solidFill>
            <a:round/>
            <a:headEnd/>
            <a:tailEnd/>
          </a:ln>
        </p:spPr>
        <p:txBody>
          <a:bodyPr/>
          <a:lstStyle/>
          <a:p>
            <a:r>
              <a:rPr lang="en-US" dirty="0"/>
              <a:t> </a:t>
            </a:r>
          </a:p>
        </p:txBody>
      </p:sp>
      <p:sp>
        <p:nvSpPr>
          <p:cNvPr id="24581" name="TextBox 6"/>
          <p:cNvSpPr txBox="1">
            <a:spLocks noChangeArrowheads="1"/>
          </p:cNvSpPr>
          <p:nvPr/>
        </p:nvSpPr>
        <p:spPr bwMode="auto">
          <a:xfrm>
            <a:off x="6226175" y="1262063"/>
            <a:ext cx="2482850" cy="3970337"/>
          </a:xfrm>
          <a:prstGeom prst="rect">
            <a:avLst/>
          </a:prstGeom>
          <a:noFill/>
          <a:ln w="9525">
            <a:noFill/>
            <a:miter lim="800000"/>
            <a:headEnd/>
            <a:tailEnd/>
          </a:ln>
        </p:spPr>
        <p:txBody>
          <a:bodyPr>
            <a:spAutoFit/>
          </a:bodyPr>
          <a:lstStyle/>
          <a:p>
            <a:r>
              <a:rPr lang="en-US" sz="2800" dirty="0"/>
              <a:t>Select the correct well number and Cycle.  </a:t>
            </a:r>
          </a:p>
          <a:p>
            <a:endParaRPr lang="en-US" sz="2800" dirty="0"/>
          </a:p>
          <a:p>
            <a:r>
              <a:rPr lang="en-US" sz="2800" dirty="0"/>
              <a:t>Cycle 2 sites have STAIDs ending in ‘</a:t>
            </a:r>
            <a:r>
              <a:rPr lang="en-US" sz="2800" b="1" dirty="0">
                <a:solidFill>
                  <a:srgbClr val="FF0000"/>
                </a:solidFill>
              </a:rPr>
              <a:t>nc02</a:t>
            </a:r>
            <a:r>
              <a:rPr lang="en-US" sz="2800" dirty="0"/>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150" y="1554163"/>
            <a:ext cx="8229600" cy="3151187"/>
          </a:xfrm>
        </p:spPr>
        <p:txBody>
          <a:bodyPr/>
          <a:lstStyle/>
          <a:p>
            <a:r>
              <a:rPr lang="en-US" dirty="0" smtClean="0"/>
              <a:t>A few examples of updated LULC, recommendations, things to </a:t>
            </a:r>
            <a:r>
              <a:rPr lang="en-US" dirty="0" smtClean="0"/>
              <a:t>be aware </a:t>
            </a:r>
            <a:r>
              <a:rPr lang="en-US" dirty="0" smtClean="0"/>
              <a:t>of</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6688" y="277813"/>
            <a:ext cx="4964112" cy="1536700"/>
          </a:xfrm>
        </p:spPr>
        <p:txBody>
          <a:bodyPr/>
          <a:lstStyle/>
          <a:p>
            <a:pPr algn="l" eaLnBrk="1" hangingPunct="1">
              <a:defRPr/>
            </a:pPr>
            <a:r>
              <a:rPr lang="en-US" sz="3200" dirty="0" smtClean="0">
                <a:solidFill>
                  <a:schemeClr val="tx2">
                    <a:lumMod val="90000"/>
                  </a:schemeClr>
                </a:solidFill>
              </a:rPr>
              <a:t>Sometimes the cycle 1 and cycle 2 well points and buffers do not overlay</a:t>
            </a:r>
          </a:p>
        </p:txBody>
      </p:sp>
      <p:pic>
        <p:nvPicPr>
          <p:cNvPr id="10243" name="Picture 5" descr="misalignedBuffers.jpg"/>
          <p:cNvPicPr>
            <a:picLocks noChangeAspect="1"/>
          </p:cNvPicPr>
          <p:nvPr/>
        </p:nvPicPr>
        <p:blipFill>
          <a:blip r:embed="rId3" cstate="print"/>
          <a:srcRect/>
          <a:stretch>
            <a:fillRect/>
          </a:stretch>
        </p:blipFill>
        <p:spPr bwMode="auto">
          <a:xfrm>
            <a:off x="434975" y="406400"/>
            <a:ext cx="3448050" cy="6088063"/>
          </a:xfrm>
          <a:prstGeom prst="rect">
            <a:avLst/>
          </a:prstGeom>
          <a:noFill/>
          <a:ln w="9525">
            <a:noFill/>
            <a:miter lim="800000"/>
            <a:headEnd/>
            <a:tailEnd/>
          </a:ln>
        </p:spPr>
      </p:pic>
      <p:sp>
        <p:nvSpPr>
          <p:cNvPr id="5" name="Content Placeholder 2"/>
          <p:cNvSpPr>
            <a:spLocks noGrp="1"/>
          </p:cNvSpPr>
          <p:nvPr>
            <p:ph idx="1"/>
          </p:nvPr>
        </p:nvSpPr>
        <p:spPr>
          <a:xfrm>
            <a:off x="3948113" y="1800224"/>
            <a:ext cx="5195887" cy="4772025"/>
          </a:xfrm>
        </p:spPr>
        <p:txBody>
          <a:bodyPr/>
          <a:lstStyle/>
          <a:p>
            <a:pPr>
              <a:defRPr/>
            </a:pPr>
            <a:r>
              <a:rPr lang="en-US" sz="2000" dirty="0" smtClean="0"/>
              <a:t>Use the NAWQA sites geodatabase from Data Warehouse for well locations.</a:t>
            </a:r>
          </a:p>
          <a:p>
            <a:pPr>
              <a:defRPr/>
            </a:pPr>
            <a:r>
              <a:rPr lang="en-US" sz="2000" dirty="0" smtClean="0"/>
              <a:t>Cycle 1 spatial data may be offset from correct location.</a:t>
            </a:r>
          </a:p>
          <a:p>
            <a:pPr lvl="1">
              <a:defRPr/>
            </a:pPr>
            <a:r>
              <a:rPr lang="en-US" sz="2000" dirty="0" smtClean="0"/>
              <a:t>Use all the line work and land use attributes from the previous LULC mapping in the overlapping area that you can.</a:t>
            </a:r>
          </a:p>
          <a:p>
            <a:pPr lvl="1">
              <a:defRPr/>
            </a:pPr>
            <a:r>
              <a:rPr lang="en-US" sz="2000" dirty="0" smtClean="0"/>
              <a:t>If areas do not overlap, start with a new buffer area and map the land use over the latest aerial imagery.</a:t>
            </a:r>
          </a:p>
          <a:p>
            <a:pPr lvl="1">
              <a:defRPr/>
            </a:pPr>
            <a:r>
              <a:rPr lang="en-US" sz="2000" dirty="0" smtClean="0"/>
              <a:t>Explain in the metadata what you did and why.</a:t>
            </a:r>
          </a:p>
          <a:p>
            <a:pPr lvl="1">
              <a:buFont typeface="Wingdings" pitchFamily="2" charset="2"/>
              <a:buNone/>
              <a:defRPr/>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sz="4000" dirty="0" smtClean="0">
                <a:solidFill>
                  <a:schemeClr val="tx2">
                    <a:lumMod val="90000"/>
                  </a:schemeClr>
                </a:solidFill>
              </a:rPr>
              <a:t>What happens when you don’t use the previous LULC as a base</a:t>
            </a:r>
          </a:p>
        </p:txBody>
      </p:sp>
      <p:sp>
        <p:nvSpPr>
          <p:cNvPr id="5" name="Content Placeholder 4"/>
          <p:cNvSpPr>
            <a:spLocks noGrp="1"/>
          </p:cNvSpPr>
          <p:nvPr>
            <p:ph idx="1"/>
          </p:nvPr>
        </p:nvSpPr>
        <p:spPr>
          <a:xfrm>
            <a:off x="479425" y="1755775"/>
            <a:ext cx="4354513" cy="4122738"/>
          </a:xfrm>
        </p:spPr>
        <p:txBody>
          <a:bodyPr/>
          <a:lstStyle/>
          <a:p>
            <a:pPr>
              <a:buFont typeface="Wingdings" pitchFamily="2" charset="2"/>
              <a:buNone/>
              <a:defRPr/>
            </a:pPr>
            <a:r>
              <a:rPr lang="en-US" dirty="0" smtClean="0"/>
              <a:t>Different descriptions of land use by different people make it appear as if there was a change in land use when there might not have been…..</a:t>
            </a:r>
            <a:endParaRPr lang="en-US" dirty="0"/>
          </a:p>
        </p:txBody>
      </p:sp>
      <p:pic>
        <p:nvPicPr>
          <p:cNvPr id="11268" name="Picture 5" descr="s413427072355501_landusechange.png"/>
          <p:cNvPicPr>
            <a:picLocks noChangeAspect="1"/>
          </p:cNvPicPr>
          <p:nvPr/>
        </p:nvPicPr>
        <p:blipFill>
          <a:blip r:embed="rId3" cstate="print"/>
          <a:srcRect/>
          <a:stretch>
            <a:fillRect/>
          </a:stretch>
        </p:blipFill>
        <p:spPr bwMode="auto">
          <a:xfrm>
            <a:off x="5514975" y="1919288"/>
            <a:ext cx="2932113" cy="3924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8000"/>
            <a:ext cx="8229600" cy="1306513"/>
          </a:xfrm>
        </p:spPr>
        <p:txBody>
          <a:bodyPr/>
          <a:lstStyle/>
          <a:p>
            <a:pPr>
              <a:defRPr/>
            </a:pPr>
            <a:r>
              <a:rPr lang="en-US" sz="2800" dirty="0" smtClean="0">
                <a:solidFill>
                  <a:schemeClr val="tx2">
                    <a:lumMod val="90000"/>
                  </a:schemeClr>
                </a:solidFill>
              </a:rPr>
              <a:t>If land use was coded inaccurately in cycle 1 but there has not likely been an actual land use change since then</a:t>
            </a:r>
            <a:endParaRPr lang="en-US" sz="2800" dirty="0">
              <a:solidFill>
                <a:schemeClr val="tx2">
                  <a:lumMod val="90000"/>
                </a:schemeClr>
              </a:solidFill>
            </a:endParaRPr>
          </a:p>
        </p:txBody>
      </p:sp>
      <p:sp>
        <p:nvSpPr>
          <p:cNvPr id="12291" name="Rectangle 3"/>
          <p:cNvSpPr>
            <a:spLocks noChangeArrowheads="1"/>
          </p:cNvSpPr>
          <p:nvPr/>
        </p:nvSpPr>
        <p:spPr bwMode="auto">
          <a:xfrm>
            <a:off x="465138" y="2060575"/>
            <a:ext cx="7894637" cy="3816429"/>
          </a:xfrm>
          <a:prstGeom prst="rect">
            <a:avLst/>
          </a:prstGeom>
          <a:noFill/>
          <a:ln w="9525">
            <a:noFill/>
            <a:miter lim="800000"/>
            <a:headEnd/>
            <a:tailEnd/>
          </a:ln>
        </p:spPr>
        <p:txBody>
          <a:bodyPr>
            <a:spAutoFit/>
          </a:bodyPr>
          <a:lstStyle/>
          <a:p>
            <a:pPr lvl="1"/>
            <a:r>
              <a:rPr lang="en-US" sz="2200" u="sng" dirty="0"/>
              <a:t>Example</a:t>
            </a:r>
            <a:r>
              <a:rPr lang="en-US" sz="2200" dirty="0"/>
              <a:t>: For an agricultural site, the land use in one area was coded as ‘residential single family dwelling</a:t>
            </a:r>
            <a:r>
              <a:rPr lang="en-US" sz="2200" dirty="0" smtClean="0"/>
              <a:t>’ (an urban category) </a:t>
            </a:r>
            <a:r>
              <a:rPr lang="en-US" sz="2200" dirty="0"/>
              <a:t>in cycle 1 but in cycle 2 you see it is actually ‘farm residence/structures</a:t>
            </a:r>
            <a:r>
              <a:rPr lang="en-US" sz="2200" dirty="0" smtClean="0"/>
              <a:t>’ (an ag category).</a:t>
            </a:r>
            <a:endParaRPr lang="en-US" sz="2200" dirty="0"/>
          </a:p>
          <a:p>
            <a:pPr lvl="1"/>
            <a:endParaRPr lang="en-US" sz="2200" dirty="0"/>
          </a:p>
          <a:p>
            <a:pPr lvl="1"/>
            <a:r>
              <a:rPr lang="en-US" sz="2200" u="sng" dirty="0"/>
              <a:t>Action</a:t>
            </a:r>
            <a:r>
              <a:rPr lang="en-US" sz="2200" dirty="0"/>
              <a:t>: </a:t>
            </a:r>
          </a:p>
          <a:p>
            <a:pPr lvl="1">
              <a:buFont typeface="Arial" charset="0"/>
              <a:buChar char="•"/>
            </a:pPr>
            <a:r>
              <a:rPr lang="en-US" sz="2200" dirty="0"/>
              <a:t> Review the approved LULC codes and descriptions.</a:t>
            </a:r>
          </a:p>
          <a:p>
            <a:pPr lvl="1">
              <a:buFont typeface="Arial" charset="0"/>
              <a:buChar char="•"/>
            </a:pPr>
            <a:r>
              <a:rPr lang="en-US" sz="2200" dirty="0"/>
              <a:t> Use the correct LULC codes for cycle 2 and make note in the metadata why the cycle 1 data is incorrect for that site and that you changed the land use code for cycle 2. List the cycle 1 code and the corrected cycle 2 code.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77925"/>
            <a:ext cx="8229600" cy="679450"/>
          </a:xfrm>
        </p:spPr>
        <p:txBody>
          <a:bodyPr/>
          <a:lstStyle/>
          <a:p>
            <a:pPr>
              <a:defRPr/>
            </a:pPr>
            <a:r>
              <a:rPr lang="en-US" sz="2800" dirty="0" smtClean="0">
                <a:solidFill>
                  <a:schemeClr val="tx2">
                    <a:lumMod val="90000"/>
                  </a:schemeClr>
                </a:solidFill>
              </a:rPr>
              <a:t>If there has been an actual land use change </a:t>
            </a:r>
            <a:endParaRPr lang="en-US" dirty="0">
              <a:solidFill>
                <a:schemeClr val="tx2">
                  <a:lumMod val="90000"/>
                </a:schemeClr>
              </a:solidFill>
            </a:endParaRPr>
          </a:p>
        </p:txBody>
      </p:sp>
      <p:sp>
        <p:nvSpPr>
          <p:cNvPr id="13315" name="Rectangle 3"/>
          <p:cNvSpPr>
            <a:spLocks noChangeArrowheads="1"/>
          </p:cNvSpPr>
          <p:nvPr/>
        </p:nvSpPr>
        <p:spPr bwMode="auto">
          <a:xfrm>
            <a:off x="784225" y="2422525"/>
            <a:ext cx="7386638" cy="2678113"/>
          </a:xfrm>
          <a:prstGeom prst="rect">
            <a:avLst/>
          </a:prstGeom>
          <a:noFill/>
          <a:ln w="9525">
            <a:noFill/>
            <a:miter lim="800000"/>
            <a:headEnd/>
            <a:tailEnd/>
          </a:ln>
        </p:spPr>
        <p:txBody>
          <a:bodyPr>
            <a:spAutoFit/>
          </a:bodyPr>
          <a:lstStyle/>
          <a:p>
            <a:pPr lvl="1"/>
            <a:r>
              <a:rPr lang="en-US" sz="2400" u="sng" dirty="0"/>
              <a:t>Example:</a:t>
            </a:r>
            <a:r>
              <a:rPr lang="en-US" sz="2400" dirty="0"/>
              <a:t> Land use was coded as  ‘corn’  in cycle 1 but in cycle 2 it is now ‘residential single family dwelling’ and you are in an urbanizing </a:t>
            </a:r>
            <a:r>
              <a:rPr lang="en-US" sz="2400" dirty="0" smtClean="0"/>
              <a:t>area.</a:t>
            </a:r>
            <a:endParaRPr lang="en-US" sz="2400" dirty="0"/>
          </a:p>
          <a:p>
            <a:pPr lvl="1"/>
            <a:endParaRPr lang="en-US" sz="2400" dirty="0"/>
          </a:p>
          <a:p>
            <a:pPr lvl="1"/>
            <a:r>
              <a:rPr lang="en-US" sz="2400" u="sng" dirty="0"/>
              <a:t>Action:</a:t>
            </a:r>
            <a:r>
              <a:rPr lang="en-US" sz="2400" dirty="0"/>
              <a:t> Just use the correct approved LULC code for cycle 2. There is no need to put this information in the metadata.</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nvbr.jpg"/>
          <p:cNvPicPr>
            <a:picLocks noChangeAspect="1"/>
          </p:cNvPicPr>
          <p:nvPr/>
        </p:nvPicPr>
        <p:blipFill>
          <a:blip r:embed="rId3" cstate="print"/>
          <a:srcRect/>
          <a:stretch>
            <a:fillRect/>
          </a:stretch>
        </p:blipFill>
        <p:spPr bwMode="auto">
          <a:xfrm>
            <a:off x="246063" y="236538"/>
            <a:ext cx="8666162" cy="6483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fld id="{7C48584A-446B-4581-A560-0DBF3052ECC1}" type="datetime1">
              <a:rPr lang="en-US" smtClean="0"/>
              <a:pPr>
                <a:defRPr/>
              </a:pPr>
              <a:t>2/10/2011</a:t>
            </a:fld>
            <a:endParaRPr lang="en-US" dirty="0"/>
          </a:p>
        </p:txBody>
      </p:sp>
      <p:pic>
        <p:nvPicPr>
          <p:cNvPr id="15363" name="Picture 7" descr="nvbr explan.jpg"/>
          <p:cNvPicPr>
            <a:picLocks noChangeAspect="1"/>
          </p:cNvPicPr>
          <p:nvPr/>
        </p:nvPicPr>
        <p:blipFill>
          <a:blip r:embed="rId3" cstate="print"/>
          <a:srcRect/>
          <a:stretch>
            <a:fillRect/>
          </a:stretch>
        </p:blipFill>
        <p:spPr bwMode="auto">
          <a:xfrm>
            <a:off x="0" y="153988"/>
            <a:ext cx="9144000" cy="6704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s443339089095001.jpg"/>
          <p:cNvPicPr>
            <a:picLocks noChangeAspect="1"/>
          </p:cNvPicPr>
          <p:nvPr/>
        </p:nvPicPr>
        <p:blipFill>
          <a:blip r:embed="rId3" cstate="print"/>
          <a:srcRect/>
          <a:stretch>
            <a:fillRect/>
          </a:stretch>
        </p:blipFill>
        <p:spPr bwMode="auto">
          <a:xfrm>
            <a:off x="134938" y="0"/>
            <a:ext cx="887412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69863"/>
            <a:ext cx="8229600" cy="506412"/>
          </a:xfrm>
        </p:spPr>
        <p:txBody>
          <a:bodyPr/>
          <a:lstStyle/>
          <a:p>
            <a:pPr>
              <a:defRPr/>
            </a:pPr>
            <a:r>
              <a:rPr lang="en-US" sz="3200" dirty="0" smtClean="0">
                <a:solidFill>
                  <a:schemeClr val="tx2">
                    <a:lumMod val="90000"/>
                  </a:schemeClr>
                </a:solidFill>
              </a:rPr>
              <a:t>How long will it take (rough estimate)?</a:t>
            </a:r>
            <a:endParaRPr lang="en-US" sz="3200" dirty="0">
              <a:solidFill>
                <a:schemeClr val="tx2">
                  <a:lumMod val="90000"/>
                </a:schemeClr>
              </a:solidFill>
            </a:endParaRPr>
          </a:p>
        </p:txBody>
      </p:sp>
      <p:sp>
        <p:nvSpPr>
          <p:cNvPr id="3" name="Content Placeholder 2"/>
          <p:cNvSpPr>
            <a:spLocks noGrp="1"/>
          </p:cNvSpPr>
          <p:nvPr>
            <p:ph idx="1"/>
          </p:nvPr>
        </p:nvSpPr>
        <p:spPr>
          <a:xfrm>
            <a:off x="247650" y="628650"/>
            <a:ext cx="8896350" cy="5715000"/>
          </a:xfrm>
          <a:ln>
            <a:noFill/>
          </a:ln>
        </p:spPr>
        <p:txBody>
          <a:bodyPr/>
          <a:lstStyle/>
          <a:p>
            <a:pPr>
              <a:defRPr/>
            </a:pPr>
            <a:r>
              <a:rPr lang="en-US" sz="1900" dirty="0" smtClean="0"/>
              <a:t>1 to 3 weeks—Hydrologist or Hydrologic technician</a:t>
            </a:r>
          </a:p>
          <a:p>
            <a:pPr lvl="1">
              <a:buNone/>
              <a:defRPr/>
            </a:pPr>
            <a:r>
              <a:rPr lang="en-US" sz="1800" dirty="0" smtClean="0"/>
              <a:t>Organize/plan field work, pre-fill out forms, establish any replacement wells.</a:t>
            </a:r>
          </a:p>
          <a:p>
            <a:pPr>
              <a:defRPr/>
            </a:pPr>
            <a:r>
              <a:rPr lang="en-US" sz="1900" dirty="0" smtClean="0"/>
              <a:t>1 hour—Database person</a:t>
            </a:r>
          </a:p>
          <a:p>
            <a:pPr lvl="1">
              <a:defRPr/>
            </a:pPr>
            <a:r>
              <a:rPr lang="en-US" sz="1600" dirty="0" smtClean="0"/>
              <a:t>  </a:t>
            </a:r>
            <a:r>
              <a:rPr lang="en-US" sz="1800" dirty="0" smtClean="0"/>
              <a:t>Ensure all network sites are in Project Networks.</a:t>
            </a:r>
          </a:p>
          <a:p>
            <a:pPr>
              <a:defRPr/>
            </a:pPr>
            <a:r>
              <a:rPr lang="en-US" sz="1900" dirty="0" smtClean="0"/>
              <a:t>1 to 2  weeks—GIS person</a:t>
            </a:r>
          </a:p>
          <a:p>
            <a:pPr lvl="1">
              <a:defRPr/>
            </a:pPr>
            <a:r>
              <a:rPr lang="en-US" sz="1800" dirty="0" smtClean="0"/>
              <a:t>Read the instructions on the </a:t>
            </a:r>
            <a:r>
              <a:rPr lang="en-US" sz="1800" dirty="0" smtClean="0">
                <a:hlinkClick r:id="rId3"/>
              </a:rPr>
              <a:t>LULC web page</a:t>
            </a:r>
            <a:r>
              <a:rPr lang="en-US" sz="1800" dirty="0" smtClean="0"/>
              <a:t> . Download spatial data resources from web page, update or delineate land use in ArcGIS using the latest aerial imagery, Google maps, and any previous LULC, print maps out to have field-checked.</a:t>
            </a:r>
          </a:p>
          <a:p>
            <a:pPr>
              <a:defRPr/>
            </a:pPr>
            <a:r>
              <a:rPr lang="en-US" sz="1900" dirty="0" smtClean="0"/>
              <a:t>2 to 3 weeks—Hydrologist or Hydrologic technician</a:t>
            </a:r>
          </a:p>
          <a:p>
            <a:pPr lvl="1">
              <a:defRPr/>
            </a:pPr>
            <a:r>
              <a:rPr lang="en-US" sz="1800" dirty="0" smtClean="0"/>
              <a:t>Field  check the land-use mapping provided by the GIS person. Plan to check  2 to 4 wells per day, considering time for travel.</a:t>
            </a:r>
          </a:p>
          <a:p>
            <a:pPr>
              <a:defRPr/>
            </a:pPr>
            <a:r>
              <a:rPr lang="en-US" sz="1900" dirty="0" smtClean="0"/>
              <a:t>2  to 5 days—GIS person</a:t>
            </a:r>
          </a:p>
          <a:p>
            <a:pPr lvl="1">
              <a:defRPr/>
            </a:pPr>
            <a:r>
              <a:rPr lang="en-US" sz="1800" dirty="0" smtClean="0"/>
              <a:t>Update LULC spatial data after field check if needed, write metadata, make sure spatial data meets the requirements specified on the </a:t>
            </a:r>
            <a:r>
              <a:rPr lang="en-US" sz="1800" dirty="0" smtClean="0">
                <a:hlinkClick r:id="rId3"/>
              </a:rPr>
              <a:t>LULC web page</a:t>
            </a:r>
            <a:r>
              <a:rPr lang="en-US" sz="1800" dirty="0" smtClean="0"/>
              <a:t>,  and send to Terri Arnold for archive.</a:t>
            </a:r>
          </a:p>
          <a:p>
            <a:pPr>
              <a:defRPr/>
            </a:pPr>
            <a:r>
              <a:rPr lang="en-US" sz="1900" dirty="0" smtClean="0"/>
              <a:t>1 to 2 days—Database or GIS person</a:t>
            </a:r>
          </a:p>
          <a:p>
            <a:pPr lvl="1">
              <a:defRPr/>
            </a:pPr>
            <a:r>
              <a:rPr lang="en-US" sz="1800" dirty="0" smtClean="0"/>
              <a:t>Enter field data sheet data into Data Warehous</a:t>
            </a:r>
            <a:r>
              <a:rPr lang="en-US" sz="2000" dirty="0" smtClean="0"/>
              <a:t>e.</a:t>
            </a:r>
          </a:p>
          <a:p>
            <a:pPr>
              <a:defRPr/>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277813"/>
            <a:ext cx="8229600" cy="984250"/>
          </a:xfrm>
        </p:spPr>
        <p:txBody>
          <a:bodyPr/>
          <a:lstStyle/>
          <a:p>
            <a:pPr eaLnBrk="1" hangingPunct="1">
              <a:defRPr/>
            </a:pPr>
            <a:r>
              <a:rPr lang="en-US" sz="3600" dirty="0" smtClean="0">
                <a:solidFill>
                  <a:schemeClr val="tx2">
                    <a:lumMod val="90000"/>
                  </a:schemeClr>
                </a:solidFill>
              </a:rPr>
              <a:t>Where to get help</a:t>
            </a:r>
            <a:r>
              <a:rPr lang="en-US" sz="3600" dirty="0" smtClean="0"/>
              <a:t/>
            </a:r>
            <a:br>
              <a:rPr lang="en-US" sz="3600" dirty="0" smtClean="0"/>
            </a:br>
            <a:r>
              <a:rPr lang="en-US" sz="2400" dirty="0" smtClean="0">
                <a:hlinkClick r:id="rId3"/>
              </a:rPr>
              <a:t>http://water.usgs.gov/nawqa-only/luchar</a:t>
            </a:r>
            <a:endParaRPr lang="en-US" sz="2400" dirty="0" smtClean="0"/>
          </a:p>
        </p:txBody>
      </p:sp>
      <p:sp>
        <p:nvSpPr>
          <p:cNvPr id="104451" name="Rectangle 3"/>
          <p:cNvSpPr>
            <a:spLocks noGrp="1" noChangeArrowheads="1"/>
          </p:cNvSpPr>
          <p:nvPr>
            <p:ph type="body" idx="1"/>
          </p:nvPr>
        </p:nvSpPr>
        <p:spPr>
          <a:xfrm>
            <a:off x="428625" y="1343025"/>
            <a:ext cx="8229600" cy="4767263"/>
          </a:xfrm>
        </p:spPr>
        <p:txBody>
          <a:bodyPr/>
          <a:lstStyle/>
          <a:p>
            <a:pPr eaLnBrk="1" hangingPunct="1">
              <a:defRPr/>
            </a:pPr>
            <a:r>
              <a:rPr lang="en-US" sz="2600" dirty="0" smtClean="0"/>
              <a:t>Resources and guidelines for mapping</a:t>
            </a:r>
          </a:p>
          <a:p>
            <a:pPr eaLnBrk="1" hangingPunct="1">
              <a:defRPr/>
            </a:pPr>
            <a:r>
              <a:rPr lang="en-US" sz="2600" dirty="0" smtClean="0"/>
              <a:t>Mapping tools (ArcGIS toolbar (and FAQ), LULC field data sheet, approved land use codes), quick-start guide to digitizing LULC</a:t>
            </a:r>
          </a:p>
          <a:p>
            <a:pPr eaLnBrk="1" hangingPunct="1">
              <a:defRPr/>
            </a:pPr>
            <a:r>
              <a:rPr lang="en-US" sz="2600" dirty="0" smtClean="0"/>
              <a:t>Instructions for entering field data sheets in DWH</a:t>
            </a:r>
          </a:p>
          <a:p>
            <a:pPr eaLnBrk="1" hangingPunct="1">
              <a:defRPr/>
            </a:pPr>
            <a:r>
              <a:rPr lang="en-US" sz="2600" dirty="0" smtClean="0"/>
              <a:t>Instructions for submitting data for archival</a:t>
            </a:r>
          </a:p>
          <a:p>
            <a:pPr eaLnBrk="1" hangingPunct="1">
              <a:defRPr/>
            </a:pPr>
            <a:r>
              <a:rPr lang="en-US" sz="2600" dirty="0" smtClean="0"/>
              <a:t>Status of mapping effort</a:t>
            </a:r>
          </a:p>
          <a:p>
            <a:pPr eaLnBrk="1" hangingPunct="1">
              <a:defRPr/>
            </a:pPr>
            <a:r>
              <a:rPr lang="en-US" sz="2600" dirty="0" smtClean="0"/>
              <a:t>Downloadable LULC spatial geodatabases, maps of submitted LULC, and tabular percentage data</a:t>
            </a:r>
          </a:p>
          <a:p>
            <a:pPr eaLnBrk="1" hangingPunct="1">
              <a:defRPr/>
            </a:pPr>
            <a:r>
              <a:rPr lang="en-US" sz="2600" i="1" dirty="0" smtClean="0"/>
              <a:t>If all else fails, call  or email Terri Arnold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457200" y="277813"/>
            <a:ext cx="8229600" cy="655637"/>
          </a:xfrm>
        </p:spPr>
        <p:txBody>
          <a:bodyPr/>
          <a:lstStyle/>
          <a:p>
            <a:pPr eaLnBrk="1" hangingPunct="1">
              <a:defRPr/>
            </a:pPr>
            <a:r>
              <a:rPr lang="en-US" sz="3800" dirty="0" smtClean="0">
                <a:solidFill>
                  <a:schemeClr val="tx2">
                    <a:lumMod val="90000"/>
                  </a:schemeClr>
                </a:solidFill>
              </a:rPr>
              <a:t>Summary</a:t>
            </a:r>
          </a:p>
        </p:txBody>
      </p:sp>
      <p:sp>
        <p:nvSpPr>
          <p:cNvPr id="116739" name="Rectangle 3"/>
          <p:cNvSpPr>
            <a:spLocks noGrp="1" noChangeArrowheads="1"/>
          </p:cNvSpPr>
          <p:nvPr>
            <p:ph type="body" idx="1"/>
          </p:nvPr>
        </p:nvSpPr>
        <p:spPr>
          <a:xfrm>
            <a:off x="457200" y="955675"/>
            <a:ext cx="8229600" cy="5197475"/>
          </a:xfrm>
        </p:spPr>
        <p:txBody>
          <a:bodyPr/>
          <a:lstStyle/>
          <a:p>
            <a:pPr eaLnBrk="1" hangingPunct="1">
              <a:defRPr/>
            </a:pPr>
            <a:r>
              <a:rPr lang="en-US" sz="2300" dirty="0" smtClean="0"/>
              <a:t>Look at LULC web page for instructions </a:t>
            </a:r>
            <a:r>
              <a:rPr lang="en-US" sz="2300" dirty="0" smtClean="0">
                <a:hlinkClick r:id="rId3"/>
              </a:rPr>
              <a:t>http://water.usgs.gov/nawqa-only/luchar/</a:t>
            </a:r>
            <a:endParaRPr lang="en-US" sz="2300" dirty="0" smtClean="0"/>
          </a:p>
          <a:p>
            <a:pPr eaLnBrk="1" hangingPunct="1">
              <a:defRPr/>
            </a:pPr>
            <a:r>
              <a:rPr lang="en-US" sz="2300" dirty="0" smtClean="0"/>
              <a:t>Most of the work can be completed before you go to the field</a:t>
            </a:r>
          </a:p>
          <a:p>
            <a:pPr eaLnBrk="1" hangingPunct="1">
              <a:defRPr/>
            </a:pPr>
            <a:r>
              <a:rPr lang="en-US" sz="2300" dirty="0" smtClean="0"/>
              <a:t>Use field trip to check/verify the land use mapping done in the office from the aerial imagery</a:t>
            </a:r>
          </a:p>
          <a:p>
            <a:pPr eaLnBrk="1" hangingPunct="1">
              <a:defRPr/>
            </a:pPr>
            <a:r>
              <a:rPr lang="en-US" sz="2300" dirty="0" smtClean="0"/>
              <a:t>Follow the requirements for creating the spatial data</a:t>
            </a:r>
          </a:p>
          <a:p>
            <a:pPr eaLnBrk="1" hangingPunct="1">
              <a:defRPr/>
            </a:pPr>
            <a:r>
              <a:rPr lang="en-US" sz="2300" dirty="0" smtClean="0"/>
              <a:t>Use approved LULC codes – ArcMap toolbar can help</a:t>
            </a:r>
          </a:p>
          <a:p>
            <a:pPr eaLnBrk="1" hangingPunct="1">
              <a:defRPr/>
            </a:pPr>
            <a:r>
              <a:rPr lang="en-US" sz="2300" dirty="0" smtClean="0"/>
              <a:t>Use previous LULC polygons and land use codes as a basis for mapping</a:t>
            </a:r>
          </a:p>
          <a:p>
            <a:pPr eaLnBrk="1" hangingPunct="1">
              <a:defRPr/>
            </a:pPr>
            <a:r>
              <a:rPr lang="en-US" sz="2300" dirty="0" smtClean="0"/>
              <a:t>Enter your field data sheet  information into Data Warehouse</a:t>
            </a:r>
          </a:p>
          <a:p>
            <a:pPr eaLnBrk="1" hangingPunct="1">
              <a:defRPr/>
            </a:pPr>
            <a:r>
              <a:rPr lang="en-US" sz="2300" dirty="0" smtClean="0"/>
              <a:t>Submit your data to Terri Arnold for archiving.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rbit">
  <a:themeElements>
    <a:clrScheme name="Orbit 14">
      <a:dk1>
        <a:srgbClr val="A28A84"/>
      </a:dk1>
      <a:lt1>
        <a:srgbClr val="FFFFFF"/>
      </a:lt1>
      <a:dk2>
        <a:srgbClr val="463734"/>
      </a:dk2>
      <a:lt2>
        <a:srgbClr val="FFCC99"/>
      </a:lt2>
      <a:accent1>
        <a:srgbClr val="CC6600"/>
      </a:accent1>
      <a:accent2>
        <a:srgbClr val="CC9900"/>
      </a:accent2>
      <a:accent3>
        <a:srgbClr val="B0AEAE"/>
      </a:accent3>
      <a:accent4>
        <a:srgbClr val="DADADA"/>
      </a:accent4>
      <a:accent5>
        <a:srgbClr val="E2B8AA"/>
      </a:accent5>
      <a:accent6>
        <a:srgbClr val="B98A00"/>
      </a:accent6>
      <a:hlink>
        <a:srgbClr val="B3B276"/>
      </a:hlink>
      <a:folHlink>
        <a:srgbClr val="FFFFBD"/>
      </a:folHlink>
    </a:clrScheme>
    <a:fontScheme name="Orb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
      <a:clrScheme name="Orbit 10">
        <a:dk1>
          <a:srgbClr val="A28A84"/>
        </a:dk1>
        <a:lt1>
          <a:srgbClr val="FFFFFF"/>
        </a:lt1>
        <a:dk2>
          <a:srgbClr val="463734"/>
        </a:dk2>
        <a:lt2>
          <a:srgbClr val="DDDDDD"/>
        </a:lt2>
        <a:accent1>
          <a:srgbClr val="CC6600"/>
        </a:accent1>
        <a:accent2>
          <a:srgbClr val="CC9900"/>
        </a:accent2>
        <a:accent3>
          <a:srgbClr val="B0AEAE"/>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11">
        <a:dk1>
          <a:srgbClr val="A28A84"/>
        </a:dk1>
        <a:lt1>
          <a:srgbClr val="FFFFFF"/>
        </a:lt1>
        <a:dk2>
          <a:srgbClr val="463734"/>
        </a:dk2>
        <a:lt2>
          <a:srgbClr val="009999"/>
        </a:lt2>
        <a:accent1>
          <a:srgbClr val="CC6600"/>
        </a:accent1>
        <a:accent2>
          <a:srgbClr val="CC9900"/>
        </a:accent2>
        <a:accent3>
          <a:srgbClr val="B0AEAE"/>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12">
        <a:dk1>
          <a:srgbClr val="A28A84"/>
        </a:dk1>
        <a:lt1>
          <a:srgbClr val="FFFFFF"/>
        </a:lt1>
        <a:dk2>
          <a:srgbClr val="463734"/>
        </a:dk2>
        <a:lt2>
          <a:srgbClr val="33CCCC"/>
        </a:lt2>
        <a:accent1>
          <a:srgbClr val="CC6600"/>
        </a:accent1>
        <a:accent2>
          <a:srgbClr val="CC9900"/>
        </a:accent2>
        <a:accent3>
          <a:srgbClr val="B0AEAE"/>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13">
        <a:dk1>
          <a:srgbClr val="A28A84"/>
        </a:dk1>
        <a:lt1>
          <a:srgbClr val="FFFFFF"/>
        </a:lt1>
        <a:dk2>
          <a:srgbClr val="463734"/>
        </a:dk2>
        <a:lt2>
          <a:srgbClr val="33CCCC"/>
        </a:lt2>
        <a:accent1>
          <a:srgbClr val="CC6600"/>
        </a:accent1>
        <a:accent2>
          <a:srgbClr val="CC9900"/>
        </a:accent2>
        <a:accent3>
          <a:srgbClr val="B0AEAE"/>
        </a:accent3>
        <a:accent4>
          <a:srgbClr val="DADADA"/>
        </a:accent4>
        <a:accent5>
          <a:srgbClr val="E2B8AA"/>
        </a:accent5>
        <a:accent6>
          <a:srgbClr val="B98A00"/>
        </a:accent6>
        <a:hlink>
          <a:srgbClr val="B3B276"/>
        </a:hlink>
        <a:folHlink>
          <a:srgbClr val="FFFFBD"/>
        </a:folHlink>
      </a:clrScheme>
      <a:clrMap bg1="dk2" tx1="lt1" bg2="dk1" tx2="lt2" accent1="accent1" accent2="accent2" accent3="accent3" accent4="accent4" accent5="accent5" accent6="accent6" hlink="hlink" folHlink="folHlink"/>
    </a:extraClrScheme>
    <a:extraClrScheme>
      <a:clrScheme name="Orbit 14">
        <a:dk1>
          <a:srgbClr val="A28A84"/>
        </a:dk1>
        <a:lt1>
          <a:srgbClr val="FFFFFF"/>
        </a:lt1>
        <a:dk2>
          <a:srgbClr val="463734"/>
        </a:dk2>
        <a:lt2>
          <a:srgbClr val="FFCC99"/>
        </a:lt2>
        <a:accent1>
          <a:srgbClr val="CC6600"/>
        </a:accent1>
        <a:accent2>
          <a:srgbClr val="CC9900"/>
        </a:accent2>
        <a:accent3>
          <a:srgbClr val="B0AEAE"/>
        </a:accent3>
        <a:accent4>
          <a:srgbClr val="DADADA"/>
        </a:accent4>
        <a:accent5>
          <a:srgbClr val="E2B8AA"/>
        </a:accent5>
        <a:accent6>
          <a:srgbClr val="B98A00"/>
        </a:accent6>
        <a:hlink>
          <a:srgbClr val="B3B276"/>
        </a:hlink>
        <a:folHlink>
          <a:srgbClr val="FFFFB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2984</TotalTime>
  <Words>2381</Words>
  <Application>Microsoft Office PowerPoint</Application>
  <PresentationFormat>On-screen Show (4:3)</PresentationFormat>
  <Paragraphs>191</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Orbit</vt:lpstr>
      <vt:lpstr>Planning a Land-Use Characterization (LULC)   of NAWQA LUS Wells For New  Or Resampled  Networks</vt:lpstr>
      <vt:lpstr>Agenda</vt:lpstr>
      <vt:lpstr>What is LULC?</vt:lpstr>
      <vt:lpstr>A Good Source of Aerial Imagery</vt:lpstr>
      <vt:lpstr>Before you go to the field…most of the work can be done</vt:lpstr>
      <vt:lpstr>Slide 6</vt:lpstr>
      <vt:lpstr>While you are in the field…</vt:lpstr>
      <vt:lpstr>Slide 8</vt:lpstr>
      <vt:lpstr>First-time LULC for a new network</vt:lpstr>
      <vt:lpstr>Updating LULC for Resampled Network</vt:lpstr>
      <vt:lpstr>About Digitizing the LULC in ArcGIS</vt:lpstr>
      <vt:lpstr>ArcGIS LULC mapping toolbar</vt:lpstr>
      <vt:lpstr>Slide 13</vt:lpstr>
      <vt:lpstr>Requirements for Data Archival – see web page</vt:lpstr>
      <vt:lpstr>Enter field data sheets in Data Warehouse</vt:lpstr>
      <vt:lpstr>Field Data Sheet form in Data Warehouse</vt:lpstr>
      <vt:lpstr>A few examples of updated LULC, recommendations, things to be aware of</vt:lpstr>
      <vt:lpstr>Sometimes the cycle 1 and cycle 2 well points and buffers do not overlay</vt:lpstr>
      <vt:lpstr>What happens when you don’t use the previous LULC as a base</vt:lpstr>
      <vt:lpstr>If land use was coded inaccurately in cycle 1 but there has not likely been an actual land use change since then</vt:lpstr>
      <vt:lpstr>If there has been an actual land use change </vt:lpstr>
      <vt:lpstr>Slide 22</vt:lpstr>
      <vt:lpstr>Slide 23</vt:lpstr>
      <vt:lpstr>Slide 24</vt:lpstr>
      <vt:lpstr>How long will it take (rough estimate)?</vt:lpstr>
      <vt:lpstr>Where to get help http://water.usgs.gov/nawqa-only/luchar</vt:lpstr>
      <vt:lpstr>Summary</vt:lpstr>
    </vt:vector>
  </TitlesOfParts>
  <Company>USGS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Status of Land Use/Land Cover Characterization for Well Networks (formerly known as ‘CPG’)</dc:title>
  <dc:creator> </dc:creator>
  <cp:lastModifiedBy>Terri L Arnold</cp:lastModifiedBy>
  <cp:revision>254</cp:revision>
  <dcterms:created xsi:type="dcterms:W3CDTF">2007-11-26T21:41:52Z</dcterms:created>
  <dcterms:modified xsi:type="dcterms:W3CDTF">2011-02-10T21:59:10Z</dcterms:modified>
</cp:coreProperties>
</file>