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6" r:id="rId1"/>
  </p:sldMasterIdLst>
  <p:notesMasterIdLst>
    <p:notesMasterId r:id="rId20"/>
  </p:notesMasterIdLst>
  <p:handoutMasterIdLst>
    <p:handoutMasterId r:id="rId21"/>
  </p:handoutMasterIdLst>
  <p:sldIdLst>
    <p:sldId id="305" r:id="rId2"/>
    <p:sldId id="306" r:id="rId3"/>
    <p:sldId id="304" r:id="rId4"/>
    <p:sldId id="303" r:id="rId5"/>
    <p:sldId id="308" r:id="rId6"/>
    <p:sldId id="313" r:id="rId7"/>
    <p:sldId id="311" r:id="rId8"/>
    <p:sldId id="312" r:id="rId9"/>
    <p:sldId id="324" r:id="rId10"/>
    <p:sldId id="322" r:id="rId11"/>
    <p:sldId id="323" r:id="rId12"/>
    <p:sldId id="325" r:id="rId13"/>
    <p:sldId id="320" r:id="rId14"/>
    <p:sldId id="321" r:id="rId15"/>
    <p:sldId id="317" r:id="rId16"/>
    <p:sldId id="319" r:id="rId17"/>
    <p:sldId id="326" r:id="rId18"/>
    <p:sldId id="314" r:id="rId19"/>
  </p:sldIdLst>
  <p:sldSz cx="9144000" cy="6858000" type="screen4x3"/>
  <p:notesSz cx="6997700" cy="9271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FFFF"/>
    <a:srgbClr val="EAEAEA"/>
    <a:srgbClr val="180F9B"/>
    <a:srgbClr val="007B71"/>
    <a:srgbClr val="FFFF99"/>
    <a:srgbClr val="006F41"/>
    <a:srgbClr val="66A48B"/>
    <a:srgbClr val="DDDDD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72" autoAdjust="0"/>
    <p:restoredTop sz="94660" autoAdjust="0"/>
  </p:normalViewPr>
  <p:slideViewPr>
    <p:cSldViewPr>
      <p:cViewPr varScale="1">
        <p:scale>
          <a:sx n="133" d="100"/>
          <a:sy n="133" d="100"/>
        </p:scale>
        <p:origin x="-1020" y="-84"/>
      </p:cViewPr>
      <p:guideLst>
        <p:guide orient="horz" pos="4032"/>
        <p:guide pos="288"/>
        <p:guide pos="54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31863" y="4403725"/>
            <a:ext cx="5133975" cy="4171950"/>
          </a:xfrm>
          <a:prstGeom prst="rect">
            <a:avLst/>
          </a:prstGeom>
          <a:noFill/>
          <a:ln w="12700">
            <a:noFill/>
            <a:miter lim="800000"/>
            <a:headEnd/>
            <a:tailEnd/>
          </a:ln>
          <a:effectLst/>
        </p:spPr>
        <p:txBody>
          <a:bodyPr vert="horz" wrap="square" lIns="92214" tIns="45298" rIns="92214" bIns="4529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3315" name="Rectangle 3"/>
          <p:cNvSpPr>
            <a:spLocks noGrp="1" noRot="1" noChangeAspect="1" noChangeArrowheads="1" noTextEdit="1"/>
          </p:cNvSpPr>
          <p:nvPr>
            <p:ph type="sldImg" idx="2"/>
          </p:nvPr>
        </p:nvSpPr>
        <p:spPr bwMode="auto">
          <a:xfrm>
            <a:off x="1181100" y="695325"/>
            <a:ext cx="4635500" cy="3476625"/>
          </a:xfrm>
          <a:prstGeom prst="rect">
            <a:avLst/>
          </a:prstGeom>
          <a:noFill/>
          <a:ln w="12700">
            <a:solidFill>
              <a:schemeClr val="tx1"/>
            </a:solidFill>
            <a:miter lim="800000"/>
            <a:headEnd/>
            <a:tailEnd/>
          </a:ln>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noTextEdit="1"/>
          </p:cNvSpPr>
          <p:nvPr>
            <p:ph type="sldImg"/>
          </p:nvPr>
        </p:nvSpPr>
        <p:spPr>
          <a:ln/>
        </p:spPr>
      </p:sp>
      <p:sp>
        <p:nvSpPr>
          <p:cNvPr id="19458" name="Notes Placeholder 2"/>
          <p:cNvSpPr>
            <a:spLocks noGrp="1"/>
          </p:cNvSpPr>
          <p:nvPr>
            <p:ph type="body" idx="1"/>
          </p:nvPr>
        </p:nvSpPr>
        <p:spPr>
          <a:noFill/>
          <a:ln w="9525"/>
        </p:spPr>
        <p:txBody>
          <a:bodyP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404813" y="6083300"/>
            <a:ext cx="2016125" cy="393700"/>
          </a:xfrm>
          <a:prstGeom prst="rect">
            <a:avLst/>
          </a:prstGeom>
          <a:noFill/>
          <a:ln w="12700">
            <a:noFill/>
            <a:miter lim="800000"/>
            <a:headEnd/>
            <a:tailEnd/>
          </a:ln>
          <a:effectLst/>
        </p:spPr>
        <p:txBody>
          <a:bodyPr wrap="none" lIns="88900" tIns="44450" rIns="88900" bIns="44450">
            <a:spAutoFit/>
          </a:bodyPr>
          <a:lstStyle/>
          <a:p>
            <a:pPr defTabSz="885825" eaLnBrk="0" hangingPunct="0">
              <a:defRPr/>
            </a:pPr>
            <a:r>
              <a:rPr lang="en-US" sz="1000" b="1">
                <a:solidFill>
                  <a:schemeClr val="bg1"/>
                </a:solidFill>
              </a:rPr>
              <a:t>U.S. Department of the Interior</a:t>
            </a:r>
          </a:p>
          <a:p>
            <a:pPr defTabSz="885825" eaLnBrk="0" hangingPunct="0">
              <a:defRPr/>
            </a:pPr>
            <a:r>
              <a:rPr lang="en-US" sz="1000" b="1">
                <a:solidFill>
                  <a:schemeClr val="bg1"/>
                </a:solidFill>
              </a:rPr>
              <a:t>U.S. Geological Survey</a:t>
            </a:r>
          </a:p>
        </p:txBody>
      </p:sp>
      <p:pic>
        <p:nvPicPr>
          <p:cNvPr id="5" name="Picture 5" descr="ident_4_onscreen_png"/>
          <p:cNvPicPr>
            <a:picLocks noChangeAspect="1" noChangeArrowheads="1"/>
          </p:cNvPicPr>
          <p:nvPr/>
        </p:nvPicPr>
        <p:blipFill>
          <a:blip r:embed="rId2">
            <a:lum bright="100000"/>
          </a:blip>
          <a:srcRect/>
          <a:stretch>
            <a:fillRect/>
          </a:stretch>
        </p:blipFill>
        <p:spPr bwMode="black">
          <a:xfrm>
            <a:off x="457200" y="461963"/>
            <a:ext cx="2057400" cy="757237"/>
          </a:xfrm>
          <a:prstGeom prst="rect">
            <a:avLst/>
          </a:prstGeom>
          <a:noFill/>
          <a:ln w="9525">
            <a:noFill/>
            <a:miter lim="800000"/>
            <a:headEnd/>
            <a:tailEnd/>
          </a:ln>
        </p:spPr>
      </p:pic>
      <p:sp>
        <p:nvSpPr>
          <p:cNvPr id="171010" name="Rectangle 2"/>
          <p:cNvSpPr>
            <a:spLocks noGrp="1" noChangeArrowheads="1"/>
          </p:cNvSpPr>
          <p:nvPr>
            <p:ph type="ctrTitle"/>
          </p:nvPr>
        </p:nvSpPr>
        <p:spPr>
          <a:xfrm>
            <a:off x="381000" y="2286000"/>
            <a:ext cx="8305800" cy="1143000"/>
          </a:xfrm>
        </p:spPr>
        <p:txBody>
          <a:bodyPr/>
          <a:lstStyle>
            <a:lvl1pPr>
              <a:defRPr/>
            </a:lvl1pPr>
          </a:lstStyle>
          <a:p>
            <a:r>
              <a:rPr lang="en-US"/>
              <a:t>Click to edit Master title style</a:t>
            </a:r>
          </a:p>
        </p:txBody>
      </p:sp>
      <p:sp>
        <p:nvSpPr>
          <p:cNvPr id="171011" name="Rectangle 3"/>
          <p:cNvSpPr>
            <a:spLocks noGrp="1" noChangeArrowheads="1"/>
          </p:cNvSpPr>
          <p:nvPr>
            <p:ph type="subTitle" idx="1"/>
          </p:nvPr>
        </p:nvSpPr>
        <p:spPr>
          <a:xfrm>
            <a:off x="381000" y="3886200"/>
            <a:ext cx="8305800" cy="1752600"/>
          </a:xfrm>
        </p:spPr>
        <p:txBody>
          <a:bodyPr/>
          <a:lstStyle>
            <a:lvl1pPr marL="0" indent="0" algn="ctr">
              <a:buFont typeface="Wingdings" pitchFamily="2" charset="2"/>
              <a:buNone/>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371600"/>
            <a:ext cx="40767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0767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152400"/>
            <a:ext cx="207645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07695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2F4C40"/>
            </a:gs>
            <a:gs pos="100000">
              <a:srgbClr val="66A48B"/>
            </a:gs>
          </a:gsLst>
          <a:lin ang="189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 y="152400"/>
            <a:ext cx="8305800" cy="1143000"/>
          </a:xfrm>
          <a:prstGeom prst="rect">
            <a:avLst/>
          </a:prstGeom>
          <a:noFill/>
          <a:ln w="12700">
            <a:noFill/>
            <a:miter lim="800000"/>
            <a:headEnd/>
            <a:tailEnd/>
          </a:ln>
        </p:spPr>
        <p:txBody>
          <a:bodyPr vert="horz" wrap="square" lIns="90488" tIns="44450" rIns="90488" bIns="44450" numCol="1" anchor="ctr" anchorCtr="0" compatLnSpc="1">
            <a:prstTxWarp prst="textNoShape">
              <a:avLst/>
            </a:prstTxWarp>
          </a:bodyPr>
          <a:lstStyle/>
          <a:p>
            <a:pPr lvl="0"/>
            <a:r>
              <a:rPr lang="en-US" smtClean="0"/>
              <a:t>Click to edit Master </a:t>
            </a:r>
          </a:p>
        </p:txBody>
      </p:sp>
      <p:sp>
        <p:nvSpPr>
          <p:cNvPr id="1027" name="Rectangle 3"/>
          <p:cNvSpPr>
            <a:spLocks noGrp="1" noChangeArrowheads="1"/>
          </p:cNvSpPr>
          <p:nvPr>
            <p:ph type="body" idx="1"/>
          </p:nvPr>
        </p:nvSpPr>
        <p:spPr bwMode="auto">
          <a:xfrm>
            <a:off x="381000" y="1371600"/>
            <a:ext cx="8305800" cy="44958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smtClean="0"/>
              <a:t>First level</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8" name="Picture 4" descr="ident-small_4_onscreen_png"/>
          <p:cNvPicPr>
            <a:picLocks noChangeAspect="1" noChangeArrowheads="1"/>
          </p:cNvPicPr>
          <p:nvPr/>
        </p:nvPicPr>
        <p:blipFill>
          <a:blip r:embed="rId13">
            <a:lum bright="100000"/>
          </a:blip>
          <a:srcRect/>
          <a:stretch>
            <a:fillRect/>
          </a:stretch>
        </p:blipFill>
        <p:spPr bwMode="black">
          <a:xfrm>
            <a:off x="457200" y="6107113"/>
            <a:ext cx="1143000" cy="420687"/>
          </a:xfrm>
          <a:prstGeom prst="rect">
            <a:avLst/>
          </a:prstGeom>
          <a:noFill/>
          <a:ln w="9525">
            <a:noFill/>
            <a:miter lim="800000"/>
            <a:headEnd/>
            <a:tailEnd/>
          </a:ln>
        </p:spPr>
      </p:pic>
      <p:sp>
        <p:nvSpPr>
          <p:cNvPr id="169989" name="Line 5"/>
          <p:cNvSpPr>
            <a:spLocks noChangeShapeType="1"/>
          </p:cNvSpPr>
          <p:nvPr/>
        </p:nvSpPr>
        <p:spPr bwMode="auto">
          <a:xfrm>
            <a:off x="457200" y="1371600"/>
            <a:ext cx="8229600" cy="0"/>
          </a:xfrm>
          <a:prstGeom prst="line">
            <a:avLst/>
          </a:prstGeom>
          <a:noFill/>
          <a:ln w="25400">
            <a:solidFill>
              <a:schemeClr val="bg1"/>
            </a:solidFill>
            <a:round/>
            <a:headEnd/>
            <a:tailEnd/>
          </a:ln>
          <a:effectLst/>
        </p:spPr>
        <p:txBody>
          <a:bodyPr/>
          <a:lstStyle/>
          <a:p>
            <a:pPr eaLnBrk="0" hangingPunct="0">
              <a:defRPr/>
            </a:pPr>
            <a:endParaRPr lang="en-US"/>
          </a:p>
        </p:txBody>
      </p:sp>
      <p:sp>
        <p:nvSpPr>
          <p:cNvPr id="169990" name="Line 6"/>
          <p:cNvSpPr>
            <a:spLocks noChangeShapeType="1"/>
          </p:cNvSpPr>
          <p:nvPr/>
        </p:nvSpPr>
        <p:spPr bwMode="auto">
          <a:xfrm>
            <a:off x="457200" y="5867400"/>
            <a:ext cx="8229600" cy="0"/>
          </a:xfrm>
          <a:prstGeom prst="line">
            <a:avLst/>
          </a:prstGeom>
          <a:noFill/>
          <a:ln w="25400">
            <a:solidFill>
              <a:schemeClr val="bg1"/>
            </a:solidFill>
            <a:round/>
            <a:headEnd/>
            <a:tailEnd/>
          </a:ln>
          <a:effectLst/>
        </p:spPr>
        <p:txBody>
          <a:bodyPr/>
          <a:lstStyle/>
          <a:p>
            <a:pPr eaLnBrk="0" hangingPunct="0">
              <a:defRPr/>
            </a:pPr>
            <a:endParaRPr lang="en-US"/>
          </a:p>
        </p:txBody>
      </p:sp>
      <p:pic>
        <p:nvPicPr>
          <p:cNvPr id="1031" name="Picture 7" descr="ident-small_4_onscreen_png"/>
          <p:cNvPicPr>
            <a:picLocks noChangeAspect="1" noChangeArrowheads="1"/>
          </p:cNvPicPr>
          <p:nvPr userDrawn="1"/>
        </p:nvPicPr>
        <p:blipFill>
          <a:blip r:embed="rId13">
            <a:lum bright="100000"/>
          </a:blip>
          <a:srcRect/>
          <a:stretch>
            <a:fillRect/>
          </a:stretch>
        </p:blipFill>
        <p:spPr bwMode="black">
          <a:xfrm>
            <a:off x="457200" y="6107113"/>
            <a:ext cx="1143000" cy="420687"/>
          </a:xfrm>
          <a:prstGeom prst="rect">
            <a:avLst/>
          </a:prstGeom>
          <a:noFill/>
          <a:ln w="9525">
            <a:noFill/>
            <a:miter lim="800000"/>
            <a:headEnd/>
            <a:tailEnd/>
          </a:ln>
        </p:spPr>
      </p:pic>
      <p:sp>
        <p:nvSpPr>
          <p:cNvPr id="169992" name="Line 8"/>
          <p:cNvSpPr>
            <a:spLocks noChangeShapeType="1"/>
          </p:cNvSpPr>
          <p:nvPr userDrawn="1"/>
        </p:nvSpPr>
        <p:spPr bwMode="auto">
          <a:xfrm>
            <a:off x="457200" y="1371600"/>
            <a:ext cx="8229600" cy="0"/>
          </a:xfrm>
          <a:prstGeom prst="line">
            <a:avLst/>
          </a:prstGeom>
          <a:noFill/>
          <a:ln w="25400">
            <a:solidFill>
              <a:schemeClr val="bg1"/>
            </a:solidFill>
            <a:round/>
            <a:headEnd/>
            <a:tailEnd/>
          </a:ln>
          <a:effectLst/>
        </p:spPr>
        <p:txBody>
          <a:bodyPr/>
          <a:lstStyle/>
          <a:p>
            <a:pPr eaLnBrk="0" hangingPunct="0">
              <a:defRPr/>
            </a:pPr>
            <a:endParaRPr lang="en-US"/>
          </a:p>
        </p:txBody>
      </p:sp>
      <p:sp>
        <p:nvSpPr>
          <p:cNvPr id="169993" name="Line 9"/>
          <p:cNvSpPr>
            <a:spLocks noChangeShapeType="1"/>
          </p:cNvSpPr>
          <p:nvPr userDrawn="1"/>
        </p:nvSpPr>
        <p:spPr bwMode="auto">
          <a:xfrm>
            <a:off x="457200" y="5867400"/>
            <a:ext cx="8229600" cy="0"/>
          </a:xfrm>
          <a:prstGeom prst="line">
            <a:avLst/>
          </a:prstGeom>
          <a:noFill/>
          <a:ln w="25400">
            <a:solidFill>
              <a:schemeClr val="bg1"/>
            </a:solidFill>
            <a:round/>
            <a:headEnd/>
            <a:tailEnd/>
          </a:ln>
          <a:effectLst/>
        </p:spPr>
        <p:txBody>
          <a:bodyPr/>
          <a:lstStyle/>
          <a:p>
            <a:pPr eaLnBrk="0" hangingPunct="0">
              <a:defRPr/>
            </a:pPr>
            <a:endParaRPr lang="en-US"/>
          </a:p>
        </p:txBody>
      </p:sp>
    </p:spTree>
  </p:cSld>
  <p:clrMap bg1="lt1" tx1="dk1" bg2="lt2" tx2="dk2" accent1="accent1" accent2="accent2" accent3="accent3" accent4="accent4" accent5="accent5" accent6="accent6" hlink="hlink" folHlink="folHlink"/>
  <p:sldLayoutIdLst>
    <p:sldLayoutId id="2147483668" r:id="rId1"/>
    <p:sldLayoutId id="2147483667" r:id="rId2"/>
    <p:sldLayoutId id="2147483666" r:id="rId3"/>
    <p:sldLayoutId id="2147483665" r:id="rId4"/>
    <p:sldLayoutId id="2147483664" r:id="rId5"/>
    <p:sldLayoutId id="2147483663" r:id="rId6"/>
    <p:sldLayoutId id="2147483662" r:id="rId7"/>
    <p:sldLayoutId id="2147483661" r:id="rId8"/>
    <p:sldLayoutId id="2147483660" r:id="rId9"/>
    <p:sldLayoutId id="2147483659" r:id="rId10"/>
    <p:sldLayoutId id="2147483658" r:id="rId11"/>
  </p:sldLayoutIdLst>
  <p:txStyles>
    <p:titleStyle>
      <a:lvl1pPr algn="l" rtl="0" eaLnBrk="0" fontAlgn="base" hangingPunct="0">
        <a:spcBef>
          <a:spcPct val="0"/>
        </a:spcBef>
        <a:spcAft>
          <a:spcPct val="0"/>
        </a:spcAft>
        <a:defRPr sz="3600" b="1">
          <a:solidFill>
            <a:srgbClr val="FFFF99"/>
          </a:solidFill>
          <a:latin typeface="+mj-lt"/>
          <a:ea typeface="+mj-ea"/>
          <a:cs typeface="+mj-cs"/>
        </a:defRPr>
      </a:lvl1pPr>
      <a:lvl2pPr algn="l" rtl="0" eaLnBrk="0" fontAlgn="base" hangingPunct="0">
        <a:spcBef>
          <a:spcPct val="0"/>
        </a:spcBef>
        <a:spcAft>
          <a:spcPct val="0"/>
        </a:spcAft>
        <a:defRPr sz="3600" b="1">
          <a:solidFill>
            <a:srgbClr val="FFFF99"/>
          </a:solidFill>
          <a:latin typeface="Arial" charset="0"/>
        </a:defRPr>
      </a:lvl2pPr>
      <a:lvl3pPr algn="l" rtl="0" eaLnBrk="0" fontAlgn="base" hangingPunct="0">
        <a:spcBef>
          <a:spcPct val="0"/>
        </a:spcBef>
        <a:spcAft>
          <a:spcPct val="0"/>
        </a:spcAft>
        <a:defRPr sz="3600" b="1">
          <a:solidFill>
            <a:srgbClr val="FFFF99"/>
          </a:solidFill>
          <a:latin typeface="Arial" charset="0"/>
        </a:defRPr>
      </a:lvl3pPr>
      <a:lvl4pPr algn="l" rtl="0" eaLnBrk="0" fontAlgn="base" hangingPunct="0">
        <a:spcBef>
          <a:spcPct val="0"/>
        </a:spcBef>
        <a:spcAft>
          <a:spcPct val="0"/>
        </a:spcAft>
        <a:defRPr sz="3600" b="1">
          <a:solidFill>
            <a:srgbClr val="FFFF99"/>
          </a:solidFill>
          <a:latin typeface="Arial" charset="0"/>
        </a:defRPr>
      </a:lvl4pPr>
      <a:lvl5pPr algn="l" rtl="0" eaLnBrk="0" fontAlgn="base" hangingPunct="0">
        <a:spcBef>
          <a:spcPct val="0"/>
        </a:spcBef>
        <a:spcAft>
          <a:spcPct val="0"/>
        </a:spcAft>
        <a:defRPr sz="3600" b="1">
          <a:solidFill>
            <a:srgbClr val="FFFF99"/>
          </a:solidFill>
          <a:latin typeface="Arial" charset="0"/>
        </a:defRPr>
      </a:lvl5pPr>
      <a:lvl6pPr marL="457200" algn="l" rtl="0" eaLnBrk="0" fontAlgn="base" hangingPunct="0">
        <a:spcBef>
          <a:spcPct val="0"/>
        </a:spcBef>
        <a:spcAft>
          <a:spcPct val="0"/>
        </a:spcAft>
        <a:defRPr sz="3600" b="1">
          <a:solidFill>
            <a:srgbClr val="FFFF99"/>
          </a:solidFill>
          <a:latin typeface="Arial" charset="0"/>
        </a:defRPr>
      </a:lvl6pPr>
      <a:lvl7pPr marL="914400" algn="l" rtl="0" eaLnBrk="0" fontAlgn="base" hangingPunct="0">
        <a:spcBef>
          <a:spcPct val="0"/>
        </a:spcBef>
        <a:spcAft>
          <a:spcPct val="0"/>
        </a:spcAft>
        <a:defRPr sz="3600" b="1">
          <a:solidFill>
            <a:srgbClr val="FFFF99"/>
          </a:solidFill>
          <a:latin typeface="Arial" charset="0"/>
        </a:defRPr>
      </a:lvl7pPr>
      <a:lvl8pPr marL="1371600" algn="l" rtl="0" eaLnBrk="0" fontAlgn="base" hangingPunct="0">
        <a:spcBef>
          <a:spcPct val="0"/>
        </a:spcBef>
        <a:spcAft>
          <a:spcPct val="0"/>
        </a:spcAft>
        <a:defRPr sz="3600" b="1">
          <a:solidFill>
            <a:srgbClr val="FFFF99"/>
          </a:solidFill>
          <a:latin typeface="Arial" charset="0"/>
        </a:defRPr>
      </a:lvl8pPr>
      <a:lvl9pPr marL="1828800" algn="l" rtl="0" eaLnBrk="0" fontAlgn="base" hangingPunct="0">
        <a:spcBef>
          <a:spcPct val="0"/>
        </a:spcBef>
        <a:spcAft>
          <a:spcPct val="0"/>
        </a:spcAft>
        <a:defRPr sz="3600" b="1">
          <a:solidFill>
            <a:srgbClr val="FFFF99"/>
          </a:solidFill>
          <a:latin typeface="Arial" charset="0"/>
        </a:defRPr>
      </a:lvl9pPr>
    </p:titleStyle>
    <p:bodyStyle>
      <a:lvl1pPr marL="342900" indent="-342900" algn="l" rtl="0" eaLnBrk="0" fontAlgn="base" hangingPunct="0">
        <a:spcBef>
          <a:spcPct val="20000"/>
        </a:spcBef>
        <a:spcAft>
          <a:spcPct val="0"/>
        </a:spcAft>
        <a:buClr>
          <a:srgbClr val="FFFF99"/>
        </a:buClr>
        <a:buSzPct val="125000"/>
        <a:buFont typeface="Wingdings" pitchFamily="2" charset="2"/>
        <a:buChar char="§"/>
        <a:defRPr sz="2800" b="1">
          <a:solidFill>
            <a:schemeClr val="bg1"/>
          </a:solidFill>
          <a:latin typeface="+mn-lt"/>
          <a:ea typeface="+mn-ea"/>
          <a:cs typeface="+mn-cs"/>
        </a:defRPr>
      </a:lvl1pPr>
      <a:lvl2pPr marL="742950" indent="-285750" algn="l" rtl="0" eaLnBrk="0" fontAlgn="base" hangingPunct="0">
        <a:spcBef>
          <a:spcPct val="20000"/>
        </a:spcBef>
        <a:spcAft>
          <a:spcPct val="0"/>
        </a:spcAft>
        <a:buClr>
          <a:srgbClr val="FFFF99"/>
        </a:buClr>
        <a:buSzPct val="125000"/>
        <a:buFont typeface="Wingdings" pitchFamily="2" charset="2"/>
        <a:buChar char="§"/>
        <a:defRPr sz="2400" b="1">
          <a:solidFill>
            <a:schemeClr val="bg1"/>
          </a:solidFill>
          <a:latin typeface="+mn-lt"/>
        </a:defRPr>
      </a:lvl2pPr>
      <a:lvl3pPr marL="1143000" indent="-228600" algn="l" rtl="0" eaLnBrk="0" fontAlgn="base" hangingPunct="0">
        <a:spcBef>
          <a:spcPct val="20000"/>
        </a:spcBef>
        <a:spcAft>
          <a:spcPct val="0"/>
        </a:spcAft>
        <a:buClr>
          <a:srgbClr val="FFFF99"/>
        </a:buClr>
        <a:buSzPct val="125000"/>
        <a:buFont typeface="Wingdings" pitchFamily="2" charset="2"/>
        <a:buChar char="§"/>
        <a:defRPr sz="2000" b="1">
          <a:solidFill>
            <a:schemeClr val="bg1"/>
          </a:solidFill>
          <a:latin typeface="+mn-lt"/>
        </a:defRPr>
      </a:lvl3pPr>
      <a:lvl4pPr marL="1600200" indent="-228600" algn="l" rtl="0" eaLnBrk="0" fontAlgn="base" hangingPunct="0">
        <a:spcBef>
          <a:spcPct val="20000"/>
        </a:spcBef>
        <a:spcAft>
          <a:spcPct val="0"/>
        </a:spcAft>
        <a:buClr>
          <a:srgbClr val="FFFF99"/>
        </a:buClr>
        <a:buSzPct val="125000"/>
        <a:buFont typeface="Wingdings" pitchFamily="2" charset="2"/>
        <a:buChar char="§"/>
        <a:defRPr b="1">
          <a:solidFill>
            <a:schemeClr val="bg1"/>
          </a:solidFill>
          <a:latin typeface="+mn-lt"/>
        </a:defRPr>
      </a:lvl4pPr>
      <a:lvl5pPr marL="2057400" indent="-228600" algn="l" rtl="0" eaLnBrk="0" fontAlgn="base" hangingPunct="0">
        <a:spcBef>
          <a:spcPct val="20000"/>
        </a:spcBef>
        <a:spcAft>
          <a:spcPct val="0"/>
        </a:spcAft>
        <a:buClr>
          <a:srgbClr val="FFFF99"/>
        </a:buClr>
        <a:buSzPct val="125000"/>
        <a:buFont typeface="Wingdings" pitchFamily="2" charset="2"/>
        <a:buChar char="§"/>
        <a:defRPr b="1">
          <a:solidFill>
            <a:schemeClr val="bg1"/>
          </a:solidFill>
          <a:latin typeface="+mn-lt"/>
        </a:defRPr>
      </a:lvl5pPr>
      <a:lvl6pPr marL="2514600" indent="-228600" algn="l" rtl="0" eaLnBrk="0" fontAlgn="base" hangingPunct="0">
        <a:spcBef>
          <a:spcPct val="20000"/>
        </a:spcBef>
        <a:spcAft>
          <a:spcPct val="0"/>
        </a:spcAft>
        <a:buClr>
          <a:srgbClr val="FFFF99"/>
        </a:buClr>
        <a:buSzPct val="125000"/>
        <a:buFont typeface="Wingdings" pitchFamily="2" charset="2"/>
        <a:buChar char="§"/>
        <a:defRPr b="1">
          <a:solidFill>
            <a:schemeClr val="bg1"/>
          </a:solidFill>
          <a:latin typeface="+mn-lt"/>
        </a:defRPr>
      </a:lvl6pPr>
      <a:lvl7pPr marL="2971800" indent="-228600" algn="l" rtl="0" eaLnBrk="0" fontAlgn="base" hangingPunct="0">
        <a:spcBef>
          <a:spcPct val="20000"/>
        </a:spcBef>
        <a:spcAft>
          <a:spcPct val="0"/>
        </a:spcAft>
        <a:buClr>
          <a:srgbClr val="FFFF99"/>
        </a:buClr>
        <a:buSzPct val="125000"/>
        <a:buFont typeface="Wingdings" pitchFamily="2" charset="2"/>
        <a:buChar char="§"/>
        <a:defRPr b="1">
          <a:solidFill>
            <a:schemeClr val="bg1"/>
          </a:solidFill>
          <a:latin typeface="+mn-lt"/>
        </a:defRPr>
      </a:lvl7pPr>
      <a:lvl8pPr marL="3429000" indent="-228600" algn="l" rtl="0" eaLnBrk="0" fontAlgn="base" hangingPunct="0">
        <a:spcBef>
          <a:spcPct val="20000"/>
        </a:spcBef>
        <a:spcAft>
          <a:spcPct val="0"/>
        </a:spcAft>
        <a:buClr>
          <a:srgbClr val="FFFF99"/>
        </a:buClr>
        <a:buSzPct val="125000"/>
        <a:buFont typeface="Wingdings" pitchFamily="2" charset="2"/>
        <a:buChar char="§"/>
        <a:defRPr b="1">
          <a:solidFill>
            <a:schemeClr val="bg1"/>
          </a:solidFill>
          <a:latin typeface="+mn-lt"/>
        </a:defRPr>
      </a:lvl8pPr>
      <a:lvl9pPr marL="3886200" indent="-228600" algn="l" rtl="0" eaLnBrk="0" fontAlgn="base" hangingPunct="0">
        <a:spcBef>
          <a:spcPct val="20000"/>
        </a:spcBef>
        <a:spcAft>
          <a:spcPct val="0"/>
        </a:spcAft>
        <a:buClr>
          <a:srgbClr val="FFFF99"/>
        </a:buClr>
        <a:buSzPct val="125000"/>
        <a:buFont typeface="Wingdings" pitchFamily="2" charset="2"/>
        <a:buChar char="§"/>
        <a:defRPr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p:nvPr>
        </p:nvSpPr>
        <p:spPr>
          <a:xfrm>
            <a:off x="381000" y="2362200"/>
            <a:ext cx="3733800" cy="1600200"/>
          </a:xfrm>
        </p:spPr>
        <p:txBody>
          <a:bodyPr/>
          <a:lstStyle/>
          <a:p>
            <a:r>
              <a:rPr lang="en-US" sz="4800" smtClean="0">
                <a:latin typeface="Univers 57 Condensed" pitchFamily="34" charset="0"/>
              </a:rPr>
              <a:t>UMIS Flow System Study</a:t>
            </a:r>
          </a:p>
        </p:txBody>
      </p:sp>
      <p:sp>
        <p:nvSpPr>
          <p:cNvPr id="15362" name="Subtitle 2"/>
          <p:cNvSpPr>
            <a:spLocks noGrp="1"/>
          </p:cNvSpPr>
          <p:nvPr>
            <p:ph type="subTitle" idx="1"/>
          </p:nvPr>
        </p:nvSpPr>
        <p:spPr>
          <a:xfrm>
            <a:off x="533400" y="3962400"/>
            <a:ext cx="2286000" cy="533400"/>
          </a:xfrm>
        </p:spPr>
        <p:txBody>
          <a:bodyPr/>
          <a:lstStyle/>
          <a:p>
            <a:r>
              <a:rPr lang="en-US" b="0" smtClean="0">
                <a:latin typeface="Univers 47 CondensedLight" pitchFamily="34" charset="0"/>
              </a:rPr>
              <a:t>2008 Update</a:t>
            </a:r>
          </a:p>
        </p:txBody>
      </p:sp>
      <p:grpSp>
        <p:nvGrpSpPr>
          <p:cNvPr id="15363" name="Group 5"/>
          <p:cNvGrpSpPr>
            <a:grpSpLocks/>
          </p:cNvGrpSpPr>
          <p:nvPr/>
        </p:nvGrpSpPr>
        <p:grpSpPr bwMode="auto">
          <a:xfrm>
            <a:off x="3797300" y="1524000"/>
            <a:ext cx="4889500" cy="4495800"/>
            <a:chOff x="3291384" y="1143000"/>
            <a:chExt cx="4889451" cy="4495800"/>
          </a:xfrm>
        </p:grpSpPr>
        <p:pic>
          <p:nvPicPr>
            <p:cNvPr id="15364" name="Picture 3" descr="Splash Figure for PP Slide (alpha).png"/>
            <p:cNvPicPr>
              <a:picLocks noChangeAspect="1"/>
            </p:cNvPicPr>
            <p:nvPr/>
          </p:nvPicPr>
          <p:blipFill>
            <a:blip r:embed="rId2"/>
            <a:srcRect/>
            <a:stretch>
              <a:fillRect/>
            </a:stretch>
          </p:blipFill>
          <p:spPr bwMode="auto">
            <a:xfrm>
              <a:off x="3886200" y="1143000"/>
              <a:ext cx="4294635" cy="3962400"/>
            </a:xfrm>
            <a:prstGeom prst="rect">
              <a:avLst/>
            </a:prstGeom>
            <a:noFill/>
            <a:ln w="9525">
              <a:noFill/>
              <a:miter lim="800000"/>
              <a:headEnd/>
              <a:tailEnd/>
            </a:ln>
          </p:spPr>
        </p:pic>
        <p:sp>
          <p:nvSpPr>
            <p:cNvPr id="15365" name="TextBox 4"/>
            <p:cNvSpPr txBox="1">
              <a:spLocks noChangeArrowheads="1"/>
            </p:cNvSpPr>
            <p:nvPr/>
          </p:nvSpPr>
          <p:spPr bwMode="auto">
            <a:xfrm>
              <a:off x="3291384" y="4715470"/>
              <a:ext cx="3185616" cy="923330"/>
            </a:xfrm>
            <a:prstGeom prst="rect">
              <a:avLst/>
            </a:prstGeom>
            <a:noFill/>
            <a:ln w="9525">
              <a:noFill/>
              <a:miter lim="800000"/>
              <a:headEnd/>
              <a:tailEnd/>
            </a:ln>
          </p:spPr>
          <p:txBody>
            <a:bodyPr wrap="none">
              <a:spAutoFit/>
            </a:bodyPr>
            <a:lstStyle/>
            <a:p>
              <a:pPr algn="r" eaLnBrk="0" hangingPunct="0"/>
              <a:r>
                <a:rPr lang="en-US">
                  <a:solidFill>
                    <a:schemeClr val="bg1"/>
                  </a:solidFill>
                  <a:latin typeface="Univers 47 CondensedLight" pitchFamily="34" charset="0"/>
                </a:rPr>
                <a:t>Upper Mississippi River Basin</a:t>
              </a:r>
            </a:p>
            <a:p>
              <a:pPr algn="r" eaLnBrk="0" hangingPunct="0"/>
              <a:r>
                <a:rPr lang="en-US">
                  <a:solidFill>
                    <a:schemeClr val="bg1"/>
                  </a:solidFill>
                  <a:latin typeface="Univers 47 CondensedLight" pitchFamily="34" charset="0"/>
                </a:rPr>
                <a:t>National Water-Quality Assessment</a:t>
              </a:r>
            </a:p>
            <a:p>
              <a:pPr algn="r" eaLnBrk="0" hangingPunct="0"/>
              <a:r>
                <a:rPr lang="en-US">
                  <a:solidFill>
                    <a:schemeClr val="bg1"/>
                  </a:solidFill>
                  <a:latin typeface="Univers 47 CondensedLight" pitchFamily="34" charset="0"/>
                </a:rPr>
                <a:t>Study Unit</a:t>
              </a: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6386" name="Picture 3" descr="UMIS Flow System DOQ v2.png"/>
          <p:cNvPicPr>
            <a:picLocks noChangeAspect="1"/>
          </p:cNvPicPr>
          <p:nvPr/>
        </p:nvPicPr>
        <p:blipFill>
          <a:blip r:embed="rId2"/>
          <a:srcRect/>
          <a:stretch>
            <a:fillRect/>
          </a:stretch>
        </p:blipFill>
        <p:spPr bwMode="auto">
          <a:xfrm>
            <a:off x="112713" y="0"/>
            <a:ext cx="891857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17410" name="Picture 3" descr="168x62_black.jpg"/>
          <p:cNvPicPr>
            <a:picLocks/>
          </p:cNvPicPr>
          <p:nvPr/>
        </p:nvPicPr>
        <p:blipFill>
          <a:blip r:embed="rId2"/>
          <a:srcRect/>
          <a:stretch>
            <a:fillRect/>
          </a:stretch>
        </p:blipFill>
        <p:spPr bwMode="auto">
          <a:xfrm>
            <a:off x="457200" y="5980113"/>
            <a:ext cx="1143000" cy="420687"/>
          </a:xfrm>
          <a:prstGeom prst="rect">
            <a:avLst/>
          </a:prstGeom>
          <a:noFill/>
          <a:ln w="9525">
            <a:noFill/>
            <a:miter lim="800000"/>
            <a:headEnd/>
            <a:tailEnd/>
          </a:ln>
        </p:spPr>
      </p:pic>
      <p:pic>
        <p:nvPicPr>
          <p:cNvPr id="17411" name="Picture 4" descr="Figure01overview.png"/>
          <p:cNvPicPr>
            <a:picLocks noChangeAspect="1"/>
          </p:cNvPicPr>
          <p:nvPr/>
        </p:nvPicPr>
        <p:blipFill>
          <a:blip r:embed="rId3"/>
          <a:srcRect/>
          <a:stretch>
            <a:fillRect/>
          </a:stretch>
        </p:blipFill>
        <p:spPr bwMode="auto">
          <a:xfrm>
            <a:off x="66675" y="1828800"/>
            <a:ext cx="9001125"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434" name="Picture 5" descr="168x62_black.jpg"/>
          <p:cNvPicPr>
            <a:picLocks/>
          </p:cNvPicPr>
          <p:nvPr/>
        </p:nvPicPr>
        <p:blipFill>
          <a:blip r:embed="rId3"/>
          <a:srcRect/>
          <a:stretch>
            <a:fillRect/>
          </a:stretch>
        </p:blipFill>
        <p:spPr bwMode="auto">
          <a:xfrm>
            <a:off x="457200" y="5980113"/>
            <a:ext cx="1143000" cy="420687"/>
          </a:xfrm>
          <a:prstGeom prst="rect">
            <a:avLst/>
          </a:prstGeom>
          <a:noFill/>
          <a:ln w="9525">
            <a:noFill/>
            <a:miter lim="800000"/>
            <a:headEnd/>
            <a:tailEnd/>
          </a:ln>
        </p:spPr>
      </p:pic>
      <p:pic>
        <p:nvPicPr>
          <p:cNvPr id="18435" name="Picture 6" descr="Figure01_WellLocations.png"/>
          <p:cNvPicPr>
            <a:picLocks noChangeAspect="1"/>
          </p:cNvPicPr>
          <p:nvPr/>
        </p:nvPicPr>
        <p:blipFill>
          <a:blip r:embed="rId4"/>
          <a:srcRect/>
          <a:stretch>
            <a:fillRect/>
          </a:stretch>
        </p:blipFill>
        <p:spPr bwMode="auto">
          <a:xfrm>
            <a:off x="609600" y="381000"/>
            <a:ext cx="7620000" cy="60467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482" name="Picture 3" descr="UMIS Flow Path Template with Temp Wells.png"/>
          <p:cNvPicPr>
            <a:picLocks noChangeAspect="1"/>
          </p:cNvPicPr>
          <p:nvPr/>
        </p:nvPicPr>
        <p:blipFill>
          <a:blip r:embed="rId2"/>
          <a:srcRect/>
          <a:stretch>
            <a:fillRect/>
          </a:stretch>
        </p:blipFill>
        <p:spPr bwMode="auto">
          <a:xfrm>
            <a:off x="0" y="804863"/>
            <a:ext cx="9080500" cy="4919662"/>
          </a:xfrm>
          <a:prstGeom prst="rect">
            <a:avLst/>
          </a:prstGeom>
          <a:noFill/>
          <a:ln w="9525">
            <a:noFill/>
            <a:miter lim="800000"/>
            <a:headEnd/>
            <a:tailEnd/>
          </a:ln>
        </p:spPr>
      </p:pic>
      <p:sp>
        <p:nvSpPr>
          <p:cNvPr id="20483" name="TextBox 11"/>
          <p:cNvSpPr txBox="1">
            <a:spLocks noChangeArrowheads="1"/>
          </p:cNvSpPr>
          <p:nvPr/>
        </p:nvSpPr>
        <p:spPr bwMode="auto">
          <a:xfrm>
            <a:off x="3581400" y="37338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4</a:t>
            </a:r>
          </a:p>
        </p:txBody>
      </p:sp>
      <p:sp>
        <p:nvSpPr>
          <p:cNvPr id="20484" name="TextBox 16"/>
          <p:cNvSpPr txBox="1">
            <a:spLocks noChangeArrowheads="1"/>
          </p:cNvSpPr>
          <p:nvPr/>
        </p:nvSpPr>
        <p:spPr bwMode="auto">
          <a:xfrm>
            <a:off x="4572000" y="3810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6</a:t>
            </a:r>
          </a:p>
        </p:txBody>
      </p:sp>
      <p:sp>
        <p:nvSpPr>
          <p:cNvPr id="20485" name="TextBox 17"/>
          <p:cNvSpPr txBox="1">
            <a:spLocks noChangeArrowheads="1"/>
          </p:cNvSpPr>
          <p:nvPr/>
        </p:nvSpPr>
        <p:spPr bwMode="auto">
          <a:xfrm>
            <a:off x="4572000" y="3962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3.7</a:t>
            </a:r>
          </a:p>
        </p:txBody>
      </p:sp>
      <p:sp>
        <p:nvSpPr>
          <p:cNvPr id="20" name="TextBox 19"/>
          <p:cNvSpPr txBox="1"/>
          <p:nvPr/>
        </p:nvSpPr>
        <p:spPr>
          <a:xfrm>
            <a:off x="5105400" y="3733800"/>
            <a:ext cx="228600" cy="152400"/>
          </a:xfrm>
          <a:prstGeom prst="rect">
            <a:avLst/>
          </a:prstGeom>
          <a:noFill/>
        </p:spPr>
        <p:txBody>
          <a:bodyPr lIns="0" tIns="0" rIns="0" bIns="0"/>
          <a:lstStyle/>
          <a:p>
            <a:pPr eaLnBrk="0" hangingPunct="0">
              <a:defRPr/>
            </a:pPr>
            <a:r>
              <a:rPr lang="en-US" sz="900" dirty="0">
                <a:ln w="1270">
                  <a:solidFill>
                    <a:srgbClr val="EAEAEA"/>
                  </a:solidFill>
                </a:ln>
                <a:solidFill>
                  <a:srgbClr val="FFFFFF"/>
                </a:solidFill>
                <a:latin typeface="Univers 57 Condensed" pitchFamily="34" charset="0"/>
              </a:rPr>
              <a:t>0.4</a:t>
            </a:r>
          </a:p>
        </p:txBody>
      </p:sp>
      <p:sp>
        <p:nvSpPr>
          <p:cNvPr id="20487" name="TextBox 21"/>
          <p:cNvSpPr txBox="1">
            <a:spLocks noChangeArrowheads="1"/>
          </p:cNvSpPr>
          <p:nvPr/>
        </p:nvSpPr>
        <p:spPr bwMode="auto">
          <a:xfrm>
            <a:off x="5105400" y="4038600"/>
            <a:ext cx="2286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0.7</a:t>
            </a:r>
          </a:p>
        </p:txBody>
      </p:sp>
      <p:sp>
        <p:nvSpPr>
          <p:cNvPr id="20488" name="TextBox 22"/>
          <p:cNvSpPr txBox="1">
            <a:spLocks noChangeArrowheads="1"/>
          </p:cNvSpPr>
          <p:nvPr/>
        </p:nvSpPr>
        <p:spPr bwMode="auto">
          <a:xfrm>
            <a:off x="5105400" y="4267200"/>
            <a:ext cx="2286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0.2</a:t>
            </a:r>
          </a:p>
        </p:txBody>
      </p:sp>
      <p:sp>
        <p:nvSpPr>
          <p:cNvPr id="20489" name="TextBox 23"/>
          <p:cNvSpPr txBox="1">
            <a:spLocks noChangeArrowheads="1"/>
          </p:cNvSpPr>
          <p:nvPr/>
        </p:nvSpPr>
        <p:spPr bwMode="auto">
          <a:xfrm>
            <a:off x="5791200" y="3810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1.7</a:t>
            </a:r>
          </a:p>
        </p:txBody>
      </p:sp>
      <p:sp>
        <p:nvSpPr>
          <p:cNvPr id="20490" name="TextBox 26"/>
          <p:cNvSpPr txBox="1">
            <a:spLocks noChangeArrowheads="1"/>
          </p:cNvSpPr>
          <p:nvPr/>
        </p:nvSpPr>
        <p:spPr bwMode="auto">
          <a:xfrm>
            <a:off x="6324600" y="40386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0.4</a:t>
            </a:r>
          </a:p>
        </p:txBody>
      </p:sp>
      <p:sp>
        <p:nvSpPr>
          <p:cNvPr id="20491" name="TextBox 28"/>
          <p:cNvSpPr txBox="1">
            <a:spLocks noChangeArrowheads="1"/>
          </p:cNvSpPr>
          <p:nvPr/>
        </p:nvSpPr>
        <p:spPr bwMode="auto">
          <a:xfrm>
            <a:off x="6324600" y="42672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0.5</a:t>
            </a:r>
          </a:p>
        </p:txBody>
      </p:sp>
      <p:sp>
        <p:nvSpPr>
          <p:cNvPr id="20492" name="TextBox 32"/>
          <p:cNvSpPr txBox="1">
            <a:spLocks noChangeArrowheads="1"/>
          </p:cNvSpPr>
          <p:nvPr/>
        </p:nvSpPr>
        <p:spPr bwMode="auto">
          <a:xfrm>
            <a:off x="6629400" y="4953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a:t>
            </a:r>
          </a:p>
        </p:txBody>
      </p:sp>
      <p:sp>
        <p:nvSpPr>
          <p:cNvPr id="34" name="TextBox 33"/>
          <p:cNvSpPr txBox="1"/>
          <p:nvPr/>
        </p:nvSpPr>
        <p:spPr>
          <a:xfrm>
            <a:off x="7239000" y="4648200"/>
            <a:ext cx="228600" cy="152400"/>
          </a:xfrm>
          <a:prstGeom prst="rect">
            <a:avLst/>
          </a:prstGeom>
          <a:noFill/>
        </p:spPr>
        <p:txBody>
          <a:bodyPr lIns="0" tIns="0" rIns="0" bIns="0"/>
          <a:lstStyle/>
          <a:p>
            <a:pPr eaLnBrk="0" hangingPunct="0">
              <a:defRPr/>
            </a:pPr>
            <a:r>
              <a:rPr lang="en-US" sz="1050" b="1" dirty="0">
                <a:latin typeface="Univers 47 CondensedLight" pitchFamily="34" charset="0"/>
              </a:rPr>
              <a:t>0.2</a:t>
            </a:r>
          </a:p>
        </p:txBody>
      </p:sp>
      <p:sp>
        <p:nvSpPr>
          <p:cNvPr id="35" name="TextBox 34"/>
          <p:cNvSpPr txBox="1"/>
          <p:nvPr/>
        </p:nvSpPr>
        <p:spPr>
          <a:xfrm>
            <a:off x="7239000" y="4419600"/>
            <a:ext cx="228600" cy="152400"/>
          </a:xfrm>
          <a:prstGeom prst="rect">
            <a:avLst/>
          </a:prstGeom>
          <a:noFill/>
        </p:spPr>
        <p:txBody>
          <a:bodyPr lIns="0" tIns="0" rIns="0" bIns="0"/>
          <a:lstStyle/>
          <a:p>
            <a:pPr eaLnBrk="0" hangingPunct="0">
              <a:defRPr/>
            </a:pPr>
            <a:r>
              <a:rPr lang="en-US" sz="1050" b="1" dirty="0">
                <a:latin typeface="Univers 47 CondensedLight" pitchFamily="34" charset="0"/>
              </a:rPr>
              <a:t>1.6</a:t>
            </a:r>
          </a:p>
        </p:txBody>
      </p:sp>
      <p:sp>
        <p:nvSpPr>
          <p:cNvPr id="20495" name="TextBox 35"/>
          <p:cNvSpPr txBox="1">
            <a:spLocks noChangeArrowheads="1"/>
          </p:cNvSpPr>
          <p:nvPr/>
        </p:nvSpPr>
        <p:spPr bwMode="auto">
          <a:xfrm>
            <a:off x="1981200" y="32766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3.5</a:t>
            </a:r>
          </a:p>
        </p:txBody>
      </p:sp>
      <p:sp>
        <p:nvSpPr>
          <p:cNvPr id="20496" name="TextBox 36"/>
          <p:cNvSpPr txBox="1">
            <a:spLocks noChangeArrowheads="1"/>
          </p:cNvSpPr>
          <p:nvPr/>
        </p:nvSpPr>
        <p:spPr bwMode="auto">
          <a:xfrm>
            <a:off x="8153400" y="5105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0.3</a:t>
            </a:r>
          </a:p>
        </p:txBody>
      </p:sp>
      <p:sp>
        <p:nvSpPr>
          <p:cNvPr id="20497" name="TextBox 40"/>
          <p:cNvSpPr txBox="1">
            <a:spLocks noChangeArrowheads="1"/>
          </p:cNvSpPr>
          <p:nvPr/>
        </p:nvSpPr>
        <p:spPr bwMode="auto">
          <a:xfrm>
            <a:off x="8610600" y="4953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0.3</a:t>
            </a:r>
          </a:p>
        </p:txBody>
      </p:sp>
      <p:sp>
        <p:nvSpPr>
          <p:cNvPr id="20498" name="TextBox 41"/>
          <p:cNvSpPr txBox="1">
            <a:spLocks noChangeArrowheads="1"/>
          </p:cNvSpPr>
          <p:nvPr/>
        </p:nvSpPr>
        <p:spPr bwMode="auto">
          <a:xfrm>
            <a:off x="8610600" y="5105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1.3</a:t>
            </a:r>
          </a:p>
        </p:txBody>
      </p:sp>
      <p:sp>
        <p:nvSpPr>
          <p:cNvPr id="20499" name="TextBox 35"/>
          <p:cNvSpPr txBox="1">
            <a:spLocks noChangeArrowheads="1"/>
          </p:cNvSpPr>
          <p:nvPr/>
        </p:nvSpPr>
        <p:spPr bwMode="auto">
          <a:xfrm>
            <a:off x="3810000" y="6172200"/>
            <a:ext cx="1825625" cy="369888"/>
          </a:xfrm>
          <a:prstGeom prst="rect">
            <a:avLst/>
          </a:prstGeom>
          <a:noFill/>
          <a:ln w="9525">
            <a:noFill/>
            <a:miter lim="800000"/>
            <a:headEnd/>
            <a:tailEnd/>
          </a:ln>
        </p:spPr>
        <p:txBody>
          <a:bodyPr wrap="none">
            <a:spAutoFit/>
          </a:bodyPr>
          <a:lstStyle/>
          <a:p>
            <a:pPr eaLnBrk="0" hangingPunct="0"/>
            <a:r>
              <a:rPr lang="en-US">
                <a:latin typeface="Univers 57 Condensed" pitchFamily="34" charset="0"/>
              </a:rPr>
              <a:t>Dissolved Oxygen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506" name="Picture 3" descr="UMIS Flow Path Template with Temp Wells.png"/>
          <p:cNvPicPr>
            <a:picLocks noChangeAspect="1"/>
          </p:cNvPicPr>
          <p:nvPr/>
        </p:nvPicPr>
        <p:blipFill>
          <a:blip r:embed="rId2"/>
          <a:srcRect/>
          <a:stretch>
            <a:fillRect/>
          </a:stretch>
        </p:blipFill>
        <p:spPr bwMode="auto">
          <a:xfrm>
            <a:off x="0" y="804863"/>
            <a:ext cx="9080500" cy="4919662"/>
          </a:xfrm>
          <a:prstGeom prst="rect">
            <a:avLst/>
          </a:prstGeom>
          <a:noFill/>
          <a:ln w="9525">
            <a:noFill/>
            <a:miter lim="800000"/>
            <a:headEnd/>
            <a:tailEnd/>
          </a:ln>
        </p:spPr>
      </p:pic>
      <p:sp>
        <p:nvSpPr>
          <p:cNvPr id="21507" name="TextBox 11"/>
          <p:cNvSpPr txBox="1">
            <a:spLocks noChangeArrowheads="1"/>
          </p:cNvSpPr>
          <p:nvPr/>
        </p:nvSpPr>
        <p:spPr bwMode="auto">
          <a:xfrm>
            <a:off x="3581400" y="37338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1030</a:t>
            </a:r>
          </a:p>
        </p:txBody>
      </p:sp>
      <p:sp>
        <p:nvSpPr>
          <p:cNvPr id="21508" name="TextBox 16"/>
          <p:cNvSpPr txBox="1">
            <a:spLocks noChangeArrowheads="1"/>
          </p:cNvSpPr>
          <p:nvPr/>
        </p:nvSpPr>
        <p:spPr bwMode="auto">
          <a:xfrm>
            <a:off x="4572000" y="3810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881</a:t>
            </a:r>
          </a:p>
        </p:txBody>
      </p:sp>
      <p:sp>
        <p:nvSpPr>
          <p:cNvPr id="21509" name="TextBox 17"/>
          <p:cNvSpPr txBox="1">
            <a:spLocks noChangeArrowheads="1"/>
          </p:cNvSpPr>
          <p:nvPr/>
        </p:nvSpPr>
        <p:spPr bwMode="auto">
          <a:xfrm>
            <a:off x="4572000" y="3962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1290</a:t>
            </a:r>
          </a:p>
        </p:txBody>
      </p:sp>
      <p:sp>
        <p:nvSpPr>
          <p:cNvPr id="20" name="TextBox 19"/>
          <p:cNvSpPr txBox="1"/>
          <p:nvPr/>
        </p:nvSpPr>
        <p:spPr>
          <a:xfrm>
            <a:off x="5105400" y="3733800"/>
            <a:ext cx="228600" cy="152400"/>
          </a:xfrm>
          <a:prstGeom prst="rect">
            <a:avLst/>
          </a:prstGeom>
          <a:noFill/>
        </p:spPr>
        <p:txBody>
          <a:bodyPr lIns="0" tIns="0" rIns="0" bIns="0"/>
          <a:lstStyle/>
          <a:p>
            <a:pPr eaLnBrk="0" hangingPunct="0">
              <a:defRPr/>
            </a:pPr>
            <a:r>
              <a:rPr lang="en-US" sz="900" dirty="0">
                <a:ln w="1270">
                  <a:solidFill>
                    <a:srgbClr val="EAEAEA"/>
                  </a:solidFill>
                </a:ln>
                <a:solidFill>
                  <a:srgbClr val="FFFFFF"/>
                </a:solidFill>
                <a:latin typeface="Univers 57 Condensed" pitchFamily="34" charset="0"/>
              </a:rPr>
              <a:t>  781</a:t>
            </a:r>
          </a:p>
        </p:txBody>
      </p:sp>
      <p:sp>
        <p:nvSpPr>
          <p:cNvPr id="21511" name="TextBox 21"/>
          <p:cNvSpPr txBox="1">
            <a:spLocks noChangeArrowheads="1"/>
          </p:cNvSpPr>
          <p:nvPr/>
        </p:nvSpPr>
        <p:spPr bwMode="auto">
          <a:xfrm>
            <a:off x="5105400" y="4038600"/>
            <a:ext cx="2286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1770</a:t>
            </a:r>
          </a:p>
        </p:txBody>
      </p:sp>
      <p:sp>
        <p:nvSpPr>
          <p:cNvPr id="21512" name="TextBox 22"/>
          <p:cNvSpPr txBox="1">
            <a:spLocks noChangeArrowheads="1"/>
          </p:cNvSpPr>
          <p:nvPr/>
        </p:nvSpPr>
        <p:spPr bwMode="auto">
          <a:xfrm>
            <a:off x="5105400" y="4267200"/>
            <a:ext cx="2286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1980</a:t>
            </a:r>
          </a:p>
        </p:txBody>
      </p:sp>
      <p:sp>
        <p:nvSpPr>
          <p:cNvPr id="21513" name="TextBox 23"/>
          <p:cNvSpPr txBox="1">
            <a:spLocks noChangeArrowheads="1"/>
          </p:cNvSpPr>
          <p:nvPr/>
        </p:nvSpPr>
        <p:spPr bwMode="auto">
          <a:xfrm>
            <a:off x="5791200" y="3810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2760</a:t>
            </a:r>
          </a:p>
        </p:txBody>
      </p:sp>
      <p:sp>
        <p:nvSpPr>
          <p:cNvPr id="21514" name="TextBox 26"/>
          <p:cNvSpPr txBox="1">
            <a:spLocks noChangeArrowheads="1"/>
          </p:cNvSpPr>
          <p:nvPr/>
        </p:nvSpPr>
        <p:spPr bwMode="auto">
          <a:xfrm>
            <a:off x="6324600" y="40386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1210</a:t>
            </a:r>
          </a:p>
        </p:txBody>
      </p:sp>
      <p:sp>
        <p:nvSpPr>
          <p:cNvPr id="21515" name="TextBox 28"/>
          <p:cNvSpPr txBox="1">
            <a:spLocks noChangeArrowheads="1"/>
          </p:cNvSpPr>
          <p:nvPr/>
        </p:nvSpPr>
        <p:spPr bwMode="auto">
          <a:xfrm>
            <a:off x="6324600" y="42672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1340</a:t>
            </a:r>
          </a:p>
        </p:txBody>
      </p:sp>
      <p:sp>
        <p:nvSpPr>
          <p:cNvPr id="21516" name="TextBox 32"/>
          <p:cNvSpPr txBox="1">
            <a:spLocks noChangeArrowheads="1"/>
          </p:cNvSpPr>
          <p:nvPr/>
        </p:nvSpPr>
        <p:spPr bwMode="auto">
          <a:xfrm>
            <a:off x="6629400" y="4953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1520</a:t>
            </a:r>
          </a:p>
        </p:txBody>
      </p:sp>
      <p:sp>
        <p:nvSpPr>
          <p:cNvPr id="34" name="TextBox 33"/>
          <p:cNvSpPr txBox="1"/>
          <p:nvPr/>
        </p:nvSpPr>
        <p:spPr>
          <a:xfrm>
            <a:off x="7239000" y="4648200"/>
            <a:ext cx="228600" cy="152400"/>
          </a:xfrm>
          <a:prstGeom prst="rect">
            <a:avLst/>
          </a:prstGeom>
          <a:noFill/>
        </p:spPr>
        <p:txBody>
          <a:bodyPr lIns="0" tIns="0" rIns="0" bIns="0"/>
          <a:lstStyle/>
          <a:p>
            <a:pPr eaLnBrk="0" hangingPunct="0">
              <a:defRPr/>
            </a:pPr>
            <a:r>
              <a:rPr lang="en-US" sz="1050" b="1" dirty="0">
                <a:latin typeface="Univers 47 CondensedLight" pitchFamily="34" charset="0"/>
              </a:rPr>
              <a:t> 951</a:t>
            </a:r>
          </a:p>
        </p:txBody>
      </p:sp>
      <p:sp>
        <p:nvSpPr>
          <p:cNvPr id="35" name="TextBox 34"/>
          <p:cNvSpPr txBox="1"/>
          <p:nvPr/>
        </p:nvSpPr>
        <p:spPr>
          <a:xfrm>
            <a:off x="7239000" y="4419600"/>
            <a:ext cx="304800" cy="152400"/>
          </a:xfrm>
          <a:prstGeom prst="rect">
            <a:avLst/>
          </a:prstGeom>
          <a:noFill/>
        </p:spPr>
        <p:txBody>
          <a:bodyPr lIns="0" tIns="0" rIns="0" bIns="0"/>
          <a:lstStyle/>
          <a:p>
            <a:pPr eaLnBrk="0" hangingPunct="0">
              <a:defRPr/>
            </a:pPr>
            <a:r>
              <a:rPr lang="en-US" sz="1050" b="1" dirty="0">
                <a:latin typeface="Univers 47 CondensedLight" pitchFamily="34" charset="0"/>
              </a:rPr>
              <a:t>1320</a:t>
            </a:r>
          </a:p>
        </p:txBody>
      </p:sp>
      <p:sp>
        <p:nvSpPr>
          <p:cNvPr id="21519" name="TextBox 35"/>
          <p:cNvSpPr txBox="1">
            <a:spLocks noChangeArrowheads="1"/>
          </p:cNvSpPr>
          <p:nvPr/>
        </p:nvSpPr>
        <p:spPr bwMode="auto">
          <a:xfrm>
            <a:off x="1981200" y="32766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1030</a:t>
            </a:r>
          </a:p>
        </p:txBody>
      </p:sp>
      <p:sp>
        <p:nvSpPr>
          <p:cNvPr id="21520" name="TextBox 36"/>
          <p:cNvSpPr txBox="1">
            <a:spLocks noChangeArrowheads="1"/>
          </p:cNvSpPr>
          <p:nvPr/>
        </p:nvSpPr>
        <p:spPr bwMode="auto">
          <a:xfrm>
            <a:off x="8153400" y="5105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885</a:t>
            </a:r>
          </a:p>
        </p:txBody>
      </p:sp>
      <p:sp>
        <p:nvSpPr>
          <p:cNvPr id="21521" name="TextBox 40"/>
          <p:cNvSpPr txBox="1">
            <a:spLocks noChangeArrowheads="1"/>
          </p:cNvSpPr>
          <p:nvPr/>
        </p:nvSpPr>
        <p:spPr bwMode="auto">
          <a:xfrm>
            <a:off x="8610600" y="4953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2280</a:t>
            </a:r>
          </a:p>
        </p:txBody>
      </p:sp>
      <p:sp>
        <p:nvSpPr>
          <p:cNvPr id="21522" name="TextBox 41"/>
          <p:cNvSpPr txBox="1">
            <a:spLocks noChangeArrowheads="1"/>
          </p:cNvSpPr>
          <p:nvPr/>
        </p:nvSpPr>
        <p:spPr bwMode="auto">
          <a:xfrm>
            <a:off x="8610600" y="5105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3960</a:t>
            </a:r>
          </a:p>
        </p:txBody>
      </p:sp>
      <p:sp>
        <p:nvSpPr>
          <p:cNvPr id="21523" name="TextBox 18"/>
          <p:cNvSpPr txBox="1">
            <a:spLocks noChangeArrowheads="1"/>
          </p:cNvSpPr>
          <p:nvPr/>
        </p:nvSpPr>
        <p:spPr bwMode="auto">
          <a:xfrm>
            <a:off x="2667000" y="6027738"/>
            <a:ext cx="3984625" cy="830262"/>
          </a:xfrm>
          <a:prstGeom prst="rect">
            <a:avLst/>
          </a:prstGeom>
          <a:noFill/>
          <a:ln w="9525">
            <a:noFill/>
            <a:miter lim="800000"/>
            <a:headEnd/>
            <a:tailEnd/>
          </a:ln>
        </p:spPr>
        <p:txBody>
          <a:bodyPr>
            <a:spAutoFit/>
          </a:bodyPr>
          <a:lstStyle/>
          <a:p>
            <a:pPr algn="ctr" eaLnBrk="0" hangingPunct="0"/>
            <a:r>
              <a:rPr lang="en-US">
                <a:latin typeface="Univers 57 Condensed" pitchFamily="34" charset="0"/>
              </a:rPr>
              <a:t>Specific conductance</a:t>
            </a:r>
          </a:p>
          <a:p>
            <a:pPr algn="ctr" eaLnBrk="0" hangingPunct="0"/>
            <a:r>
              <a:rPr lang="en-US" sz="1200">
                <a:latin typeface="Univers 57 Condensed" pitchFamily="34" charset="0"/>
              </a:rPr>
              <a:t>unfiltered, microsiemens per centimeter at 25 degrees Celsius</a:t>
            </a:r>
          </a:p>
          <a:p>
            <a:pPr eaLnBrk="0" hangingPunct="0"/>
            <a:endParaRPr lang="en-US"/>
          </a:p>
        </p:txBody>
      </p:sp>
      <p:sp>
        <p:nvSpPr>
          <p:cNvPr id="21524" name="Rectangle 20"/>
          <p:cNvSpPr>
            <a:spLocks noChangeArrowheads="1"/>
          </p:cNvSpPr>
          <p:nvPr/>
        </p:nvSpPr>
        <p:spPr bwMode="auto">
          <a:xfrm>
            <a:off x="7239000" y="1600200"/>
            <a:ext cx="1676400" cy="304800"/>
          </a:xfrm>
          <a:prstGeom prst="rect">
            <a:avLst/>
          </a:prstGeom>
          <a:solidFill>
            <a:schemeClr val="bg1"/>
          </a:solidFill>
          <a:ln w="12700" algn="ctr">
            <a:noFill/>
            <a:round/>
            <a:headEnd/>
            <a:tailEnd/>
          </a:ln>
        </p:spPr>
        <p:txBody>
          <a:bodyPr/>
          <a:lstStyle/>
          <a:p>
            <a:pPr eaLnBrk="0" hangingPunct="0"/>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530" name="Picture 3" descr="UMIS Flow Path Template with Temp Wells.png"/>
          <p:cNvPicPr>
            <a:picLocks noChangeAspect="1"/>
          </p:cNvPicPr>
          <p:nvPr/>
        </p:nvPicPr>
        <p:blipFill>
          <a:blip r:embed="rId2"/>
          <a:srcRect/>
          <a:stretch>
            <a:fillRect/>
          </a:stretch>
        </p:blipFill>
        <p:spPr bwMode="auto">
          <a:xfrm>
            <a:off x="0" y="804863"/>
            <a:ext cx="9080500" cy="4919662"/>
          </a:xfrm>
          <a:prstGeom prst="rect">
            <a:avLst/>
          </a:prstGeom>
          <a:noFill/>
          <a:ln w="9525">
            <a:noFill/>
            <a:miter lim="800000"/>
            <a:headEnd/>
            <a:tailEnd/>
          </a:ln>
        </p:spPr>
      </p:pic>
      <p:sp>
        <p:nvSpPr>
          <p:cNvPr id="22531" name="TextBox 11"/>
          <p:cNvSpPr txBox="1">
            <a:spLocks noChangeArrowheads="1"/>
          </p:cNvSpPr>
          <p:nvPr/>
        </p:nvSpPr>
        <p:spPr bwMode="auto">
          <a:xfrm>
            <a:off x="3581400" y="3733800"/>
            <a:ext cx="3048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&lt;0.04</a:t>
            </a:r>
          </a:p>
        </p:txBody>
      </p:sp>
      <p:sp>
        <p:nvSpPr>
          <p:cNvPr id="22532" name="TextBox 16"/>
          <p:cNvSpPr txBox="1">
            <a:spLocks noChangeArrowheads="1"/>
          </p:cNvSpPr>
          <p:nvPr/>
        </p:nvSpPr>
        <p:spPr bwMode="auto">
          <a:xfrm>
            <a:off x="4495800" y="3810000"/>
            <a:ext cx="3048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&lt;0.04</a:t>
            </a:r>
          </a:p>
        </p:txBody>
      </p:sp>
      <p:sp>
        <p:nvSpPr>
          <p:cNvPr id="22533" name="TextBox 17"/>
          <p:cNvSpPr txBox="1">
            <a:spLocks noChangeArrowheads="1"/>
          </p:cNvSpPr>
          <p:nvPr/>
        </p:nvSpPr>
        <p:spPr bwMode="auto">
          <a:xfrm>
            <a:off x="4495800" y="3962400"/>
            <a:ext cx="3048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&lt;0.04</a:t>
            </a:r>
          </a:p>
        </p:txBody>
      </p:sp>
      <p:sp>
        <p:nvSpPr>
          <p:cNvPr id="20" name="TextBox 19"/>
          <p:cNvSpPr txBox="1"/>
          <p:nvPr/>
        </p:nvSpPr>
        <p:spPr>
          <a:xfrm>
            <a:off x="5105400" y="3733800"/>
            <a:ext cx="304800" cy="152400"/>
          </a:xfrm>
          <a:prstGeom prst="rect">
            <a:avLst/>
          </a:prstGeom>
          <a:noFill/>
        </p:spPr>
        <p:txBody>
          <a:bodyPr lIns="0" tIns="0" rIns="0" bIns="0"/>
          <a:lstStyle/>
          <a:p>
            <a:pPr eaLnBrk="0" hangingPunct="0">
              <a:defRPr/>
            </a:pPr>
            <a:r>
              <a:rPr lang="en-US" sz="900" dirty="0">
                <a:ln w="1270">
                  <a:solidFill>
                    <a:srgbClr val="EAEAEA"/>
                  </a:solidFill>
                </a:ln>
                <a:solidFill>
                  <a:srgbClr val="FFFFFF"/>
                </a:solidFill>
                <a:latin typeface="Univers 57 Condensed" pitchFamily="34" charset="0"/>
              </a:rPr>
              <a:t>&lt;0.04</a:t>
            </a:r>
          </a:p>
        </p:txBody>
      </p:sp>
      <p:sp>
        <p:nvSpPr>
          <p:cNvPr id="22535" name="TextBox 21"/>
          <p:cNvSpPr txBox="1">
            <a:spLocks noChangeArrowheads="1"/>
          </p:cNvSpPr>
          <p:nvPr/>
        </p:nvSpPr>
        <p:spPr bwMode="auto">
          <a:xfrm>
            <a:off x="5105400" y="4038600"/>
            <a:ext cx="2286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0.18</a:t>
            </a:r>
          </a:p>
        </p:txBody>
      </p:sp>
      <p:sp>
        <p:nvSpPr>
          <p:cNvPr id="22536" name="TextBox 22"/>
          <p:cNvSpPr txBox="1">
            <a:spLocks noChangeArrowheads="1"/>
          </p:cNvSpPr>
          <p:nvPr/>
        </p:nvSpPr>
        <p:spPr bwMode="auto">
          <a:xfrm>
            <a:off x="5105400" y="4267200"/>
            <a:ext cx="3048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&lt;0.04</a:t>
            </a:r>
          </a:p>
        </p:txBody>
      </p:sp>
      <p:sp>
        <p:nvSpPr>
          <p:cNvPr id="22537" name="TextBox 23"/>
          <p:cNvSpPr txBox="1">
            <a:spLocks noChangeArrowheads="1"/>
          </p:cNvSpPr>
          <p:nvPr/>
        </p:nvSpPr>
        <p:spPr bwMode="auto">
          <a:xfrm>
            <a:off x="5791200" y="3810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3.92</a:t>
            </a:r>
          </a:p>
        </p:txBody>
      </p:sp>
      <p:sp>
        <p:nvSpPr>
          <p:cNvPr id="22538" name="TextBox 26"/>
          <p:cNvSpPr txBox="1">
            <a:spLocks noChangeArrowheads="1"/>
          </p:cNvSpPr>
          <p:nvPr/>
        </p:nvSpPr>
        <p:spPr bwMode="auto">
          <a:xfrm>
            <a:off x="6324600" y="40386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2.46</a:t>
            </a:r>
          </a:p>
        </p:txBody>
      </p:sp>
      <p:sp>
        <p:nvSpPr>
          <p:cNvPr id="22539" name="TextBox 28"/>
          <p:cNvSpPr txBox="1">
            <a:spLocks noChangeArrowheads="1"/>
          </p:cNvSpPr>
          <p:nvPr/>
        </p:nvSpPr>
        <p:spPr bwMode="auto">
          <a:xfrm>
            <a:off x="6324600" y="42672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1.14</a:t>
            </a:r>
          </a:p>
        </p:txBody>
      </p:sp>
      <p:sp>
        <p:nvSpPr>
          <p:cNvPr id="22540" name="TextBox 32"/>
          <p:cNvSpPr txBox="1">
            <a:spLocks noChangeArrowheads="1"/>
          </p:cNvSpPr>
          <p:nvPr/>
        </p:nvSpPr>
        <p:spPr bwMode="auto">
          <a:xfrm>
            <a:off x="6629400" y="4953000"/>
            <a:ext cx="3048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&lt;0.04</a:t>
            </a:r>
          </a:p>
        </p:txBody>
      </p:sp>
      <p:sp>
        <p:nvSpPr>
          <p:cNvPr id="34" name="TextBox 33"/>
          <p:cNvSpPr txBox="1"/>
          <p:nvPr/>
        </p:nvSpPr>
        <p:spPr>
          <a:xfrm>
            <a:off x="7239000" y="4648200"/>
            <a:ext cx="228600" cy="152400"/>
          </a:xfrm>
          <a:prstGeom prst="rect">
            <a:avLst/>
          </a:prstGeom>
          <a:noFill/>
        </p:spPr>
        <p:txBody>
          <a:bodyPr lIns="0" tIns="0" rIns="0" bIns="0"/>
          <a:lstStyle/>
          <a:p>
            <a:pPr eaLnBrk="0" hangingPunct="0">
              <a:defRPr/>
            </a:pPr>
            <a:r>
              <a:rPr lang="en-US" sz="1050" b="1" dirty="0">
                <a:latin typeface="Univers 47 CondensedLight" pitchFamily="34" charset="0"/>
              </a:rPr>
              <a:t>1.16</a:t>
            </a:r>
          </a:p>
        </p:txBody>
      </p:sp>
      <p:sp>
        <p:nvSpPr>
          <p:cNvPr id="35" name="TextBox 34"/>
          <p:cNvSpPr txBox="1"/>
          <p:nvPr/>
        </p:nvSpPr>
        <p:spPr>
          <a:xfrm>
            <a:off x="7239000" y="4419600"/>
            <a:ext cx="228600" cy="152400"/>
          </a:xfrm>
          <a:prstGeom prst="rect">
            <a:avLst/>
          </a:prstGeom>
          <a:noFill/>
        </p:spPr>
        <p:txBody>
          <a:bodyPr lIns="0" tIns="0" rIns="0" bIns="0"/>
          <a:lstStyle/>
          <a:p>
            <a:pPr eaLnBrk="0" hangingPunct="0">
              <a:defRPr/>
            </a:pPr>
            <a:r>
              <a:rPr lang="en-US" sz="1050" b="1" dirty="0">
                <a:latin typeface="Univers 47 CondensedLight" pitchFamily="34" charset="0"/>
              </a:rPr>
              <a:t>4.77</a:t>
            </a:r>
          </a:p>
        </p:txBody>
      </p:sp>
      <p:sp>
        <p:nvSpPr>
          <p:cNvPr id="22543" name="TextBox 35"/>
          <p:cNvSpPr txBox="1">
            <a:spLocks noChangeArrowheads="1"/>
          </p:cNvSpPr>
          <p:nvPr/>
        </p:nvSpPr>
        <p:spPr bwMode="auto">
          <a:xfrm>
            <a:off x="1981200" y="32766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4.23</a:t>
            </a:r>
          </a:p>
        </p:txBody>
      </p:sp>
      <p:sp>
        <p:nvSpPr>
          <p:cNvPr id="22544" name="TextBox 36"/>
          <p:cNvSpPr txBox="1">
            <a:spLocks noChangeArrowheads="1"/>
          </p:cNvSpPr>
          <p:nvPr/>
        </p:nvSpPr>
        <p:spPr bwMode="auto">
          <a:xfrm>
            <a:off x="8077200" y="5105400"/>
            <a:ext cx="3048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&lt;0.04</a:t>
            </a:r>
          </a:p>
        </p:txBody>
      </p:sp>
      <p:sp>
        <p:nvSpPr>
          <p:cNvPr id="22545" name="TextBox 40"/>
          <p:cNvSpPr txBox="1">
            <a:spLocks noChangeArrowheads="1"/>
          </p:cNvSpPr>
          <p:nvPr/>
        </p:nvSpPr>
        <p:spPr bwMode="auto">
          <a:xfrm>
            <a:off x="8610600" y="4953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0.24</a:t>
            </a:r>
          </a:p>
        </p:txBody>
      </p:sp>
      <p:sp>
        <p:nvSpPr>
          <p:cNvPr id="22546" name="TextBox 41"/>
          <p:cNvSpPr txBox="1">
            <a:spLocks noChangeArrowheads="1"/>
          </p:cNvSpPr>
          <p:nvPr/>
        </p:nvSpPr>
        <p:spPr bwMode="auto">
          <a:xfrm>
            <a:off x="8610600" y="5105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1.51</a:t>
            </a:r>
          </a:p>
        </p:txBody>
      </p:sp>
      <p:sp>
        <p:nvSpPr>
          <p:cNvPr id="22547" name="TextBox 18"/>
          <p:cNvSpPr txBox="1">
            <a:spLocks noChangeArrowheads="1"/>
          </p:cNvSpPr>
          <p:nvPr/>
        </p:nvSpPr>
        <p:spPr bwMode="auto">
          <a:xfrm>
            <a:off x="2362200" y="6096000"/>
            <a:ext cx="4762500" cy="369888"/>
          </a:xfrm>
          <a:prstGeom prst="rect">
            <a:avLst/>
          </a:prstGeom>
          <a:noFill/>
          <a:ln w="9525">
            <a:noFill/>
            <a:miter lim="800000"/>
            <a:headEnd/>
            <a:tailEnd/>
          </a:ln>
        </p:spPr>
        <p:txBody>
          <a:bodyPr wrap="none">
            <a:spAutoFit/>
          </a:bodyPr>
          <a:lstStyle/>
          <a:p>
            <a:pPr eaLnBrk="0" hangingPunct="0"/>
            <a:r>
              <a:rPr lang="en-US">
                <a:latin typeface="Univers 57 Condensed" pitchFamily="34" charset="0"/>
              </a:rPr>
              <a:t>Nitrate plus nitrite, milligrams per liter as nitrogen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554" name="Picture 3" descr="UMIS Flow Path Template with Temp Wells.png"/>
          <p:cNvPicPr>
            <a:picLocks noChangeAspect="1"/>
          </p:cNvPicPr>
          <p:nvPr/>
        </p:nvPicPr>
        <p:blipFill>
          <a:blip r:embed="rId2"/>
          <a:srcRect/>
          <a:stretch>
            <a:fillRect/>
          </a:stretch>
        </p:blipFill>
        <p:spPr bwMode="auto">
          <a:xfrm>
            <a:off x="0" y="804863"/>
            <a:ext cx="9080500" cy="4919662"/>
          </a:xfrm>
          <a:prstGeom prst="rect">
            <a:avLst/>
          </a:prstGeom>
          <a:noFill/>
          <a:ln w="9525">
            <a:noFill/>
            <a:miter lim="800000"/>
            <a:headEnd/>
            <a:tailEnd/>
          </a:ln>
        </p:spPr>
      </p:pic>
      <p:sp>
        <p:nvSpPr>
          <p:cNvPr id="23555" name="TextBox 11"/>
          <p:cNvSpPr txBox="1">
            <a:spLocks noChangeArrowheads="1"/>
          </p:cNvSpPr>
          <p:nvPr/>
        </p:nvSpPr>
        <p:spPr bwMode="auto">
          <a:xfrm>
            <a:off x="3581400" y="37338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0.11</a:t>
            </a:r>
          </a:p>
        </p:txBody>
      </p:sp>
      <p:sp>
        <p:nvSpPr>
          <p:cNvPr id="23556" name="TextBox 16"/>
          <p:cNvSpPr txBox="1">
            <a:spLocks noChangeArrowheads="1"/>
          </p:cNvSpPr>
          <p:nvPr/>
        </p:nvSpPr>
        <p:spPr bwMode="auto">
          <a:xfrm>
            <a:off x="4572000" y="3810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0.555</a:t>
            </a:r>
          </a:p>
        </p:txBody>
      </p:sp>
      <p:sp>
        <p:nvSpPr>
          <p:cNvPr id="23557" name="TextBox 17"/>
          <p:cNvSpPr txBox="1">
            <a:spLocks noChangeArrowheads="1"/>
          </p:cNvSpPr>
          <p:nvPr/>
        </p:nvSpPr>
        <p:spPr bwMode="auto">
          <a:xfrm>
            <a:off x="4572000" y="3962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0.335</a:t>
            </a:r>
          </a:p>
        </p:txBody>
      </p:sp>
      <p:sp>
        <p:nvSpPr>
          <p:cNvPr id="20" name="TextBox 19"/>
          <p:cNvSpPr txBox="1"/>
          <p:nvPr/>
        </p:nvSpPr>
        <p:spPr>
          <a:xfrm>
            <a:off x="5105400" y="3733800"/>
            <a:ext cx="228600" cy="152400"/>
          </a:xfrm>
          <a:prstGeom prst="rect">
            <a:avLst/>
          </a:prstGeom>
          <a:noFill/>
        </p:spPr>
        <p:txBody>
          <a:bodyPr lIns="0" tIns="0" rIns="0" bIns="0"/>
          <a:lstStyle/>
          <a:p>
            <a:pPr eaLnBrk="0" hangingPunct="0">
              <a:defRPr/>
            </a:pPr>
            <a:r>
              <a:rPr lang="en-US" sz="900" dirty="0">
                <a:ln w="1270">
                  <a:solidFill>
                    <a:srgbClr val="EAEAEA"/>
                  </a:solidFill>
                </a:ln>
                <a:solidFill>
                  <a:srgbClr val="FFFFFF"/>
                </a:solidFill>
                <a:latin typeface="Univers 57 Condensed" pitchFamily="34" charset="0"/>
              </a:rPr>
              <a:t>10.5</a:t>
            </a:r>
          </a:p>
        </p:txBody>
      </p:sp>
      <p:sp>
        <p:nvSpPr>
          <p:cNvPr id="23559" name="TextBox 21"/>
          <p:cNvSpPr txBox="1">
            <a:spLocks noChangeArrowheads="1"/>
          </p:cNvSpPr>
          <p:nvPr/>
        </p:nvSpPr>
        <p:spPr bwMode="auto">
          <a:xfrm>
            <a:off x="5105400" y="4038600"/>
            <a:ext cx="2286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0.564</a:t>
            </a:r>
          </a:p>
        </p:txBody>
      </p:sp>
      <p:sp>
        <p:nvSpPr>
          <p:cNvPr id="23560" name="TextBox 22"/>
          <p:cNvSpPr txBox="1">
            <a:spLocks noChangeArrowheads="1"/>
          </p:cNvSpPr>
          <p:nvPr/>
        </p:nvSpPr>
        <p:spPr bwMode="auto">
          <a:xfrm>
            <a:off x="5105400" y="4267200"/>
            <a:ext cx="2286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1.61</a:t>
            </a:r>
          </a:p>
        </p:txBody>
      </p:sp>
      <p:sp>
        <p:nvSpPr>
          <p:cNvPr id="23561" name="TextBox 23"/>
          <p:cNvSpPr txBox="1">
            <a:spLocks noChangeArrowheads="1"/>
          </p:cNvSpPr>
          <p:nvPr/>
        </p:nvSpPr>
        <p:spPr bwMode="auto">
          <a:xfrm>
            <a:off x="5791200" y="3810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0.044</a:t>
            </a:r>
          </a:p>
        </p:txBody>
      </p:sp>
      <p:sp>
        <p:nvSpPr>
          <p:cNvPr id="23562" name="TextBox 26"/>
          <p:cNvSpPr txBox="1">
            <a:spLocks noChangeArrowheads="1"/>
          </p:cNvSpPr>
          <p:nvPr/>
        </p:nvSpPr>
        <p:spPr bwMode="auto">
          <a:xfrm>
            <a:off x="6248400" y="4038600"/>
            <a:ext cx="3048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&lt;0.02</a:t>
            </a:r>
          </a:p>
        </p:txBody>
      </p:sp>
      <p:sp>
        <p:nvSpPr>
          <p:cNvPr id="23563" name="TextBox 28"/>
          <p:cNvSpPr txBox="1">
            <a:spLocks noChangeArrowheads="1"/>
          </p:cNvSpPr>
          <p:nvPr/>
        </p:nvSpPr>
        <p:spPr bwMode="auto">
          <a:xfrm>
            <a:off x="6324600" y="42672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0.204</a:t>
            </a:r>
          </a:p>
        </p:txBody>
      </p:sp>
      <p:sp>
        <p:nvSpPr>
          <p:cNvPr id="23564" name="TextBox 32"/>
          <p:cNvSpPr txBox="1">
            <a:spLocks noChangeArrowheads="1"/>
          </p:cNvSpPr>
          <p:nvPr/>
        </p:nvSpPr>
        <p:spPr bwMode="auto">
          <a:xfrm>
            <a:off x="6629400" y="4953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2.59</a:t>
            </a:r>
          </a:p>
        </p:txBody>
      </p:sp>
      <p:sp>
        <p:nvSpPr>
          <p:cNvPr id="34" name="TextBox 33"/>
          <p:cNvSpPr txBox="1"/>
          <p:nvPr/>
        </p:nvSpPr>
        <p:spPr>
          <a:xfrm>
            <a:off x="7239000" y="4648200"/>
            <a:ext cx="304800" cy="152400"/>
          </a:xfrm>
          <a:prstGeom prst="rect">
            <a:avLst/>
          </a:prstGeom>
          <a:noFill/>
        </p:spPr>
        <p:txBody>
          <a:bodyPr lIns="0" tIns="0" rIns="0" bIns="0"/>
          <a:lstStyle/>
          <a:p>
            <a:pPr eaLnBrk="0" hangingPunct="0">
              <a:defRPr/>
            </a:pPr>
            <a:r>
              <a:rPr lang="en-US" sz="1050" b="1" dirty="0">
                <a:latin typeface="Univers 47 CondensedLight" pitchFamily="34" charset="0"/>
              </a:rPr>
              <a:t>0.526</a:t>
            </a:r>
          </a:p>
        </p:txBody>
      </p:sp>
      <p:sp>
        <p:nvSpPr>
          <p:cNvPr id="35" name="TextBox 34"/>
          <p:cNvSpPr txBox="1"/>
          <p:nvPr/>
        </p:nvSpPr>
        <p:spPr>
          <a:xfrm>
            <a:off x="7239000" y="4343400"/>
            <a:ext cx="304800" cy="152400"/>
          </a:xfrm>
          <a:prstGeom prst="rect">
            <a:avLst/>
          </a:prstGeom>
          <a:noFill/>
        </p:spPr>
        <p:txBody>
          <a:bodyPr lIns="0" tIns="0" rIns="0" bIns="0"/>
          <a:lstStyle/>
          <a:p>
            <a:pPr eaLnBrk="0" hangingPunct="0">
              <a:defRPr/>
            </a:pPr>
            <a:r>
              <a:rPr lang="en-US" sz="1050" b="1" dirty="0">
                <a:latin typeface="Univers 47 CondensedLight" pitchFamily="34" charset="0"/>
              </a:rPr>
              <a:t>&lt;0.02</a:t>
            </a:r>
          </a:p>
        </p:txBody>
      </p:sp>
      <p:sp>
        <p:nvSpPr>
          <p:cNvPr id="23567" name="TextBox 35"/>
          <p:cNvSpPr txBox="1">
            <a:spLocks noChangeArrowheads="1"/>
          </p:cNvSpPr>
          <p:nvPr/>
        </p:nvSpPr>
        <p:spPr bwMode="auto">
          <a:xfrm>
            <a:off x="1905000" y="3276600"/>
            <a:ext cx="3048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&lt;0.02</a:t>
            </a:r>
          </a:p>
        </p:txBody>
      </p:sp>
      <p:sp>
        <p:nvSpPr>
          <p:cNvPr id="23568" name="TextBox 36"/>
          <p:cNvSpPr txBox="1">
            <a:spLocks noChangeArrowheads="1"/>
          </p:cNvSpPr>
          <p:nvPr/>
        </p:nvSpPr>
        <p:spPr bwMode="auto">
          <a:xfrm>
            <a:off x="8153400" y="5105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0.223</a:t>
            </a:r>
          </a:p>
        </p:txBody>
      </p:sp>
      <p:sp>
        <p:nvSpPr>
          <p:cNvPr id="23569" name="TextBox 40"/>
          <p:cNvSpPr txBox="1">
            <a:spLocks noChangeArrowheads="1"/>
          </p:cNvSpPr>
          <p:nvPr/>
        </p:nvSpPr>
        <p:spPr bwMode="auto">
          <a:xfrm>
            <a:off x="8610600" y="4953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0.034</a:t>
            </a:r>
          </a:p>
        </p:txBody>
      </p:sp>
      <p:sp>
        <p:nvSpPr>
          <p:cNvPr id="23570" name="TextBox 41"/>
          <p:cNvSpPr txBox="1">
            <a:spLocks noChangeArrowheads="1"/>
          </p:cNvSpPr>
          <p:nvPr/>
        </p:nvSpPr>
        <p:spPr bwMode="auto">
          <a:xfrm>
            <a:off x="8610600" y="5105400"/>
            <a:ext cx="3048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&lt;0.02</a:t>
            </a:r>
          </a:p>
        </p:txBody>
      </p:sp>
      <p:sp>
        <p:nvSpPr>
          <p:cNvPr id="23571" name="TextBox 18"/>
          <p:cNvSpPr txBox="1">
            <a:spLocks noChangeArrowheads="1"/>
          </p:cNvSpPr>
          <p:nvPr/>
        </p:nvSpPr>
        <p:spPr bwMode="auto">
          <a:xfrm>
            <a:off x="2743200" y="6172200"/>
            <a:ext cx="4070350" cy="369888"/>
          </a:xfrm>
          <a:prstGeom prst="rect">
            <a:avLst/>
          </a:prstGeom>
          <a:noFill/>
          <a:ln w="9525">
            <a:noFill/>
            <a:miter lim="800000"/>
            <a:headEnd/>
            <a:tailEnd/>
          </a:ln>
        </p:spPr>
        <p:txBody>
          <a:bodyPr wrap="none">
            <a:spAutoFit/>
          </a:bodyPr>
          <a:lstStyle/>
          <a:p>
            <a:pPr eaLnBrk="0" hangingPunct="0"/>
            <a:r>
              <a:rPr lang="en-US">
                <a:latin typeface="Univers 57 Condensed" pitchFamily="34" charset="0"/>
              </a:rPr>
              <a:t>Ammonia, milligrams per liter as nitrogen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24578" name="Picture 2" descr="figure15.png"/>
          <p:cNvPicPr>
            <a:picLocks noChangeAspect="1"/>
          </p:cNvPicPr>
          <p:nvPr/>
        </p:nvPicPr>
        <p:blipFill>
          <a:blip r:embed="rId2"/>
          <a:srcRect/>
          <a:stretch>
            <a:fillRect/>
          </a:stretch>
        </p:blipFill>
        <p:spPr bwMode="auto">
          <a:xfrm>
            <a:off x="2016125" y="0"/>
            <a:ext cx="5111750" cy="68580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25602" name="Picture 3" descr="UMIS Flow Path Template with Temp Wells.png"/>
          <p:cNvPicPr>
            <a:picLocks noChangeAspect="1"/>
          </p:cNvPicPr>
          <p:nvPr/>
        </p:nvPicPr>
        <p:blipFill>
          <a:blip r:embed="rId2"/>
          <a:srcRect/>
          <a:stretch>
            <a:fillRect/>
          </a:stretch>
        </p:blipFill>
        <p:spPr bwMode="auto">
          <a:xfrm>
            <a:off x="0" y="804863"/>
            <a:ext cx="9080500" cy="4919662"/>
          </a:xfrm>
          <a:prstGeom prst="rect">
            <a:avLst/>
          </a:prstGeom>
          <a:noFill/>
          <a:ln w="9525">
            <a:noFill/>
            <a:miter lim="800000"/>
            <a:headEnd/>
            <a:tailEnd/>
          </a:ln>
        </p:spPr>
      </p:pic>
      <p:sp>
        <p:nvSpPr>
          <p:cNvPr id="25603" name="TextBox 11"/>
          <p:cNvSpPr txBox="1">
            <a:spLocks noChangeArrowheads="1"/>
          </p:cNvSpPr>
          <p:nvPr/>
        </p:nvSpPr>
        <p:spPr bwMode="auto">
          <a:xfrm>
            <a:off x="3581400" y="37338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ND</a:t>
            </a:r>
          </a:p>
        </p:txBody>
      </p:sp>
      <p:sp>
        <p:nvSpPr>
          <p:cNvPr id="25604" name="TextBox 16"/>
          <p:cNvSpPr txBox="1">
            <a:spLocks noChangeArrowheads="1"/>
          </p:cNvSpPr>
          <p:nvPr/>
        </p:nvSpPr>
        <p:spPr bwMode="auto">
          <a:xfrm>
            <a:off x="4572000" y="3810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ND</a:t>
            </a:r>
          </a:p>
        </p:txBody>
      </p:sp>
      <p:sp>
        <p:nvSpPr>
          <p:cNvPr id="25605" name="TextBox 17"/>
          <p:cNvSpPr txBox="1">
            <a:spLocks noChangeArrowheads="1"/>
          </p:cNvSpPr>
          <p:nvPr/>
        </p:nvSpPr>
        <p:spPr bwMode="auto">
          <a:xfrm>
            <a:off x="4572000" y="3962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0.01</a:t>
            </a:r>
          </a:p>
        </p:txBody>
      </p:sp>
      <p:sp>
        <p:nvSpPr>
          <p:cNvPr id="20" name="TextBox 19"/>
          <p:cNvSpPr txBox="1"/>
          <p:nvPr/>
        </p:nvSpPr>
        <p:spPr>
          <a:xfrm>
            <a:off x="5105400" y="3733800"/>
            <a:ext cx="228600" cy="152400"/>
          </a:xfrm>
          <a:prstGeom prst="rect">
            <a:avLst/>
          </a:prstGeom>
          <a:noFill/>
        </p:spPr>
        <p:txBody>
          <a:bodyPr lIns="0" tIns="0" rIns="0" bIns="0"/>
          <a:lstStyle/>
          <a:p>
            <a:pPr eaLnBrk="0" hangingPunct="0">
              <a:defRPr/>
            </a:pPr>
            <a:r>
              <a:rPr lang="en-US" sz="900" dirty="0">
                <a:ln w="1270">
                  <a:solidFill>
                    <a:srgbClr val="EAEAEA"/>
                  </a:solidFill>
                </a:ln>
                <a:solidFill>
                  <a:srgbClr val="FFFFFF"/>
                </a:solidFill>
                <a:latin typeface="Univers 57 Condensed" pitchFamily="34" charset="0"/>
              </a:rPr>
              <a:t>  ND</a:t>
            </a:r>
            <a:endParaRPr lang="en-US" sz="900" dirty="0">
              <a:ln w="1270">
                <a:solidFill>
                  <a:srgbClr val="EAEAEA"/>
                </a:solidFill>
              </a:ln>
              <a:solidFill>
                <a:srgbClr val="FFFFFF"/>
              </a:solidFill>
              <a:latin typeface="Univers 57 Condensed" pitchFamily="34" charset="0"/>
            </a:endParaRPr>
          </a:p>
        </p:txBody>
      </p:sp>
      <p:sp>
        <p:nvSpPr>
          <p:cNvPr id="25607" name="TextBox 21"/>
          <p:cNvSpPr txBox="1">
            <a:spLocks noChangeArrowheads="1"/>
          </p:cNvSpPr>
          <p:nvPr/>
        </p:nvSpPr>
        <p:spPr bwMode="auto">
          <a:xfrm>
            <a:off x="5105400" y="4038600"/>
            <a:ext cx="2286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  ND</a:t>
            </a:r>
          </a:p>
        </p:txBody>
      </p:sp>
      <p:sp>
        <p:nvSpPr>
          <p:cNvPr id="25608" name="TextBox 22"/>
          <p:cNvSpPr txBox="1">
            <a:spLocks noChangeArrowheads="1"/>
          </p:cNvSpPr>
          <p:nvPr/>
        </p:nvSpPr>
        <p:spPr bwMode="auto">
          <a:xfrm>
            <a:off x="5105400" y="4267200"/>
            <a:ext cx="2286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  ND</a:t>
            </a:r>
          </a:p>
        </p:txBody>
      </p:sp>
      <p:sp>
        <p:nvSpPr>
          <p:cNvPr id="25609" name="TextBox 23"/>
          <p:cNvSpPr txBox="1">
            <a:spLocks noChangeArrowheads="1"/>
          </p:cNvSpPr>
          <p:nvPr/>
        </p:nvSpPr>
        <p:spPr bwMode="auto">
          <a:xfrm>
            <a:off x="5791200" y="3810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0.11</a:t>
            </a:r>
          </a:p>
        </p:txBody>
      </p:sp>
      <p:sp>
        <p:nvSpPr>
          <p:cNvPr id="25610" name="TextBox 26"/>
          <p:cNvSpPr txBox="1">
            <a:spLocks noChangeArrowheads="1"/>
          </p:cNvSpPr>
          <p:nvPr/>
        </p:nvSpPr>
        <p:spPr bwMode="auto">
          <a:xfrm>
            <a:off x="6324600" y="40386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ND</a:t>
            </a:r>
          </a:p>
        </p:txBody>
      </p:sp>
      <p:sp>
        <p:nvSpPr>
          <p:cNvPr id="25611" name="TextBox 28"/>
          <p:cNvSpPr txBox="1">
            <a:spLocks noChangeArrowheads="1"/>
          </p:cNvSpPr>
          <p:nvPr/>
        </p:nvSpPr>
        <p:spPr bwMode="auto">
          <a:xfrm>
            <a:off x="6324600" y="42672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ND</a:t>
            </a:r>
          </a:p>
        </p:txBody>
      </p:sp>
      <p:sp>
        <p:nvSpPr>
          <p:cNvPr id="25612" name="TextBox 32"/>
          <p:cNvSpPr txBox="1">
            <a:spLocks noChangeArrowheads="1"/>
          </p:cNvSpPr>
          <p:nvPr/>
        </p:nvSpPr>
        <p:spPr bwMode="auto">
          <a:xfrm>
            <a:off x="6629400" y="4953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0.07</a:t>
            </a:r>
          </a:p>
        </p:txBody>
      </p:sp>
      <p:sp>
        <p:nvSpPr>
          <p:cNvPr id="34" name="TextBox 33"/>
          <p:cNvSpPr txBox="1"/>
          <p:nvPr/>
        </p:nvSpPr>
        <p:spPr>
          <a:xfrm>
            <a:off x="7239000" y="4648200"/>
            <a:ext cx="228600" cy="152400"/>
          </a:xfrm>
          <a:prstGeom prst="rect">
            <a:avLst/>
          </a:prstGeom>
          <a:noFill/>
        </p:spPr>
        <p:txBody>
          <a:bodyPr lIns="0" tIns="0" rIns="0" bIns="0"/>
          <a:lstStyle/>
          <a:p>
            <a:pPr eaLnBrk="0" hangingPunct="0">
              <a:defRPr/>
            </a:pPr>
            <a:r>
              <a:rPr lang="en-US" sz="1050" b="1" dirty="0">
                <a:latin typeface="Univers 47 CondensedLight" pitchFamily="34" charset="0"/>
              </a:rPr>
              <a:t>0.02</a:t>
            </a:r>
            <a:endParaRPr lang="en-US" sz="1050" b="1" dirty="0">
              <a:latin typeface="Univers 47 CondensedLight" pitchFamily="34" charset="0"/>
            </a:endParaRPr>
          </a:p>
        </p:txBody>
      </p:sp>
      <p:sp>
        <p:nvSpPr>
          <p:cNvPr id="35" name="TextBox 34"/>
          <p:cNvSpPr txBox="1"/>
          <p:nvPr/>
        </p:nvSpPr>
        <p:spPr>
          <a:xfrm>
            <a:off x="7239000" y="4419600"/>
            <a:ext cx="228600" cy="152400"/>
          </a:xfrm>
          <a:prstGeom prst="rect">
            <a:avLst/>
          </a:prstGeom>
          <a:noFill/>
        </p:spPr>
        <p:txBody>
          <a:bodyPr lIns="0" tIns="0" rIns="0" bIns="0"/>
          <a:lstStyle/>
          <a:p>
            <a:pPr eaLnBrk="0" hangingPunct="0">
              <a:defRPr/>
            </a:pPr>
            <a:r>
              <a:rPr lang="en-US" sz="1050" b="1" dirty="0">
                <a:latin typeface="Univers 47 CondensedLight" pitchFamily="34" charset="0"/>
              </a:rPr>
              <a:t>0.38</a:t>
            </a:r>
            <a:endParaRPr lang="en-US" sz="1050" b="1" dirty="0">
              <a:latin typeface="Univers 47 CondensedLight" pitchFamily="34" charset="0"/>
            </a:endParaRPr>
          </a:p>
        </p:txBody>
      </p:sp>
      <p:sp>
        <p:nvSpPr>
          <p:cNvPr id="25615" name="TextBox 36"/>
          <p:cNvSpPr txBox="1">
            <a:spLocks noChangeArrowheads="1"/>
          </p:cNvSpPr>
          <p:nvPr/>
        </p:nvSpPr>
        <p:spPr bwMode="auto">
          <a:xfrm>
            <a:off x="8153400" y="5105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ND</a:t>
            </a:r>
          </a:p>
        </p:txBody>
      </p:sp>
      <p:sp>
        <p:nvSpPr>
          <p:cNvPr id="25616" name="TextBox 40"/>
          <p:cNvSpPr txBox="1">
            <a:spLocks noChangeArrowheads="1"/>
          </p:cNvSpPr>
          <p:nvPr/>
        </p:nvSpPr>
        <p:spPr bwMode="auto">
          <a:xfrm>
            <a:off x="8610600" y="4953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ND</a:t>
            </a:r>
          </a:p>
        </p:txBody>
      </p:sp>
      <p:sp>
        <p:nvSpPr>
          <p:cNvPr id="25617" name="TextBox 41"/>
          <p:cNvSpPr txBox="1">
            <a:spLocks noChangeArrowheads="1"/>
          </p:cNvSpPr>
          <p:nvPr/>
        </p:nvSpPr>
        <p:spPr bwMode="auto">
          <a:xfrm>
            <a:off x="8610600" y="5105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0.03</a:t>
            </a:r>
          </a:p>
        </p:txBody>
      </p:sp>
      <p:sp>
        <p:nvSpPr>
          <p:cNvPr id="25618" name="TextBox 18"/>
          <p:cNvSpPr txBox="1">
            <a:spLocks noChangeArrowheads="1"/>
          </p:cNvSpPr>
          <p:nvPr/>
        </p:nvSpPr>
        <p:spPr bwMode="auto">
          <a:xfrm>
            <a:off x="3886200" y="6096000"/>
            <a:ext cx="1176338" cy="369888"/>
          </a:xfrm>
          <a:prstGeom prst="rect">
            <a:avLst/>
          </a:prstGeom>
          <a:noFill/>
          <a:ln w="9525">
            <a:noFill/>
            <a:miter lim="800000"/>
            <a:headEnd/>
            <a:tailEnd/>
          </a:ln>
        </p:spPr>
        <p:txBody>
          <a:bodyPr wrap="none">
            <a:spAutoFit/>
          </a:bodyPr>
          <a:lstStyle/>
          <a:p>
            <a:pPr eaLnBrk="0" hangingPunct="0"/>
            <a:r>
              <a:rPr lang="en-US">
                <a:latin typeface="Univers 57 Condensed" pitchFamily="34" charset="0"/>
              </a:rPr>
              <a:t>Total VOCs</a:t>
            </a:r>
          </a:p>
        </p:txBody>
      </p:sp>
      <p:sp>
        <p:nvSpPr>
          <p:cNvPr id="25619" name="TextBox 20"/>
          <p:cNvSpPr txBox="1">
            <a:spLocks noChangeArrowheads="1"/>
          </p:cNvSpPr>
          <p:nvPr/>
        </p:nvSpPr>
        <p:spPr bwMode="auto">
          <a:xfrm>
            <a:off x="7239000" y="1600200"/>
            <a:ext cx="1692275" cy="369888"/>
          </a:xfrm>
          <a:prstGeom prst="rect">
            <a:avLst/>
          </a:prstGeom>
          <a:solidFill>
            <a:schemeClr val="bg1"/>
          </a:solidFill>
          <a:ln w="9525">
            <a:noFill/>
            <a:miter lim="800000"/>
            <a:headEnd/>
            <a:tailEnd/>
          </a:ln>
        </p:spPr>
        <p:txBody>
          <a:bodyPr wrap="none">
            <a:spAutoFit/>
          </a:bodyPr>
          <a:lstStyle/>
          <a:p>
            <a:pPr eaLnBrk="0" hangingPunct="0"/>
            <a:r>
              <a:rPr lang="en-US" sz="900">
                <a:latin typeface="Univers 57 Condensed" pitchFamily="34" charset="0"/>
              </a:rPr>
              <a:t>0.01  Total concentration, in</a:t>
            </a:r>
          </a:p>
          <a:p>
            <a:pPr eaLnBrk="0" hangingPunct="0"/>
            <a:r>
              <a:rPr lang="en-US" sz="900">
                <a:latin typeface="Univers 57 Condensed" pitchFamily="34" charset="0"/>
              </a:rPr>
              <a:t>           micrograms per liter (ug/L)</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6626" name="Picture 3" descr="UMIS Flow Path Template with Temp Wells.png"/>
          <p:cNvPicPr>
            <a:picLocks noChangeAspect="1"/>
          </p:cNvPicPr>
          <p:nvPr/>
        </p:nvPicPr>
        <p:blipFill>
          <a:blip r:embed="rId2"/>
          <a:srcRect/>
          <a:stretch>
            <a:fillRect/>
          </a:stretch>
        </p:blipFill>
        <p:spPr bwMode="auto">
          <a:xfrm>
            <a:off x="0" y="804863"/>
            <a:ext cx="9080500" cy="4919662"/>
          </a:xfrm>
          <a:prstGeom prst="rect">
            <a:avLst/>
          </a:prstGeom>
          <a:noFill/>
          <a:ln w="9525">
            <a:noFill/>
            <a:miter lim="800000"/>
            <a:headEnd/>
            <a:tailEnd/>
          </a:ln>
        </p:spPr>
      </p:pic>
      <p:sp>
        <p:nvSpPr>
          <p:cNvPr id="26627" name="TextBox 11"/>
          <p:cNvSpPr txBox="1">
            <a:spLocks noChangeArrowheads="1"/>
          </p:cNvSpPr>
          <p:nvPr/>
        </p:nvSpPr>
        <p:spPr bwMode="auto">
          <a:xfrm>
            <a:off x="3581400" y="37338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a:t>
            </a:r>
          </a:p>
        </p:txBody>
      </p:sp>
      <p:sp>
        <p:nvSpPr>
          <p:cNvPr id="26628" name="TextBox 16"/>
          <p:cNvSpPr txBox="1">
            <a:spLocks noChangeArrowheads="1"/>
          </p:cNvSpPr>
          <p:nvPr/>
        </p:nvSpPr>
        <p:spPr bwMode="auto">
          <a:xfrm>
            <a:off x="4572000" y="3810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0</a:t>
            </a:r>
          </a:p>
        </p:txBody>
      </p:sp>
      <p:sp>
        <p:nvSpPr>
          <p:cNvPr id="26629" name="TextBox 17"/>
          <p:cNvSpPr txBox="1">
            <a:spLocks noChangeArrowheads="1"/>
          </p:cNvSpPr>
          <p:nvPr/>
        </p:nvSpPr>
        <p:spPr bwMode="auto">
          <a:xfrm>
            <a:off x="4572000" y="3962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1</a:t>
            </a:r>
          </a:p>
        </p:txBody>
      </p:sp>
      <p:sp>
        <p:nvSpPr>
          <p:cNvPr id="20" name="TextBox 19"/>
          <p:cNvSpPr txBox="1"/>
          <p:nvPr/>
        </p:nvSpPr>
        <p:spPr>
          <a:xfrm>
            <a:off x="5105400" y="3733800"/>
            <a:ext cx="228600" cy="152400"/>
          </a:xfrm>
          <a:prstGeom prst="rect">
            <a:avLst/>
          </a:prstGeom>
          <a:noFill/>
        </p:spPr>
        <p:txBody>
          <a:bodyPr lIns="0" tIns="0" rIns="0" bIns="0"/>
          <a:lstStyle/>
          <a:p>
            <a:pPr eaLnBrk="0" hangingPunct="0">
              <a:defRPr/>
            </a:pPr>
            <a:r>
              <a:rPr lang="en-US" sz="900" dirty="0">
                <a:ln w="1270">
                  <a:solidFill>
                    <a:srgbClr val="EAEAEA"/>
                  </a:solidFill>
                </a:ln>
                <a:solidFill>
                  <a:srgbClr val="FFFFFF"/>
                </a:solidFill>
                <a:latin typeface="Univers 57 Condensed" pitchFamily="34" charset="0"/>
              </a:rPr>
              <a:t>    0</a:t>
            </a:r>
            <a:endParaRPr lang="en-US" sz="900" dirty="0">
              <a:ln w="1270">
                <a:solidFill>
                  <a:srgbClr val="EAEAEA"/>
                </a:solidFill>
              </a:ln>
              <a:solidFill>
                <a:srgbClr val="FFFFFF"/>
              </a:solidFill>
              <a:latin typeface="Univers 57 Condensed" pitchFamily="34" charset="0"/>
            </a:endParaRPr>
          </a:p>
        </p:txBody>
      </p:sp>
      <p:sp>
        <p:nvSpPr>
          <p:cNvPr id="26631" name="TextBox 21"/>
          <p:cNvSpPr txBox="1">
            <a:spLocks noChangeArrowheads="1"/>
          </p:cNvSpPr>
          <p:nvPr/>
        </p:nvSpPr>
        <p:spPr bwMode="auto">
          <a:xfrm>
            <a:off x="5105400" y="4038600"/>
            <a:ext cx="2286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    0</a:t>
            </a:r>
          </a:p>
        </p:txBody>
      </p:sp>
      <p:sp>
        <p:nvSpPr>
          <p:cNvPr id="26632" name="TextBox 22"/>
          <p:cNvSpPr txBox="1">
            <a:spLocks noChangeArrowheads="1"/>
          </p:cNvSpPr>
          <p:nvPr/>
        </p:nvSpPr>
        <p:spPr bwMode="auto">
          <a:xfrm>
            <a:off x="5105400" y="4267200"/>
            <a:ext cx="2286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    0</a:t>
            </a:r>
          </a:p>
        </p:txBody>
      </p:sp>
      <p:sp>
        <p:nvSpPr>
          <p:cNvPr id="26633" name="TextBox 23"/>
          <p:cNvSpPr txBox="1">
            <a:spLocks noChangeArrowheads="1"/>
          </p:cNvSpPr>
          <p:nvPr/>
        </p:nvSpPr>
        <p:spPr bwMode="auto">
          <a:xfrm>
            <a:off x="5791200" y="3810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5</a:t>
            </a:r>
          </a:p>
        </p:txBody>
      </p:sp>
      <p:sp>
        <p:nvSpPr>
          <p:cNvPr id="26634" name="TextBox 26"/>
          <p:cNvSpPr txBox="1">
            <a:spLocks noChangeArrowheads="1"/>
          </p:cNvSpPr>
          <p:nvPr/>
        </p:nvSpPr>
        <p:spPr bwMode="auto">
          <a:xfrm>
            <a:off x="6324600" y="40386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0</a:t>
            </a:r>
          </a:p>
        </p:txBody>
      </p:sp>
      <p:sp>
        <p:nvSpPr>
          <p:cNvPr id="26635" name="TextBox 28"/>
          <p:cNvSpPr txBox="1">
            <a:spLocks noChangeArrowheads="1"/>
          </p:cNvSpPr>
          <p:nvPr/>
        </p:nvSpPr>
        <p:spPr bwMode="auto">
          <a:xfrm>
            <a:off x="6324600" y="42672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0</a:t>
            </a:r>
          </a:p>
        </p:txBody>
      </p:sp>
      <p:sp>
        <p:nvSpPr>
          <p:cNvPr id="26636" name="TextBox 32"/>
          <p:cNvSpPr txBox="1">
            <a:spLocks noChangeArrowheads="1"/>
          </p:cNvSpPr>
          <p:nvPr/>
        </p:nvSpPr>
        <p:spPr bwMode="auto">
          <a:xfrm>
            <a:off x="6629400" y="4953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1</a:t>
            </a:r>
          </a:p>
        </p:txBody>
      </p:sp>
      <p:sp>
        <p:nvSpPr>
          <p:cNvPr id="34" name="TextBox 33"/>
          <p:cNvSpPr txBox="1"/>
          <p:nvPr/>
        </p:nvSpPr>
        <p:spPr>
          <a:xfrm>
            <a:off x="7239000" y="4648200"/>
            <a:ext cx="228600" cy="152400"/>
          </a:xfrm>
          <a:prstGeom prst="rect">
            <a:avLst/>
          </a:prstGeom>
          <a:noFill/>
        </p:spPr>
        <p:txBody>
          <a:bodyPr lIns="0" tIns="0" rIns="0" bIns="0"/>
          <a:lstStyle/>
          <a:p>
            <a:pPr eaLnBrk="0" hangingPunct="0">
              <a:defRPr/>
            </a:pPr>
            <a:r>
              <a:rPr lang="en-US" sz="1050" b="1" dirty="0">
                <a:latin typeface="Univers 47 CondensedLight" pitchFamily="34" charset="0"/>
              </a:rPr>
              <a:t>   2</a:t>
            </a:r>
            <a:endParaRPr lang="en-US" sz="1050" b="1" dirty="0">
              <a:latin typeface="Univers 47 CondensedLight" pitchFamily="34" charset="0"/>
            </a:endParaRPr>
          </a:p>
        </p:txBody>
      </p:sp>
      <p:sp>
        <p:nvSpPr>
          <p:cNvPr id="35" name="TextBox 34"/>
          <p:cNvSpPr txBox="1"/>
          <p:nvPr/>
        </p:nvSpPr>
        <p:spPr>
          <a:xfrm>
            <a:off x="7239000" y="4419600"/>
            <a:ext cx="228600" cy="152400"/>
          </a:xfrm>
          <a:prstGeom prst="rect">
            <a:avLst/>
          </a:prstGeom>
          <a:noFill/>
        </p:spPr>
        <p:txBody>
          <a:bodyPr lIns="0" tIns="0" rIns="0" bIns="0"/>
          <a:lstStyle/>
          <a:p>
            <a:pPr eaLnBrk="0" hangingPunct="0">
              <a:defRPr/>
            </a:pPr>
            <a:r>
              <a:rPr lang="en-US" sz="1050" b="1" dirty="0">
                <a:latin typeface="Univers 47 CondensedLight" pitchFamily="34" charset="0"/>
              </a:rPr>
              <a:t>  7</a:t>
            </a:r>
            <a:endParaRPr lang="en-US" sz="1050" b="1" dirty="0">
              <a:latin typeface="Univers 47 CondensedLight" pitchFamily="34" charset="0"/>
            </a:endParaRPr>
          </a:p>
        </p:txBody>
      </p:sp>
      <p:sp>
        <p:nvSpPr>
          <p:cNvPr id="26639" name="TextBox 36"/>
          <p:cNvSpPr txBox="1">
            <a:spLocks noChangeArrowheads="1"/>
          </p:cNvSpPr>
          <p:nvPr/>
        </p:nvSpPr>
        <p:spPr bwMode="auto">
          <a:xfrm>
            <a:off x="8153400" y="5105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0</a:t>
            </a:r>
          </a:p>
        </p:txBody>
      </p:sp>
      <p:sp>
        <p:nvSpPr>
          <p:cNvPr id="26640" name="TextBox 40"/>
          <p:cNvSpPr txBox="1">
            <a:spLocks noChangeArrowheads="1"/>
          </p:cNvSpPr>
          <p:nvPr/>
        </p:nvSpPr>
        <p:spPr bwMode="auto">
          <a:xfrm>
            <a:off x="8610600" y="4953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0</a:t>
            </a:r>
          </a:p>
        </p:txBody>
      </p:sp>
      <p:sp>
        <p:nvSpPr>
          <p:cNvPr id="26641" name="TextBox 41"/>
          <p:cNvSpPr txBox="1">
            <a:spLocks noChangeArrowheads="1"/>
          </p:cNvSpPr>
          <p:nvPr/>
        </p:nvSpPr>
        <p:spPr bwMode="auto">
          <a:xfrm>
            <a:off x="8610600" y="5105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1</a:t>
            </a:r>
          </a:p>
        </p:txBody>
      </p:sp>
      <p:sp>
        <p:nvSpPr>
          <p:cNvPr id="26642" name="TextBox 20"/>
          <p:cNvSpPr txBox="1">
            <a:spLocks noChangeArrowheads="1"/>
          </p:cNvSpPr>
          <p:nvPr/>
        </p:nvSpPr>
        <p:spPr bwMode="auto">
          <a:xfrm>
            <a:off x="3200400" y="6096000"/>
            <a:ext cx="3467100" cy="369888"/>
          </a:xfrm>
          <a:prstGeom prst="rect">
            <a:avLst/>
          </a:prstGeom>
          <a:noFill/>
          <a:ln w="9525">
            <a:noFill/>
            <a:miter lim="800000"/>
            <a:headEnd/>
            <a:tailEnd/>
          </a:ln>
        </p:spPr>
        <p:txBody>
          <a:bodyPr wrap="none">
            <a:spAutoFit/>
          </a:bodyPr>
          <a:lstStyle/>
          <a:p>
            <a:pPr eaLnBrk="0" hangingPunct="0"/>
            <a:r>
              <a:rPr lang="en-US">
                <a:latin typeface="Univers 57 Condensed" pitchFamily="34" charset="0"/>
              </a:rPr>
              <a:t>Number of Different VOCs Detected</a:t>
            </a:r>
          </a:p>
        </p:txBody>
      </p:sp>
      <p:sp>
        <p:nvSpPr>
          <p:cNvPr id="26643" name="Rectangle 21"/>
          <p:cNvSpPr>
            <a:spLocks noChangeArrowheads="1"/>
          </p:cNvSpPr>
          <p:nvPr/>
        </p:nvSpPr>
        <p:spPr bwMode="auto">
          <a:xfrm>
            <a:off x="7315200" y="1600200"/>
            <a:ext cx="1600200" cy="228600"/>
          </a:xfrm>
          <a:prstGeom prst="rect">
            <a:avLst/>
          </a:prstGeom>
          <a:solidFill>
            <a:schemeClr val="bg1"/>
          </a:solidFill>
          <a:ln w="12700" algn="ctr">
            <a:noFill/>
            <a:round/>
            <a:headEnd/>
            <a:tailEnd/>
          </a:ln>
        </p:spPr>
        <p:txBody>
          <a:bodyPr/>
          <a:lstStyle/>
          <a:p>
            <a:pPr eaLnBrk="0" hangingPunct="0"/>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27650" name="Picture 2" descr="figure13.png"/>
          <p:cNvPicPr>
            <a:picLocks noChangeAspect="1"/>
          </p:cNvPicPr>
          <p:nvPr/>
        </p:nvPicPr>
        <p:blipFill>
          <a:blip r:embed="rId2"/>
          <a:srcRect/>
          <a:stretch>
            <a:fillRect/>
          </a:stretch>
        </p:blipFill>
        <p:spPr bwMode="auto">
          <a:xfrm>
            <a:off x="762000" y="76200"/>
            <a:ext cx="7467600" cy="6681788"/>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8674" name="Picture 3" descr="UMIS Flow Path Template with Temp Wells.png"/>
          <p:cNvPicPr>
            <a:picLocks noChangeAspect="1"/>
          </p:cNvPicPr>
          <p:nvPr/>
        </p:nvPicPr>
        <p:blipFill>
          <a:blip r:embed="rId2"/>
          <a:srcRect/>
          <a:stretch>
            <a:fillRect/>
          </a:stretch>
        </p:blipFill>
        <p:spPr bwMode="auto">
          <a:xfrm>
            <a:off x="0" y="804863"/>
            <a:ext cx="9080500" cy="4919662"/>
          </a:xfrm>
          <a:prstGeom prst="rect">
            <a:avLst/>
          </a:prstGeom>
          <a:noFill/>
          <a:ln w="9525">
            <a:noFill/>
            <a:miter lim="800000"/>
            <a:headEnd/>
            <a:tailEnd/>
          </a:ln>
        </p:spPr>
      </p:pic>
      <p:sp>
        <p:nvSpPr>
          <p:cNvPr id="28675" name="TextBox 11"/>
          <p:cNvSpPr txBox="1">
            <a:spLocks noChangeArrowheads="1"/>
          </p:cNvSpPr>
          <p:nvPr/>
        </p:nvSpPr>
        <p:spPr bwMode="auto">
          <a:xfrm>
            <a:off x="3581400" y="37338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0.01</a:t>
            </a:r>
          </a:p>
        </p:txBody>
      </p:sp>
      <p:sp>
        <p:nvSpPr>
          <p:cNvPr id="28676" name="TextBox 16"/>
          <p:cNvSpPr txBox="1">
            <a:spLocks noChangeArrowheads="1"/>
          </p:cNvSpPr>
          <p:nvPr/>
        </p:nvSpPr>
        <p:spPr bwMode="auto">
          <a:xfrm>
            <a:off x="4572000" y="3810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ND</a:t>
            </a:r>
          </a:p>
        </p:txBody>
      </p:sp>
      <p:sp>
        <p:nvSpPr>
          <p:cNvPr id="28677" name="TextBox 17"/>
          <p:cNvSpPr txBox="1">
            <a:spLocks noChangeArrowheads="1"/>
          </p:cNvSpPr>
          <p:nvPr/>
        </p:nvSpPr>
        <p:spPr bwMode="auto">
          <a:xfrm>
            <a:off x="4572000" y="3962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0.03</a:t>
            </a:r>
          </a:p>
        </p:txBody>
      </p:sp>
      <p:sp>
        <p:nvSpPr>
          <p:cNvPr id="20" name="TextBox 19"/>
          <p:cNvSpPr txBox="1"/>
          <p:nvPr/>
        </p:nvSpPr>
        <p:spPr>
          <a:xfrm>
            <a:off x="5105400" y="3733800"/>
            <a:ext cx="228600" cy="152400"/>
          </a:xfrm>
          <a:prstGeom prst="rect">
            <a:avLst/>
          </a:prstGeom>
          <a:noFill/>
        </p:spPr>
        <p:txBody>
          <a:bodyPr lIns="0" tIns="0" rIns="0" bIns="0"/>
          <a:lstStyle/>
          <a:p>
            <a:pPr eaLnBrk="0" hangingPunct="0">
              <a:defRPr/>
            </a:pPr>
            <a:r>
              <a:rPr lang="en-US" sz="900" dirty="0">
                <a:ln w="1270">
                  <a:solidFill>
                    <a:srgbClr val="EAEAEA"/>
                  </a:solidFill>
                </a:ln>
                <a:solidFill>
                  <a:srgbClr val="FFFFFF"/>
                </a:solidFill>
                <a:latin typeface="Univers 57 Condensed" pitchFamily="34" charset="0"/>
              </a:rPr>
              <a:t>0.01</a:t>
            </a:r>
            <a:endParaRPr lang="en-US" sz="900" dirty="0">
              <a:ln w="1270">
                <a:solidFill>
                  <a:srgbClr val="EAEAEA"/>
                </a:solidFill>
              </a:ln>
              <a:solidFill>
                <a:srgbClr val="FFFFFF"/>
              </a:solidFill>
              <a:latin typeface="Univers 57 Condensed" pitchFamily="34" charset="0"/>
            </a:endParaRPr>
          </a:p>
        </p:txBody>
      </p:sp>
      <p:sp>
        <p:nvSpPr>
          <p:cNvPr id="28679" name="TextBox 21"/>
          <p:cNvSpPr txBox="1">
            <a:spLocks noChangeArrowheads="1"/>
          </p:cNvSpPr>
          <p:nvPr/>
        </p:nvSpPr>
        <p:spPr bwMode="auto">
          <a:xfrm>
            <a:off x="5105400" y="4038600"/>
            <a:ext cx="2286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0.01</a:t>
            </a:r>
          </a:p>
        </p:txBody>
      </p:sp>
      <p:sp>
        <p:nvSpPr>
          <p:cNvPr id="28680" name="TextBox 22"/>
          <p:cNvSpPr txBox="1">
            <a:spLocks noChangeArrowheads="1"/>
          </p:cNvSpPr>
          <p:nvPr/>
        </p:nvSpPr>
        <p:spPr bwMode="auto">
          <a:xfrm>
            <a:off x="5105400" y="4267200"/>
            <a:ext cx="2286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0.03</a:t>
            </a:r>
          </a:p>
        </p:txBody>
      </p:sp>
      <p:sp>
        <p:nvSpPr>
          <p:cNvPr id="28681" name="TextBox 23"/>
          <p:cNvSpPr txBox="1">
            <a:spLocks noChangeArrowheads="1"/>
          </p:cNvSpPr>
          <p:nvPr/>
        </p:nvSpPr>
        <p:spPr bwMode="auto">
          <a:xfrm>
            <a:off x="5791200" y="3810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0.01</a:t>
            </a:r>
          </a:p>
        </p:txBody>
      </p:sp>
      <p:sp>
        <p:nvSpPr>
          <p:cNvPr id="28682" name="TextBox 26"/>
          <p:cNvSpPr txBox="1">
            <a:spLocks noChangeArrowheads="1"/>
          </p:cNvSpPr>
          <p:nvPr/>
        </p:nvSpPr>
        <p:spPr bwMode="auto">
          <a:xfrm>
            <a:off x="6248400" y="40386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0.078</a:t>
            </a:r>
          </a:p>
        </p:txBody>
      </p:sp>
      <p:sp>
        <p:nvSpPr>
          <p:cNvPr id="28683" name="TextBox 28"/>
          <p:cNvSpPr txBox="1">
            <a:spLocks noChangeArrowheads="1"/>
          </p:cNvSpPr>
          <p:nvPr/>
        </p:nvSpPr>
        <p:spPr bwMode="auto">
          <a:xfrm>
            <a:off x="6248400" y="42672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0.049</a:t>
            </a:r>
          </a:p>
        </p:txBody>
      </p:sp>
      <p:sp>
        <p:nvSpPr>
          <p:cNvPr id="28684" name="TextBox 32"/>
          <p:cNvSpPr txBox="1">
            <a:spLocks noChangeArrowheads="1"/>
          </p:cNvSpPr>
          <p:nvPr/>
        </p:nvSpPr>
        <p:spPr bwMode="auto">
          <a:xfrm>
            <a:off x="6629400" y="4953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0.06</a:t>
            </a:r>
          </a:p>
        </p:txBody>
      </p:sp>
      <p:sp>
        <p:nvSpPr>
          <p:cNvPr id="28685" name="TextBox 33"/>
          <p:cNvSpPr txBox="1">
            <a:spLocks noChangeArrowheads="1"/>
          </p:cNvSpPr>
          <p:nvPr/>
        </p:nvSpPr>
        <p:spPr bwMode="auto">
          <a:xfrm>
            <a:off x="7239000" y="46482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ND</a:t>
            </a:r>
          </a:p>
        </p:txBody>
      </p:sp>
      <p:sp>
        <p:nvSpPr>
          <p:cNvPr id="28686" name="TextBox 34"/>
          <p:cNvSpPr txBox="1">
            <a:spLocks noChangeArrowheads="1"/>
          </p:cNvSpPr>
          <p:nvPr/>
        </p:nvSpPr>
        <p:spPr bwMode="auto">
          <a:xfrm>
            <a:off x="7239000" y="4419600"/>
            <a:ext cx="3048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0.011</a:t>
            </a:r>
          </a:p>
        </p:txBody>
      </p:sp>
      <p:sp>
        <p:nvSpPr>
          <p:cNvPr id="28687" name="TextBox 35"/>
          <p:cNvSpPr txBox="1">
            <a:spLocks noChangeArrowheads="1"/>
          </p:cNvSpPr>
          <p:nvPr/>
        </p:nvSpPr>
        <p:spPr bwMode="auto">
          <a:xfrm>
            <a:off x="1905000" y="32766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0.078</a:t>
            </a:r>
          </a:p>
        </p:txBody>
      </p:sp>
      <p:sp>
        <p:nvSpPr>
          <p:cNvPr id="28688" name="TextBox 36"/>
          <p:cNvSpPr txBox="1">
            <a:spLocks noChangeArrowheads="1"/>
          </p:cNvSpPr>
          <p:nvPr/>
        </p:nvSpPr>
        <p:spPr bwMode="auto">
          <a:xfrm>
            <a:off x="8153400" y="5105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ND</a:t>
            </a:r>
          </a:p>
        </p:txBody>
      </p:sp>
      <p:sp>
        <p:nvSpPr>
          <p:cNvPr id="28689" name="TextBox 40"/>
          <p:cNvSpPr txBox="1">
            <a:spLocks noChangeArrowheads="1"/>
          </p:cNvSpPr>
          <p:nvPr/>
        </p:nvSpPr>
        <p:spPr bwMode="auto">
          <a:xfrm>
            <a:off x="8610600" y="4953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ND</a:t>
            </a:r>
          </a:p>
        </p:txBody>
      </p:sp>
      <p:sp>
        <p:nvSpPr>
          <p:cNvPr id="28690" name="TextBox 41"/>
          <p:cNvSpPr txBox="1">
            <a:spLocks noChangeArrowheads="1"/>
          </p:cNvSpPr>
          <p:nvPr/>
        </p:nvSpPr>
        <p:spPr bwMode="auto">
          <a:xfrm>
            <a:off x="8610600" y="5105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ND</a:t>
            </a:r>
          </a:p>
        </p:txBody>
      </p:sp>
      <p:sp>
        <p:nvSpPr>
          <p:cNvPr id="28691" name="TextBox 18"/>
          <p:cNvSpPr txBox="1">
            <a:spLocks noChangeArrowheads="1"/>
          </p:cNvSpPr>
          <p:nvPr/>
        </p:nvSpPr>
        <p:spPr bwMode="auto">
          <a:xfrm>
            <a:off x="3581400" y="6096000"/>
            <a:ext cx="1638300" cy="369888"/>
          </a:xfrm>
          <a:prstGeom prst="rect">
            <a:avLst/>
          </a:prstGeom>
          <a:noFill/>
          <a:ln w="9525">
            <a:noFill/>
            <a:miter lim="800000"/>
            <a:headEnd/>
            <a:tailEnd/>
          </a:ln>
        </p:spPr>
        <p:txBody>
          <a:bodyPr wrap="none">
            <a:spAutoFit/>
          </a:bodyPr>
          <a:lstStyle/>
          <a:p>
            <a:pPr eaLnBrk="0" hangingPunct="0"/>
            <a:r>
              <a:rPr lang="en-US">
                <a:latin typeface="Univers 57 Condensed" pitchFamily="34" charset="0"/>
              </a:rPr>
              <a:t>Total Pesticides</a:t>
            </a:r>
          </a:p>
        </p:txBody>
      </p:sp>
      <p:sp>
        <p:nvSpPr>
          <p:cNvPr id="28692" name="TextBox 20"/>
          <p:cNvSpPr txBox="1">
            <a:spLocks noChangeArrowheads="1"/>
          </p:cNvSpPr>
          <p:nvPr/>
        </p:nvSpPr>
        <p:spPr bwMode="auto">
          <a:xfrm>
            <a:off x="7239000" y="1600200"/>
            <a:ext cx="1774825" cy="369888"/>
          </a:xfrm>
          <a:prstGeom prst="rect">
            <a:avLst/>
          </a:prstGeom>
          <a:solidFill>
            <a:schemeClr val="bg1"/>
          </a:solidFill>
          <a:ln w="9525">
            <a:noFill/>
            <a:miter lim="800000"/>
            <a:headEnd/>
            <a:tailEnd/>
          </a:ln>
        </p:spPr>
        <p:txBody>
          <a:bodyPr wrap="none">
            <a:spAutoFit/>
          </a:bodyPr>
          <a:lstStyle/>
          <a:p>
            <a:pPr eaLnBrk="0" hangingPunct="0"/>
            <a:r>
              <a:rPr lang="en-US" sz="900">
                <a:latin typeface="Univers 57 Condensed" pitchFamily="34" charset="0"/>
              </a:rPr>
              <a:t>0.02  Dissolved concentration, </a:t>
            </a:r>
          </a:p>
          <a:p>
            <a:pPr eaLnBrk="0" hangingPunct="0"/>
            <a:r>
              <a:rPr lang="en-US" sz="900">
                <a:latin typeface="Univers 57 Condensed" pitchFamily="34" charset="0"/>
              </a:rPr>
              <a:t>          in micrograms per liter (ug/L)</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29698" name="Picture 3" descr="UMIS Flow Path Template with Temp Wells.png"/>
          <p:cNvPicPr>
            <a:picLocks noChangeAspect="1"/>
          </p:cNvPicPr>
          <p:nvPr/>
        </p:nvPicPr>
        <p:blipFill>
          <a:blip r:embed="rId2"/>
          <a:srcRect/>
          <a:stretch>
            <a:fillRect/>
          </a:stretch>
        </p:blipFill>
        <p:spPr bwMode="auto">
          <a:xfrm>
            <a:off x="0" y="804863"/>
            <a:ext cx="9080500" cy="4919662"/>
          </a:xfrm>
          <a:prstGeom prst="rect">
            <a:avLst/>
          </a:prstGeom>
          <a:noFill/>
          <a:ln w="9525">
            <a:noFill/>
            <a:miter lim="800000"/>
            <a:headEnd/>
            <a:tailEnd/>
          </a:ln>
        </p:spPr>
      </p:pic>
      <p:sp>
        <p:nvSpPr>
          <p:cNvPr id="29699" name="TextBox 11"/>
          <p:cNvSpPr txBox="1">
            <a:spLocks noChangeArrowheads="1"/>
          </p:cNvSpPr>
          <p:nvPr/>
        </p:nvSpPr>
        <p:spPr bwMode="auto">
          <a:xfrm>
            <a:off x="3581400" y="37338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a:t>
            </a:r>
          </a:p>
        </p:txBody>
      </p:sp>
      <p:sp>
        <p:nvSpPr>
          <p:cNvPr id="29700" name="TextBox 16"/>
          <p:cNvSpPr txBox="1">
            <a:spLocks noChangeArrowheads="1"/>
          </p:cNvSpPr>
          <p:nvPr/>
        </p:nvSpPr>
        <p:spPr bwMode="auto">
          <a:xfrm>
            <a:off x="4572000" y="3810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0</a:t>
            </a:r>
          </a:p>
        </p:txBody>
      </p:sp>
      <p:sp>
        <p:nvSpPr>
          <p:cNvPr id="29701" name="TextBox 17"/>
          <p:cNvSpPr txBox="1">
            <a:spLocks noChangeArrowheads="1"/>
          </p:cNvSpPr>
          <p:nvPr/>
        </p:nvSpPr>
        <p:spPr bwMode="auto">
          <a:xfrm>
            <a:off x="4572000" y="3962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2</a:t>
            </a:r>
          </a:p>
        </p:txBody>
      </p:sp>
      <p:sp>
        <p:nvSpPr>
          <p:cNvPr id="20" name="TextBox 19"/>
          <p:cNvSpPr txBox="1"/>
          <p:nvPr/>
        </p:nvSpPr>
        <p:spPr>
          <a:xfrm>
            <a:off x="5105400" y="3733800"/>
            <a:ext cx="228600" cy="152400"/>
          </a:xfrm>
          <a:prstGeom prst="rect">
            <a:avLst/>
          </a:prstGeom>
          <a:noFill/>
        </p:spPr>
        <p:txBody>
          <a:bodyPr lIns="0" tIns="0" rIns="0" bIns="0"/>
          <a:lstStyle/>
          <a:p>
            <a:pPr eaLnBrk="0" hangingPunct="0">
              <a:defRPr/>
            </a:pPr>
            <a:r>
              <a:rPr lang="en-US" sz="900" dirty="0">
                <a:ln w="1270">
                  <a:solidFill>
                    <a:srgbClr val="EAEAEA"/>
                  </a:solidFill>
                </a:ln>
                <a:solidFill>
                  <a:srgbClr val="FFFFFF"/>
                </a:solidFill>
                <a:latin typeface="Univers 57 Condensed" pitchFamily="34" charset="0"/>
              </a:rPr>
              <a:t>  1</a:t>
            </a:r>
            <a:endParaRPr lang="en-US" sz="900" dirty="0">
              <a:ln w="1270">
                <a:solidFill>
                  <a:srgbClr val="EAEAEA"/>
                </a:solidFill>
              </a:ln>
              <a:solidFill>
                <a:srgbClr val="FFFFFF"/>
              </a:solidFill>
              <a:latin typeface="Univers 57 Condensed" pitchFamily="34" charset="0"/>
            </a:endParaRPr>
          </a:p>
        </p:txBody>
      </p:sp>
      <p:sp>
        <p:nvSpPr>
          <p:cNvPr id="29703" name="TextBox 21"/>
          <p:cNvSpPr txBox="1">
            <a:spLocks noChangeArrowheads="1"/>
          </p:cNvSpPr>
          <p:nvPr/>
        </p:nvSpPr>
        <p:spPr bwMode="auto">
          <a:xfrm>
            <a:off x="5105400" y="4038600"/>
            <a:ext cx="2286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  1</a:t>
            </a:r>
          </a:p>
        </p:txBody>
      </p:sp>
      <p:sp>
        <p:nvSpPr>
          <p:cNvPr id="29704" name="TextBox 22"/>
          <p:cNvSpPr txBox="1">
            <a:spLocks noChangeArrowheads="1"/>
          </p:cNvSpPr>
          <p:nvPr/>
        </p:nvSpPr>
        <p:spPr bwMode="auto">
          <a:xfrm>
            <a:off x="5105400" y="4267200"/>
            <a:ext cx="2286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  2</a:t>
            </a:r>
          </a:p>
        </p:txBody>
      </p:sp>
      <p:sp>
        <p:nvSpPr>
          <p:cNvPr id="29705" name="TextBox 23"/>
          <p:cNvSpPr txBox="1">
            <a:spLocks noChangeArrowheads="1"/>
          </p:cNvSpPr>
          <p:nvPr/>
        </p:nvSpPr>
        <p:spPr bwMode="auto">
          <a:xfrm>
            <a:off x="5791200" y="3810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1</a:t>
            </a:r>
          </a:p>
        </p:txBody>
      </p:sp>
      <p:sp>
        <p:nvSpPr>
          <p:cNvPr id="29706" name="TextBox 26"/>
          <p:cNvSpPr txBox="1">
            <a:spLocks noChangeArrowheads="1"/>
          </p:cNvSpPr>
          <p:nvPr/>
        </p:nvSpPr>
        <p:spPr bwMode="auto">
          <a:xfrm>
            <a:off x="6324600" y="40386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8</a:t>
            </a:r>
          </a:p>
        </p:txBody>
      </p:sp>
      <p:sp>
        <p:nvSpPr>
          <p:cNvPr id="29707" name="TextBox 28"/>
          <p:cNvSpPr txBox="1">
            <a:spLocks noChangeArrowheads="1"/>
          </p:cNvSpPr>
          <p:nvPr/>
        </p:nvSpPr>
        <p:spPr bwMode="auto">
          <a:xfrm>
            <a:off x="6324600" y="42672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6</a:t>
            </a:r>
          </a:p>
        </p:txBody>
      </p:sp>
      <p:sp>
        <p:nvSpPr>
          <p:cNvPr id="29708" name="TextBox 32"/>
          <p:cNvSpPr txBox="1">
            <a:spLocks noChangeArrowheads="1"/>
          </p:cNvSpPr>
          <p:nvPr/>
        </p:nvSpPr>
        <p:spPr bwMode="auto">
          <a:xfrm>
            <a:off x="6629400" y="4953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3</a:t>
            </a:r>
          </a:p>
        </p:txBody>
      </p:sp>
      <p:sp>
        <p:nvSpPr>
          <p:cNvPr id="34" name="TextBox 33"/>
          <p:cNvSpPr txBox="1"/>
          <p:nvPr/>
        </p:nvSpPr>
        <p:spPr>
          <a:xfrm>
            <a:off x="7239000" y="4648200"/>
            <a:ext cx="228600" cy="152400"/>
          </a:xfrm>
          <a:prstGeom prst="rect">
            <a:avLst/>
          </a:prstGeom>
          <a:noFill/>
        </p:spPr>
        <p:txBody>
          <a:bodyPr lIns="0" tIns="0" rIns="0" bIns="0"/>
          <a:lstStyle/>
          <a:p>
            <a:pPr eaLnBrk="0" hangingPunct="0">
              <a:defRPr/>
            </a:pPr>
            <a:r>
              <a:rPr lang="en-US" sz="1050" b="1" dirty="0">
                <a:latin typeface="Univers 47 CondensedLight" pitchFamily="34" charset="0"/>
              </a:rPr>
              <a:t> 0</a:t>
            </a:r>
            <a:endParaRPr lang="en-US" sz="1050" b="1" dirty="0">
              <a:latin typeface="Univers 47 CondensedLight" pitchFamily="34" charset="0"/>
            </a:endParaRPr>
          </a:p>
        </p:txBody>
      </p:sp>
      <p:sp>
        <p:nvSpPr>
          <p:cNvPr id="35" name="TextBox 34"/>
          <p:cNvSpPr txBox="1"/>
          <p:nvPr/>
        </p:nvSpPr>
        <p:spPr>
          <a:xfrm>
            <a:off x="7239000" y="4419600"/>
            <a:ext cx="228600" cy="152400"/>
          </a:xfrm>
          <a:prstGeom prst="rect">
            <a:avLst/>
          </a:prstGeom>
          <a:noFill/>
        </p:spPr>
        <p:txBody>
          <a:bodyPr lIns="0" tIns="0" rIns="0" bIns="0"/>
          <a:lstStyle/>
          <a:p>
            <a:pPr eaLnBrk="0" hangingPunct="0">
              <a:defRPr/>
            </a:pPr>
            <a:r>
              <a:rPr lang="en-US" sz="1050" b="1" dirty="0">
                <a:latin typeface="Univers 47 CondensedLight" pitchFamily="34" charset="0"/>
              </a:rPr>
              <a:t> 3</a:t>
            </a:r>
            <a:endParaRPr lang="en-US" sz="1050" b="1" dirty="0">
              <a:latin typeface="Univers 47 CondensedLight" pitchFamily="34" charset="0"/>
            </a:endParaRPr>
          </a:p>
        </p:txBody>
      </p:sp>
      <p:sp>
        <p:nvSpPr>
          <p:cNvPr id="29711" name="TextBox 35"/>
          <p:cNvSpPr txBox="1">
            <a:spLocks noChangeArrowheads="1"/>
          </p:cNvSpPr>
          <p:nvPr/>
        </p:nvSpPr>
        <p:spPr bwMode="auto">
          <a:xfrm>
            <a:off x="1981200" y="32766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5</a:t>
            </a:r>
          </a:p>
        </p:txBody>
      </p:sp>
      <p:sp>
        <p:nvSpPr>
          <p:cNvPr id="29712" name="TextBox 36"/>
          <p:cNvSpPr txBox="1">
            <a:spLocks noChangeArrowheads="1"/>
          </p:cNvSpPr>
          <p:nvPr/>
        </p:nvSpPr>
        <p:spPr bwMode="auto">
          <a:xfrm>
            <a:off x="8153400" y="5105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0</a:t>
            </a:r>
          </a:p>
        </p:txBody>
      </p:sp>
      <p:sp>
        <p:nvSpPr>
          <p:cNvPr id="29713" name="TextBox 40"/>
          <p:cNvSpPr txBox="1">
            <a:spLocks noChangeArrowheads="1"/>
          </p:cNvSpPr>
          <p:nvPr/>
        </p:nvSpPr>
        <p:spPr bwMode="auto">
          <a:xfrm>
            <a:off x="8610600" y="4953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0</a:t>
            </a:r>
          </a:p>
        </p:txBody>
      </p:sp>
      <p:sp>
        <p:nvSpPr>
          <p:cNvPr id="29714" name="TextBox 41"/>
          <p:cNvSpPr txBox="1">
            <a:spLocks noChangeArrowheads="1"/>
          </p:cNvSpPr>
          <p:nvPr/>
        </p:nvSpPr>
        <p:spPr bwMode="auto">
          <a:xfrm>
            <a:off x="8610600" y="5105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  0</a:t>
            </a:r>
          </a:p>
        </p:txBody>
      </p:sp>
      <p:sp>
        <p:nvSpPr>
          <p:cNvPr id="29715" name="TextBox 18"/>
          <p:cNvSpPr txBox="1">
            <a:spLocks noChangeArrowheads="1"/>
          </p:cNvSpPr>
          <p:nvPr/>
        </p:nvSpPr>
        <p:spPr bwMode="auto">
          <a:xfrm>
            <a:off x="2971800" y="6096000"/>
            <a:ext cx="3929063" cy="369888"/>
          </a:xfrm>
          <a:prstGeom prst="rect">
            <a:avLst/>
          </a:prstGeom>
          <a:noFill/>
          <a:ln w="9525">
            <a:noFill/>
            <a:miter lim="800000"/>
            <a:headEnd/>
            <a:tailEnd/>
          </a:ln>
        </p:spPr>
        <p:txBody>
          <a:bodyPr wrap="none">
            <a:spAutoFit/>
          </a:bodyPr>
          <a:lstStyle/>
          <a:p>
            <a:pPr eaLnBrk="0" hangingPunct="0"/>
            <a:r>
              <a:rPr lang="en-US">
                <a:latin typeface="Univers 57 Condensed" pitchFamily="34" charset="0"/>
              </a:rPr>
              <a:t>Number of Different Pesticides Detected</a:t>
            </a:r>
          </a:p>
        </p:txBody>
      </p:sp>
      <p:sp>
        <p:nvSpPr>
          <p:cNvPr id="21" name="Rectangle 20"/>
          <p:cNvSpPr/>
          <p:nvPr/>
        </p:nvSpPr>
        <p:spPr bwMode="auto">
          <a:xfrm>
            <a:off x="7239000" y="1600200"/>
            <a:ext cx="1676400" cy="304800"/>
          </a:xfrm>
          <a:prstGeom prst="rect">
            <a:avLst/>
          </a:prstGeom>
          <a:solidFill>
            <a:schemeClr val="accent3"/>
          </a:solidFill>
          <a:ln w="12700" cap="flat" cmpd="sng" algn="ctr">
            <a:noFill/>
            <a:prstDash val="solid"/>
            <a:round/>
            <a:headEnd type="none" w="med" len="med"/>
            <a:tailEnd type="none" w="med" len="med"/>
          </a:ln>
          <a:effectLst/>
        </p:spPr>
        <p:txBody>
          <a:bodyPr/>
          <a:lstStyle/>
          <a:p>
            <a:pPr eaLnBrk="0" hangingPunct="0">
              <a:defRPr/>
            </a:pP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22" name="Picture 3" descr="UMIS Flow Path Template with Temp Wells.png"/>
          <p:cNvPicPr>
            <a:picLocks noChangeAspect="1"/>
          </p:cNvPicPr>
          <p:nvPr/>
        </p:nvPicPr>
        <p:blipFill>
          <a:blip r:embed="rId2"/>
          <a:srcRect/>
          <a:stretch>
            <a:fillRect/>
          </a:stretch>
        </p:blipFill>
        <p:spPr bwMode="auto">
          <a:xfrm>
            <a:off x="0" y="804863"/>
            <a:ext cx="9080500" cy="4919662"/>
          </a:xfrm>
          <a:prstGeom prst="rect">
            <a:avLst/>
          </a:prstGeom>
          <a:noFill/>
          <a:ln w="9525">
            <a:noFill/>
            <a:miter lim="800000"/>
            <a:headEnd/>
            <a:tailEnd/>
          </a:ln>
        </p:spPr>
      </p:pic>
      <p:sp>
        <p:nvSpPr>
          <p:cNvPr id="30723" name="TextBox 11"/>
          <p:cNvSpPr txBox="1">
            <a:spLocks noChangeArrowheads="1"/>
          </p:cNvSpPr>
          <p:nvPr/>
        </p:nvSpPr>
        <p:spPr bwMode="auto">
          <a:xfrm>
            <a:off x="3581400" y="3733800"/>
            <a:ext cx="3048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Mixed</a:t>
            </a:r>
          </a:p>
        </p:txBody>
      </p:sp>
      <p:sp>
        <p:nvSpPr>
          <p:cNvPr id="30724" name="TextBox 16"/>
          <p:cNvSpPr txBox="1">
            <a:spLocks noChangeArrowheads="1"/>
          </p:cNvSpPr>
          <p:nvPr/>
        </p:nvSpPr>
        <p:spPr bwMode="auto">
          <a:xfrm>
            <a:off x="4495800" y="3810000"/>
            <a:ext cx="3048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Mixed</a:t>
            </a:r>
          </a:p>
        </p:txBody>
      </p:sp>
      <p:sp>
        <p:nvSpPr>
          <p:cNvPr id="30725" name="TextBox 17"/>
          <p:cNvSpPr txBox="1">
            <a:spLocks noChangeArrowheads="1"/>
          </p:cNvSpPr>
          <p:nvPr/>
        </p:nvSpPr>
        <p:spPr bwMode="auto">
          <a:xfrm>
            <a:off x="4495800" y="3962400"/>
            <a:ext cx="3048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Mixed</a:t>
            </a:r>
          </a:p>
        </p:txBody>
      </p:sp>
      <p:sp>
        <p:nvSpPr>
          <p:cNvPr id="20" name="TextBox 19"/>
          <p:cNvSpPr txBox="1"/>
          <p:nvPr/>
        </p:nvSpPr>
        <p:spPr>
          <a:xfrm>
            <a:off x="5105400" y="3733800"/>
            <a:ext cx="381000" cy="152400"/>
          </a:xfrm>
          <a:prstGeom prst="rect">
            <a:avLst/>
          </a:prstGeom>
          <a:noFill/>
        </p:spPr>
        <p:txBody>
          <a:bodyPr lIns="0" tIns="0" rIns="0" bIns="0"/>
          <a:lstStyle/>
          <a:p>
            <a:pPr eaLnBrk="0" hangingPunct="0">
              <a:defRPr/>
            </a:pPr>
            <a:r>
              <a:rPr lang="en-US" sz="900" dirty="0">
                <a:ln w="1270">
                  <a:solidFill>
                    <a:srgbClr val="EAEAEA"/>
                  </a:solidFill>
                </a:ln>
                <a:solidFill>
                  <a:srgbClr val="FFFFFF"/>
                </a:solidFill>
                <a:latin typeface="Univers 57 Condensed" pitchFamily="34" charset="0"/>
              </a:rPr>
              <a:t>Anoxic</a:t>
            </a:r>
          </a:p>
        </p:txBody>
      </p:sp>
      <p:sp>
        <p:nvSpPr>
          <p:cNvPr id="30727" name="TextBox 21"/>
          <p:cNvSpPr txBox="1">
            <a:spLocks noChangeArrowheads="1"/>
          </p:cNvSpPr>
          <p:nvPr/>
        </p:nvSpPr>
        <p:spPr bwMode="auto">
          <a:xfrm>
            <a:off x="5105400" y="4038600"/>
            <a:ext cx="3810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Mixed</a:t>
            </a:r>
          </a:p>
        </p:txBody>
      </p:sp>
      <p:sp>
        <p:nvSpPr>
          <p:cNvPr id="30728" name="TextBox 22"/>
          <p:cNvSpPr txBox="1">
            <a:spLocks noChangeArrowheads="1"/>
          </p:cNvSpPr>
          <p:nvPr/>
        </p:nvSpPr>
        <p:spPr bwMode="auto">
          <a:xfrm>
            <a:off x="5105400" y="4267200"/>
            <a:ext cx="3810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Anoxic</a:t>
            </a:r>
          </a:p>
        </p:txBody>
      </p:sp>
      <p:sp>
        <p:nvSpPr>
          <p:cNvPr id="30729" name="TextBox 23"/>
          <p:cNvSpPr txBox="1">
            <a:spLocks noChangeArrowheads="1"/>
          </p:cNvSpPr>
          <p:nvPr/>
        </p:nvSpPr>
        <p:spPr bwMode="auto">
          <a:xfrm>
            <a:off x="5715000" y="3810000"/>
            <a:ext cx="3048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O</a:t>
            </a:r>
            <a:r>
              <a:rPr lang="en-US" sz="800" b="1">
                <a:latin typeface="Univers 47 CondensedLight" pitchFamily="34" charset="0"/>
              </a:rPr>
              <a:t>2</a:t>
            </a:r>
            <a:r>
              <a:rPr lang="en-US" sz="900" b="1">
                <a:latin typeface="Univers 47 CondensedLight" pitchFamily="34" charset="0"/>
              </a:rPr>
              <a:t>&gt;0.5</a:t>
            </a:r>
          </a:p>
        </p:txBody>
      </p:sp>
      <p:sp>
        <p:nvSpPr>
          <p:cNvPr id="30730" name="TextBox 26"/>
          <p:cNvSpPr txBox="1">
            <a:spLocks noChangeArrowheads="1"/>
          </p:cNvSpPr>
          <p:nvPr/>
        </p:nvSpPr>
        <p:spPr bwMode="auto">
          <a:xfrm>
            <a:off x="6248400" y="4038600"/>
            <a:ext cx="3048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Mixed</a:t>
            </a:r>
          </a:p>
        </p:txBody>
      </p:sp>
      <p:sp>
        <p:nvSpPr>
          <p:cNvPr id="30731" name="TextBox 28"/>
          <p:cNvSpPr txBox="1">
            <a:spLocks noChangeArrowheads="1"/>
          </p:cNvSpPr>
          <p:nvPr/>
        </p:nvSpPr>
        <p:spPr bwMode="auto">
          <a:xfrm>
            <a:off x="6248400" y="4267200"/>
            <a:ext cx="3048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Mixed</a:t>
            </a:r>
          </a:p>
        </p:txBody>
      </p:sp>
      <p:sp>
        <p:nvSpPr>
          <p:cNvPr id="30732" name="TextBox 32"/>
          <p:cNvSpPr txBox="1">
            <a:spLocks noChangeArrowheads="1"/>
          </p:cNvSpPr>
          <p:nvPr/>
        </p:nvSpPr>
        <p:spPr bwMode="auto">
          <a:xfrm>
            <a:off x="6553200" y="4953000"/>
            <a:ext cx="3048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Mixed</a:t>
            </a:r>
          </a:p>
        </p:txBody>
      </p:sp>
      <p:sp>
        <p:nvSpPr>
          <p:cNvPr id="30733" name="TextBox 33"/>
          <p:cNvSpPr txBox="1">
            <a:spLocks noChangeArrowheads="1"/>
          </p:cNvSpPr>
          <p:nvPr/>
        </p:nvSpPr>
        <p:spPr bwMode="auto">
          <a:xfrm>
            <a:off x="7239000" y="4648200"/>
            <a:ext cx="3810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Mixed</a:t>
            </a:r>
          </a:p>
        </p:txBody>
      </p:sp>
      <p:sp>
        <p:nvSpPr>
          <p:cNvPr id="30734" name="TextBox 34"/>
          <p:cNvSpPr txBox="1">
            <a:spLocks noChangeArrowheads="1"/>
          </p:cNvSpPr>
          <p:nvPr/>
        </p:nvSpPr>
        <p:spPr bwMode="auto">
          <a:xfrm>
            <a:off x="7239000" y="4419600"/>
            <a:ext cx="3810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O2&gt;0.5</a:t>
            </a:r>
          </a:p>
        </p:txBody>
      </p:sp>
      <p:sp>
        <p:nvSpPr>
          <p:cNvPr id="30735" name="TextBox 35"/>
          <p:cNvSpPr txBox="1">
            <a:spLocks noChangeArrowheads="1"/>
          </p:cNvSpPr>
          <p:nvPr/>
        </p:nvSpPr>
        <p:spPr bwMode="auto">
          <a:xfrm>
            <a:off x="1981200" y="32766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Oxic</a:t>
            </a:r>
          </a:p>
        </p:txBody>
      </p:sp>
      <p:sp>
        <p:nvSpPr>
          <p:cNvPr id="30736" name="TextBox 36"/>
          <p:cNvSpPr txBox="1">
            <a:spLocks noChangeArrowheads="1"/>
          </p:cNvSpPr>
          <p:nvPr/>
        </p:nvSpPr>
        <p:spPr bwMode="auto">
          <a:xfrm>
            <a:off x="8001000" y="5105400"/>
            <a:ext cx="3810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O</a:t>
            </a:r>
            <a:r>
              <a:rPr lang="en-US" sz="800" b="1">
                <a:latin typeface="Univers 47 CondensedLight" pitchFamily="34" charset="0"/>
              </a:rPr>
              <a:t>2</a:t>
            </a:r>
            <a:r>
              <a:rPr lang="en-US" sz="900" b="1">
                <a:latin typeface="Univers 47 CondensedLight" pitchFamily="34" charset="0"/>
              </a:rPr>
              <a:t>&gt;0.5</a:t>
            </a:r>
          </a:p>
        </p:txBody>
      </p:sp>
      <p:sp>
        <p:nvSpPr>
          <p:cNvPr id="30737" name="TextBox 40"/>
          <p:cNvSpPr txBox="1">
            <a:spLocks noChangeArrowheads="1"/>
          </p:cNvSpPr>
          <p:nvPr/>
        </p:nvSpPr>
        <p:spPr bwMode="auto">
          <a:xfrm>
            <a:off x="8610600" y="4953000"/>
            <a:ext cx="3810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Anoxic</a:t>
            </a:r>
          </a:p>
        </p:txBody>
      </p:sp>
      <p:sp>
        <p:nvSpPr>
          <p:cNvPr id="30738" name="TextBox 41"/>
          <p:cNvSpPr txBox="1">
            <a:spLocks noChangeArrowheads="1"/>
          </p:cNvSpPr>
          <p:nvPr/>
        </p:nvSpPr>
        <p:spPr bwMode="auto">
          <a:xfrm>
            <a:off x="8610600" y="5105400"/>
            <a:ext cx="3810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Mixed</a:t>
            </a:r>
          </a:p>
        </p:txBody>
      </p:sp>
      <p:sp>
        <p:nvSpPr>
          <p:cNvPr id="30739" name="TextBox 18"/>
          <p:cNvSpPr txBox="1">
            <a:spLocks noChangeArrowheads="1"/>
          </p:cNvSpPr>
          <p:nvPr/>
        </p:nvSpPr>
        <p:spPr bwMode="auto">
          <a:xfrm>
            <a:off x="3581400" y="6096000"/>
            <a:ext cx="2005013" cy="369888"/>
          </a:xfrm>
          <a:prstGeom prst="rect">
            <a:avLst/>
          </a:prstGeom>
          <a:noFill/>
          <a:ln w="9525">
            <a:noFill/>
            <a:miter lim="800000"/>
            <a:headEnd/>
            <a:tailEnd/>
          </a:ln>
        </p:spPr>
        <p:txBody>
          <a:bodyPr wrap="none">
            <a:spAutoFit/>
          </a:bodyPr>
          <a:lstStyle/>
          <a:p>
            <a:pPr eaLnBrk="0" hangingPunct="0"/>
            <a:r>
              <a:rPr lang="en-US">
                <a:latin typeface="Univers 57 Condensed" pitchFamily="34" charset="0"/>
              </a:rPr>
              <a:t>Redox Assignments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1746" name="Picture 3" descr="UMIS Flow Path Redox conditions.png"/>
          <p:cNvPicPr>
            <a:picLocks noChangeAspect="1"/>
          </p:cNvPicPr>
          <p:nvPr/>
        </p:nvPicPr>
        <p:blipFill>
          <a:blip r:embed="rId2"/>
          <a:srcRect/>
          <a:stretch>
            <a:fillRect/>
          </a:stretch>
        </p:blipFill>
        <p:spPr bwMode="auto">
          <a:xfrm>
            <a:off x="0" y="804863"/>
            <a:ext cx="9078913" cy="4919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2770" name="Picture 5" descr="figure18.png"/>
          <p:cNvPicPr>
            <a:picLocks noChangeAspect="1"/>
          </p:cNvPicPr>
          <p:nvPr/>
        </p:nvPicPr>
        <p:blipFill>
          <a:blip r:embed="rId2"/>
          <a:srcRect/>
          <a:stretch>
            <a:fillRect/>
          </a:stretch>
        </p:blipFill>
        <p:spPr bwMode="auto">
          <a:xfrm>
            <a:off x="57150" y="838200"/>
            <a:ext cx="9037638" cy="49530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794" name="Picture 3" descr="UMIS Flow Path Template with Temp Wells.png"/>
          <p:cNvPicPr>
            <a:picLocks noChangeAspect="1"/>
          </p:cNvPicPr>
          <p:nvPr/>
        </p:nvPicPr>
        <p:blipFill>
          <a:blip r:embed="rId2"/>
          <a:srcRect/>
          <a:stretch>
            <a:fillRect/>
          </a:stretch>
        </p:blipFill>
        <p:spPr bwMode="auto">
          <a:xfrm>
            <a:off x="0" y="804863"/>
            <a:ext cx="9080500" cy="4919662"/>
          </a:xfrm>
          <a:prstGeom prst="rect">
            <a:avLst/>
          </a:prstGeom>
          <a:noFill/>
          <a:ln w="9525">
            <a:noFill/>
            <a:miter lim="800000"/>
            <a:headEnd/>
            <a:tailEnd/>
          </a:ln>
        </p:spPr>
      </p:pic>
      <p:sp>
        <p:nvSpPr>
          <p:cNvPr id="33795" name="TextBox 11"/>
          <p:cNvSpPr txBox="1">
            <a:spLocks noChangeArrowheads="1"/>
          </p:cNvSpPr>
          <p:nvPr/>
        </p:nvSpPr>
        <p:spPr bwMode="auto">
          <a:xfrm>
            <a:off x="3581400" y="37338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1984</a:t>
            </a:r>
          </a:p>
        </p:txBody>
      </p:sp>
      <p:sp>
        <p:nvSpPr>
          <p:cNvPr id="33796" name="TextBox 16"/>
          <p:cNvSpPr txBox="1">
            <a:spLocks noChangeArrowheads="1"/>
          </p:cNvSpPr>
          <p:nvPr/>
        </p:nvSpPr>
        <p:spPr bwMode="auto">
          <a:xfrm>
            <a:off x="4572000" y="3810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1983</a:t>
            </a:r>
          </a:p>
        </p:txBody>
      </p:sp>
      <p:sp>
        <p:nvSpPr>
          <p:cNvPr id="33797" name="TextBox 17"/>
          <p:cNvSpPr txBox="1">
            <a:spLocks noChangeArrowheads="1"/>
          </p:cNvSpPr>
          <p:nvPr/>
        </p:nvSpPr>
        <p:spPr bwMode="auto">
          <a:xfrm>
            <a:off x="4572000" y="3962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1979</a:t>
            </a:r>
          </a:p>
        </p:txBody>
      </p:sp>
      <p:sp>
        <p:nvSpPr>
          <p:cNvPr id="20" name="TextBox 19"/>
          <p:cNvSpPr txBox="1"/>
          <p:nvPr/>
        </p:nvSpPr>
        <p:spPr>
          <a:xfrm>
            <a:off x="5105400" y="3733800"/>
            <a:ext cx="228600" cy="152400"/>
          </a:xfrm>
          <a:prstGeom prst="rect">
            <a:avLst/>
          </a:prstGeom>
          <a:noFill/>
        </p:spPr>
        <p:txBody>
          <a:bodyPr lIns="0" tIns="0" rIns="0" bIns="0"/>
          <a:lstStyle/>
          <a:p>
            <a:pPr eaLnBrk="0" hangingPunct="0">
              <a:defRPr/>
            </a:pPr>
            <a:r>
              <a:rPr lang="en-US" sz="900" dirty="0">
                <a:ln w="1270">
                  <a:solidFill>
                    <a:srgbClr val="EAEAEA"/>
                  </a:solidFill>
                </a:ln>
                <a:solidFill>
                  <a:srgbClr val="FFFFFF"/>
                </a:solidFill>
                <a:latin typeface="Univers 57 Condensed" pitchFamily="34" charset="0"/>
              </a:rPr>
              <a:t>1968</a:t>
            </a:r>
          </a:p>
        </p:txBody>
      </p:sp>
      <p:sp>
        <p:nvSpPr>
          <p:cNvPr id="33799" name="TextBox 21"/>
          <p:cNvSpPr txBox="1">
            <a:spLocks noChangeArrowheads="1"/>
          </p:cNvSpPr>
          <p:nvPr/>
        </p:nvSpPr>
        <p:spPr bwMode="auto">
          <a:xfrm>
            <a:off x="5105400" y="4038600"/>
            <a:ext cx="2286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1982</a:t>
            </a:r>
          </a:p>
        </p:txBody>
      </p:sp>
      <p:sp>
        <p:nvSpPr>
          <p:cNvPr id="33800" name="TextBox 22"/>
          <p:cNvSpPr txBox="1">
            <a:spLocks noChangeArrowheads="1"/>
          </p:cNvSpPr>
          <p:nvPr/>
        </p:nvSpPr>
        <p:spPr bwMode="auto">
          <a:xfrm>
            <a:off x="5105400" y="4267200"/>
            <a:ext cx="228600" cy="152400"/>
          </a:xfrm>
          <a:prstGeom prst="rect">
            <a:avLst/>
          </a:prstGeom>
          <a:noFill/>
          <a:ln w="9525">
            <a:noFill/>
            <a:miter lim="800000"/>
            <a:headEnd/>
            <a:tailEnd/>
          </a:ln>
        </p:spPr>
        <p:txBody>
          <a:bodyPr lIns="0" tIns="0" rIns="0" bIns="0"/>
          <a:lstStyle/>
          <a:p>
            <a:pPr eaLnBrk="0" hangingPunct="0"/>
            <a:r>
              <a:rPr lang="en-US" sz="900">
                <a:solidFill>
                  <a:srgbClr val="FFFFFF"/>
                </a:solidFill>
                <a:latin typeface="Univers 57 Condensed" pitchFamily="34" charset="0"/>
              </a:rPr>
              <a:t>1977</a:t>
            </a:r>
          </a:p>
        </p:txBody>
      </p:sp>
      <p:sp>
        <p:nvSpPr>
          <p:cNvPr id="33801" name="TextBox 23"/>
          <p:cNvSpPr txBox="1">
            <a:spLocks noChangeArrowheads="1"/>
          </p:cNvSpPr>
          <p:nvPr/>
        </p:nvSpPr>
        <p:spPr bwMode="auto">
          <a:xfrm>
            <a:off x="5791200" y="3810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1986</a:t>
            </a:r>
          </a:p>
        </p:txBody>
      </p:sp>
      <p:sp>
        <p:nvSpPr>
          <p:cNvPr id="33802" name="TextBox 26"/>
          <p:cNvSpPr txBox="1">
            <a:spLocks noChangeArrowheads="1"/>
          </p:cNvSpPr>
          <p:nvPr/>
        </p:nvSpPr>
        <p:spPr bwMode="auto">
          <a:xfrm>
            <a:off x="6324600" y="40386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1984</a:t>
            </a:r>
          </a:p>
        </p:txBody>
      </p:sp>
      <p:sp>
        <p:nvSpPr>
          <p:cNvPr id="33803" name="TextBox 28"/>
          <p:cNvSpPr txBox="1">
            <a:spLocks noChangeArrowheads="1"/>
          </p:cNvSpPr>
          <p:nvPr/>
        </p:nvSpPr>
        <p:spPr bwMode="auto">
          <a:xfrm>
            <a:off x="6324600" y="42672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1984</a:t>
            </a:r>
          </a:p>
        </p:txBody>
      </p:sp>
      <p:sp>
        <p:nvSpPr>
          <p:cNvPr id="33804" name="TextBox 32"/>
          <p:cNvSpPr txBox="1">
            <a:spLocks noChangeArrowheads="1"/>
          </p:cNvSpPr>
          <p:nvPr/>
        </p:nvSpPr>
        <p:spPr bwMode="auto">
          <a:xfrm>
            <a:off x="6629400" y="4953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1977</a:t>
            </a:r>
          </a:p>
        </p:txBody>
      </p:sp>
      <p:sp>
        <p:nvSpPr>
          <p:cNvPr id="34" name="TextBox 33"/>
          <p:cNvSpPr txBox="1"/>
          <p:nvPr/>
        </p:nvSpPr>
        <p:spPr>
          <a:xfrm>
            <a:off x="7239000" y="4648200"/>
            <a:ext cx="304800" cy="152400"/>
          </a:xfrm>
          <a:prstGeom prst="rect">
            <a:avLst/>
          </a:prstGeom>
          <a:noFill/>
        </p:spPr>
        <p:txBody>
          <a:bodyPr lIns="0" tIns="0" rIns="0" bIns="0"/>
          <a:lstStyle/>
          <a:p>
            <a:pPr eaLnBrk="0" hangingPunct="0">
              <a:defRPr/>
            </a:pPr>
            <a:r>
              <a:rPr lang="en-US" sz="1050" b="1" dirty="0">
                <a:latin typeface="Univers 47 CondensedLight" pitchFamily="34" charset="0"/>
              </a:rPr>
              <a:t>1975</a:t>
            </a:r>
          </a:p>
        </p:txBody>
      </p:sp>
      <p:sp>
        <p:nvSpPr>
          <p:cNvPr id="35" name="TextBox 34"/>
          <p:cNvSpPr txBox="1"/>
          <p:nvPr/>
        </p:nvSpPr>
        <p:spPr>
          <a:xfrm>
            <a:off x="7239000" y="4419600"/>
            <a:ext cx="304800" cy="152400"/>
          </a:xfrm>
          <a:prstGeom prst="rect">
            <a:avLst/>
          </a:prstGeom>
          <a:noFill/>
        </p:spPr>
        <p:txBody>
          <a:bodyPr lIns="0" tIns="0" rIns="0" bIns="0"/>
          <a:lstStyle/>
          <a:p>
            <a:pPr eaLnBrk="0" hangingPunct="0">
              <a:defRPr/>
            </a:pPr>
            <a:r>
              <a:rPr lang="en-US" sz="1050" b="1" dirty="0">
                <a:latin typeface="Univers 47 CondensedLight" pitchFamily="34" charset="0"/>
              </a:rPr>
              <a:t>1977</a:t>
            </a:r>
          </a:p>
        </p:txBody>
      </p:sp>
      <p:sp>
        <p:nvSpPr>
          <p:cNvPr id="33807" name="TextBox 35"/>
          <p:cNvSpPr txBox="1">
            <a:spLocks noChangeArrowheads="1"/>
          </p:cNvSpPr>
          <p:nvPr/>
        </p:nvSpPr>
        <p:spPr bwMode="auto">
          <a:xfrm>
            <a:off x="1981200" y="32766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1989</a:t>
            </a:r>
          </a:p>
        </p:txBody>
      </p:sp>
      <p:sp>
        <p:nvSpPr>
          <p:cNvPr id="33808" name="TextBox 36"/>
          <p:cNvSpPr txBox="1">
            <a:spLocks noChangeArrowheads="1"/>
          </p:cNvSpPr>
          <p:nvPr/>
        </p:nvSpPr>
        <p:spPr bwMode="auto">
          <a:xfrm>
            <a:off x="8153400" y="5105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1953</a:t>
            </a:r>
          </a:p>
        </p:txBody>
      </p:sp>
      <p:sp>
        <p:nvSpPr>
          <p:cNvPr id="33809" name="TextBox 40"/>
          <p:cNvSpPr txBox="1">
            <a:spLocks noChangeArrowheads="1"/>
          </p:cNvSpPr>
          <p:nvPr/>
        </p:nvSpPr>
        <p:spPr bwMode="auto">
          <a:xfrm>
            <a:off x="8610600" y="49530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1974</a:t>
            </a:r>
          </a:p>
        </p:txBody>
      </p:sp>
      <p:sp>
        <p:nvSpPr>
          <p:cNvPr id="33810" name="TextBox 41"/>
          <p:cNvSpPr txBox="1">
            <a:spLocks noChangeArrowheads="1"/>
          </p:cNvSpPr>
          <p:nvPr/>
        </p:nvSpPr>
        <p:spPr bwMode="auto">
          <a:xfrm>
            <a:off x="8610600" y="5105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1976</a:t>
            </a:r>
          </a:p>
        </p:txBody>
      </p:sp>
      <p:sp>
        <p:nvSpPr>
          <p:cNvPr id="33811" name="TextBox 18"/>
          <p:cNvSpPr txBox="1">
            <a:spLocks noChangeArrowheads="1"/>
          </p:cNvSpPr>
          <p:nvPr/>
        </p:nvSpPr>
        <p:spPr bwMode="auto">
          <a:xfrm>
            <a:off x="3352800" y="6096000"/>
            <a:ext cx="2095500" cy="369888"/>
          </a:xfrm>
          <a:prstGeom prst="rect">
            <a:avLst/>
          </a:prstGeom>
          <a:noFill/>
          <a:ln w="9525">
            <a:noFill/>
            <a:miter lim="800000"/>
            <a:headEnd/>
            <a:tailEnd/>
          </a:ln>
        </p:spPr>
        <p:txBody>
          <a:bodyPr wrap="none">
            <a:spAutoFit/>
          </a:bodyPr>
          <a:lstStyle/>
          <a:p>
            <a:pPr eaLnBrk="0" hangingPunct="0"/>
            <a:r>
              <a:rPr lang="en-US">
                <a:latin typeface="Univers 57 Condensed" pitchFamily="34" charset="0"/>
              </a:rPr>
              <a:t>Recharge Age Dates</a:t>
            </a:r>
          </a:p>
        </p:txBody>
      </p:sp>
      <p:sp>
        <p:nvSpPr>
          <p:cNvPr id="33812" name="Rectangle 20"/>
          <p:cNvSpPr>
            <a:spLocks noChangeArrowheads="1"/>
          </p:cNvSpPr>
          <p:nvPr/>
        </p:nvSpPr>
        <p:spPr bwMode="auto">
          <a:xfrm>
            <a:off x="7239000" y="1600200"/>
            <a:ext cx="1676400" cy="228600"/>
          </a:xfrm>
          <a:prstGeom prst="rect">
            <a:avLst/>
          </a:prstGeom>
          <a:solidFill>
            <a:schemeClr val="bg1"/>
          </a:solidFill>
          <a:ln w="12700" algn="ctr">
            <a:noFill/>
            <a:round/>
            <a:headEnd/>
            <a:tailEnd/>
          </a:ln>
        </p:spPr>
        <p:txBody>
          <a:bodyPr/>
          <a:lstStyle/>
          <a:p>
            <a:pPr eaLnBrk="0" hangingPunct="0"/>
            <a:endParaRPr lang="en-US"/>
          </a:p>
        </p:txBody>
      </p:sp>
      <p:sp>
        <p:nvSpPr>
          <p:cNvPr id="33813" name="TextBox 17"/>
          <p:cNvSpPr txBox="1">
            <a:spLocks noChangeArrowheads="1"/>
          </p:cNvSpPr>
          <p:nvPr/>
        </p:nvSpPr>
        <p:spPr bwMode="auto">
          <a:xfrm>
            <a:off x="4191000" y="3962400"/>
            <a:ext cx="228600" cy="152400"/>
          </a:xfrm>
          <a:prstGeom prst="rect">
            <a:avLst/>
          </a:prstGeom>
          <a:noFill/>
          <a:ln w="9525">
            <a:noFill/>
            <a:miter lim="800000"/>
            <a:headEnd/>
            <a:tailEnd/>
          </a:ln>
        </p:spPr>
        <p:txBody>
          <a:bodyPr lIns="0" tIns="0" rIns="0" bIns="0"/>
          <a:lstStyle/>
          <a:p>
            <a:pPr eaLnBrk="0" hangingPunct="0"/>
            <a:r>
              <a:rPr lang="en-US" sz="900" b="1">
                <a:latin typeface="Univers 47 CondensedLight" pitchFamily="34" charset="0"/>
              </a:rPr>
              <a:t>1971</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reen-templat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green-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green-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green-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green-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green-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green-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green-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green-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6641</TotalTime>
  <Pages>4</Pages>
  <Words>225</Words>
  <Application>Microsoft Office PowerPoint</Application>
  <PresentationFormat>On-screen Show (4:3)</PresentationFormat>
  <Paragraphs>169</Paragraphs>
  <Slides>18</Slides>
  <Notes>1</Notes>
  <HiddenSlides>0</HiddenSlides>
  <MMClips>0</MMClips>
  <ScaleCrop>false</ScaleCrop>
  <HeadingPairs>
    <vt:vector size="6" baseType="variant">
      <vt:variant>
        <vt:lpstr>Fonts Used</vt:lpstr>
      </vt:variant>
      <vt:variant>
        <vt:i4>5</vt:i4>
      </vt:variant>
      <vt:variant>
        <vt:lpstr>Design Template</vt:lpstr>
      </vt:variant>
      <vt:variant>
        <vt:i4>2</vt:i4>
      </vt:variant>
      <vt:variant>
        <vt:lpstr>Slide Titles</vt:lpstr>
      </vt:variant>
      <vt:variant>
        <vt:i4>18</vt:i4>
      </vt:variant>
    </vt:vector>
  </HeadingPairs>
  <TitlesOfParts>
    <vt:vector size="25" baseType="lpstr">
      <vt:lpstr>Arial</vt:lpstr>
      <vt:lpstr>Wingdings</vt:lpstr>
      <vt:lpstr>Times New Roman</vt:lpstr>
      <vt:lpstr>Univers 57 Condensed</vt:lpstr>
      <vt:lpstr>Univers 47 CondensedLight</vt:lpstr>
      <vt:lpstr>green-template</vt:lpstr>
      <vt:lpstr>green-template</vt:lpstr>
      <vt:lpstr>UMIS Flow System Study</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USGS</Company>
  <LinksUpToDate>false</LinksUpToDate>
  <SharedDoc>false</SharedDoc>
  <HyperlinkBase>http://www.usgs.gov/visual-id/specs/slides/slide.html</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Gray Template for Slide Presentations</dc:title>
  <dc:subject>Presentation format with USGS Visual Identity</dc:subject>
  <dc:creator>VIScom</dc:creator>
  <cp:keywords/>
  <dc:description>Updated to incorporate revised Visual Identity (VID)System guidelines on fonts.  An exception to using the VID fonts is allowed for presentation materials.   The font Arial should be substituted for the VID fonts Univers Condensed Bold and Times Roman</dc:description>
  <cp:lastModifiedBy>tesorier</cp:lastModifiedBy>
  <cp:revision>183</cp:revision>
  <cp:lastPrinted>1998-03-23T17:09:44Z</cp:lastPrinted>
  <dcterms:created xsi:type="dcterms:W3CDTF">1998-01-16T15:44:57Z</dcterms:created>
  <dcterms:modified xsi:type="dcterms:W3CDTF">2009-05-19T21:49:08Z</dcterms:modified>
</cp:coreProperties>
</file>