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drawings/drawing2.xml" ContentType="application/vnd.openxmlformats-officedocument.drawingml.chartshapes+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charts/chart6.xml" ContentType="application/vnd.openxmlformats-officedocument.drawingml.chart+xml"/>
  <Override PartName="/ppt/charts/chart7.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charts/chart1.xml" ContentType="application/vnd.openxmlformats-officedocument.drawingml.chart+xml"/>
  <Override PartName="/ppt/charts/chart2.xml" ContentType="application/vnd.openxmlformats-officedocument.drawingml.chart+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rawings/drawing1.xml" ContentType="application/vnd.openxmlformats-officedocument.drawingml.chartshap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handoutMasterIdLst>
    <p:handoutMasterId r:id="rId21"/>
  </p:handoutMasterIdLst>
  <p:sldIdLst>
    <p:sldId id="481" r:id="rId2"/>
    <p:sldId id="330" r:id="rId3"/>
    <p:sldId id="468" r:id="rId4"/>
    <p:sldId id="461" r:id="rId5"/>
    <p:sldId id="458" r:id="rId6"/>
    <p:sldId id="475" r:id="rId7"/>
    <p:sldId id="476" r:id="rId8"/>
    <p:sldId id="477" r:id="rId9"/>
    <p:sldId id="479" r:id="rId10"/>
    <p:sldId id="478" r:id="rId11"/>
    <p:sldId id="480" r:id="rId12"/>
    <p:sldId id="485" r:id="rId13"/>
    <p:sldId id="474" r:id="rId14"/>
    <p:sldId id="469" r:id="rId15"/>
    <p:sldId id="470" r:id="rId16"/>
    <p:sldId id="471" r:id="rId17"/>
    <p:sldId id="472" r:id="rId18"/>
    <p:sldId id="473" r:id="rId19"/>
  </p:sldIdLst>
  <p:sldSz cx="9144000" cy="6858000" type="screen4x3"/>
  <p:notesSz cx="7010400" cy="9296400"/>
  <p:defaultTextStyle>
    <a:defPPr>
      <a:defRPr lang="en-US"/>
    </a:defPPr>
    <a:lvl1pPr algn="l" rtl="0" fontAlgn="base">
      <a:spcBef>
        <a:spcPct val="0"/>
      </a:spcBef>
      <a:spcAft>
        <a:spcPct val="0"/>
      </a:spcAft>
      <a:defRPr sz="2400" kern="1200">
        <a:solidFill>
          <a:schemeClr val="tx1"/>
        </a:solidFill>
        <a:latin typeface="Times New Roman" pitchFamily="18" charset="0"/>
        <a:ea typeface="+mn-ea"/>
        <a:cs typeface="+mn-cs"/>
      </a:defRPr>
    </a:lvl1pPr>
    <a:lvl2pPr marL="457200" algn="l" rtl="0" fontAlgn="base">
      <a:spcBef>
        <a:spcPct val="0"/>
      </a:spcBef>
      <a:spcAft>
        <a:spcPct val="0"/>
      </a:spcAft>
      <a:defRPr sz="2400" kern="1200">
        <a:solidFill>
          <a:schemeClr val="tx1"/>
        </a:solidFill>
        <a:latin typeface="Times New Roman" pitchFamily="18" charset="0"/>
        <a:ea typeface="+mn-ea"/>
        <a:cs typeface="+mn-cs"/>
      </a:defRPr>
    </a:lvl2pPr>
    <a:lvl3pPr marL="914400" algn="l" rtl="0" fontAlgn="base">
      <a:spcBef>
        <a:spcPct val="0"/>
      </a:spcBef>
      <a:spcAft>
        <a:spcPct val="0"/>
      </a:spcAft>
      <a:defRPr sz="2400" kern="1200">
        <a:solidFill>
          <a:schemeClr val="tx1"/>
        </a:solidFill>
        <a:latin typeface="Times New Roman" pitchFamily="18" charset="0"/>
        <a:ea typeface="+mn-ea"/>
        <a:cs typeface="+mn-cs"/>
      </a:defRPr>
    </a:lvl3pPr>
    <a:lvl4pPr marL="1371600" algn="l" rtl="0" fontAlgn="base">
      <a:spcBef>
        <a:spcPct val="0"/>
      </a:spcBef>
      <a:spcAft>
        <a:spcPct val="0"/>
      </a:spcAft>
      <a:defRPr sz="2400" kern="1200">
        <a:solidFill>
          <a:schemeClr val="tx1"/>
        </a:solidFill>
        <a:latin typeface="Times New Roman" pitchFamily="18" charset="0"/>
        <a:ea typeface="+mn-ea"/>
        <a:cs typeface="+mn-cs"/>
      </a:defRPr>
    </a:lvl4pPr>
    <a:lvl5pPr marL="1828800" algn="l"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99"/>
    <a:srgbClr val="00CC00"/>
    <a:srgbClr val="0066FF"/>
    <a:srgbClr val="00CC99"/>
    <a:srgbClr val="FFFF00"/>
    <a:srgbClr val="FFCC99"/>
    <a:srgbClr val="FFFFCC"/>
    <a:srgbClr val="00FF99"/>
    <a:srgbClr val="FF0066"/>
    <a:srgbClr val="003399"/>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snapVertSplitter="1" vertBarState="minimized" horzBarState="maximized">
    <p:restoredLeft sz="29083" autoAdjust="0"/>
    <p:restoredTop sz="90929"/>
  </p:normalViewPr>
  <p:slideViewPr>
    <p:cSldViewPr>
      <p:cViewPr varScale="1">
        <p:scale>
          <a:sx n="109" d="100"/>
          <a:sy n="109" d="100"/>
        </p:scale>
        <p:origin x="-486" y="-90"/>
      </p:cViewPr>
      <p:guideLst>
        <p:guide orient="horz" pos="2160"/>
        <p:guide pos="2880"/>
      </p:guideLst>
    </p:cSldViewPr>
  </p:slideViewPr>
  <p:outlineViewPr>
    <p:cViewPr>
      <p:scale>
        <a:sx n="25" d="100"/>
        <a:sy n="25" d="100"/>
      </p:scale>
      <p:origin x="0" y="0"/>
    </p:cViewPr>
  </p:outlineViewPr>
  <p:notesTextViewPr>
    <p:cViewPr>
      <p:scale>
        <a:sx n="100" d="100"/>
        <a:sy n="100" d="100"/>
      </p:scale>
      <p:origin x="0" y="0"/>
    </p:cViewPr>
  </p:notesTextViewPr>
  <p:sorterViewPr>
    <p:cViewPr>
      <p:scale>
        <a:sx n="100" d="100"/>
        <a:sy n="100"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charts/_rels/chart1.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file:///C:\Documents%20and%20Settings\fischer\Local%20Settings\Temp\notes6030C8\ExcessN2.xls" TargetMode="External"/></Relationships>
</file>

<file path=ppt/charts/_rels/chart2.xml.rels><?xml version="1.0" encoding="UTF-8" standalone="yes"?>
<Relationships xmlns="http://schemas.openxmlformats.org/package/2006/relationships"><Relationship Id="rId2" Type="http://schemas.openxmlformats.org/officeDocument/2006/relationships/chartUserShapes" Target="../drawings/drawing2.xml"/><Relationship Id="rId1" Type="http://schemas.openxmlformats.org/officeDocument/2006/relationships/oleObject" Target="file:///D:\NAWQA\LINJ\FSS\Historic_land_use_Monroe_PS_wells.xls"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D:\NAWQA\LINJ\FSS\data\FSS_PierreData_09Mar.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D:\NAWQA\LINJ\FSS\data\FSS_PierreData_09Mar.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D:\NAWQA\LINJ\FSS\data\FSS_PierreData_09Mar.xlsx"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file:///D:\NAWQA\LINJ\FSS\data\FSS_PierreData_09Mar.xlsx" TargetMode="External"/></Relationships>
</file>

<file path=ppt/charts/_rels/chart7.xml.rels><?xml version="1.0" encoding="UTF-8" standalone="yes"?>
<Relationships xmlns="http://schemas.openxmlformats.org/package/2006/relationships"><Relationship Id="rId1" Type="http://schemas.openxmlformats.org/officeDocument/2006/relationships/oleObject" Target="file:///D:\NAWQA\LINJ\FSS\data\FSS_PierreData_09Mar.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n-US"/>
  <c:chart>
    <c:plotArea>
      <c:layout/>
      <c:lineChart>
        <c:grouping val="standard"/>
        <c:ser>
          <c:idx val="0"/>
          <c:order val="0"/>
          <c:tx>
            <c:v>TN + N2</c:v>
          </c:tx>
          <c:spPr>
            <a:ln w="63500">
              <a:solidFill>
                <a:schemeClr val="accent2"/>
              </a:solidFill>
            </a:ln>
          </c:spPr>
          <c:marker>
            <c:spPr>
              <a:solidFill>
                <a:schemeClr val="accent2"/>
              </a:solidFill>
            </c:spPr>
          </c:marker>
          <c:cat>
            <c:numRef>
              <c:f>Sheet1!$G$4:$G$19</c:f>
              <c:numCache>
                <c:formatCode>0</c:formatCode>
                <c:ptCount val="16"/>
                <c:pt idx="0">
                  <c:v>1965.25</c:v>
                </c:pt>
                <c:pt idx="1">
                  <c:v>1973</c:v>
                </c:pt>
                <c:pt idx="2">
                  <c:v>1973.5</c:v>
                </c:pt>
                <c:pt idx="3">
                  <c:v>1984</c:v>
                </c:pt>
                <c:pt idx="4">
                  <c:v>1987.5</c:v>
                </c:pt>
                <c:pt idx="5">
                  <c:v>1991.25</c:v>
                </c:pt>
                <c:pt idx="6">
                  <c:v>1991.75</c:v>
                </c:pt>
                <c:pt idx="7">
                  <c:v>1992</c:v>
                </c:pt>
                <c:pt idx="8">
                  <c:v>1992.25</c:v>
                </c:pt>
                <c:pt idx="9">
                  <c:v>1996</c:v>
                </c:pt>
                <c:pt idx="10">
                  <c:v>1997.25</c:v>
                </c:pt>
                <c:pt idx="11">
                  <c:v>1999.5</c:v>
                </c:pt>
                <c:pt idx="12">
                  <c:v>1999.75</c:v>
                </c:pt>
                <c:pt idx="13">
                  <c:v>2000.5</c:v>
                </c:pt>
                <c:pt idx="14">
                  <c:v>2002</c:v>
                </c:pt>
                <c:pt idx="15">
                  <c:v>2003.75</c:v>
                </c:pt>
              </c:numCache>
            </c:numRef>
          </c:cat>
          <c:val>
            <c:numRef>
              <c:f>Sheet1!$F$4:$F$19</c:f>
              <c:numCache>
                <c:formatCode>General</c:formatCode>
                <c:ptCount val="16"/>
                <c:pt idx="0">
                  <c:v>1.3195444640950389</c:v>
                </c:pt>
                <c:pt idx="1">
                  <c:v>1.2956013360686218</c:v>
                </c:pt>
                <c:pt idx="2">
                  <c:v>1.3776619026463919</c:v>
                </c:pt>
                <c:pt idx="3">
                  <c:v>9.8759560234129601E-2</c:v>
                </c:pt>
                <c:pt idx="4">
                  <c:v>3.0790535473545471</c:v>
                </c:pt>
                <c:pt idx="5">
                  <c:v>0.95882351431994772</c:v>
                </c:pt>
                <c:pt idx="6">
                  <c:v>0.95300000000000007</c:v>
                </c:pt>
                <c:pt idx="7">
                  <c:v>1.51</c:v>
                </c:pt>
                <c:pt idx="8">
                  <c:v>0</c:v>
                </c:pt>
                <c:pt idx="9">
                  <c:v>2.8719999999999994</c:v>
                </c:pt>
                <c:pt idx="10">
                  <c:v>2.8969999999999994</c:v>
                </c:pt>
                <c:pt idx="11">
                  <c:v>3.0109999999999997</c:v>
                </c:pt>
                <c:pt idx="12">
                  <c:v>3.08</c:v>
                </c:pt>
                <c:pt idx="13">
                  <c:v>2.9849529598467748</c:v>
                </c:pt>
                <c:pt idx="14">
                  <c:v>1.7521964249849229</c:v>
                </c:pt>
                <c:pt idx="15">
                  <c:v>0.7380000000000001</c:v>
                </c:pt>
              </c:numCache>
            </c:numRef>
          </c:val>
        </c:ser>
        <c:ser>
          <c:idx val="1"/>
          <c:order val="1"/>
          <c:tx>
            <c:v>N2</c:v>
          </c:tx>
          <c:spPr>
            <a:ln w="19050">
              <a:solidFill>
                <a:srgbClr val="FF0000"/>
              </a:solidFill>
            </a:ln>
          </c:spPr>
          <c:marker>
            <c:spPr>
              <a:solidFill>
                <a:srgbClr val="FF0000"/>
              </a:solidFill>
            </c:spPr>
          </c:marker>
          <c:val>
            <c:numRef>
              <c:f>Sheet1!$D$4:$D$19</c:f>
              <c:numCache>
                <c:formatCode>General</c:formatCode>
                <c:ptCount val="16"/>
                <c:pt idx="0">
                  <c:v>1.3195444640950389</c:v>
                </c:pt>
                <c:pt idx="1">
                  <c:v>1.2956013360686218</c:v>
                </c:pt>
                <c:pt idx="2">
                  <c:v>1.3776619026463919</c:v>
                </c:pt>
                <c:pt idx="3">
                  <c:v>9.8759560234129601E-2</c:v>
                </c:pt>
                <c:pt idx="4">
                  <c:v>2.4830535473545474</c:v>
                </c:pt>
                <c:pt idx="5">
                  <c:v>0.11182351431994773</c:v>
                </c:pt>
                <c:pt idx="7">
                  <c:v>0</c:v>
                </c:pt>
                <c:pt idx="8">
                  <c:v>0</c:v>
                </c:pt>
                <c:pt idx="9">
                  <c:v>0</c:v>
                </c:pt>
                <c:pt idx="10">
                  <c:v>0</c:v>
                </c:pt>
                <c:pt idx="11">
                  <c:v>0</c:v>
                </c:pt>
                <c:pt idx="12">
                  <c:v>0</c:v>
                </c:pt>
                <c:pt idx="13">
                  <c:v>2.9529529598467743</c:v>
                </c:pt>
                <c:pt idx="14">
                  <c:v>0.25419642498492284</c:v>
                </c:pt>
                <c:pt idx="15">
                  <c:v>0</c:v>
                </c:pt>
              </c:numCache>
            </c:numRef>
          </c:val>
        </c:ser>
        <c:ser>
          <c:idx val="2"/>
          <c:order val="2"/>
          <c:tx>
            <c:v>Total N</c:v>
          </c:tx>
          <c:spPr>
            <a:ln w="19050">
              <a:solidFill>
                <a:srgbClr val="00CC00"/>
              </a:solidFill>
            </a:ln>
          </c:spPr>
          <c:marker>
            <c:spPr>
              <a:solidFill>
                <a:srgbClr val="00CC00"/>
              </a:solidFill>
            </c:spPr>
          </c:marker>
          <c:val>
            <c:numRef>
              <c:f>Sheet1!$E$4:$E$19</c:f>
              <c:numCache>
                <c:formatCode>General</c:formatCode>
                <c:ptCount val="16"/>
                <c:pt idx="0">
                  <c:v>0</c:v>
                </c:pt>
                <c:pt idx="1">
                  <c:v>0</c:v>
                </c:pt>
                <c:pt idx="2">
                  <c:v>0</c:v>
                </c:pt>
                <c:pt idx="3">
                  <c:v>0</c:v>
                </c:pt>
                <c:pt idx="4">
                  <c:v>0.59599999999999997</c:v>
                </c:pt>
                <c:pt idx="5">
                  <c:v>0.84700000000000009</c:v>
                </c:pt>
                <c:pt idx="6">
                  <c:v>0.95300000000000007</c:v>
                </c:pt>
                <c:pt idx="7">
                  <c:v>1.51</c:v>
                </c:pt>
                <c:pt idx="8">
                  <c:v>0.38200000000000006</c:v>
                </c:pt>
                <c:pt idx="9">
                  <c:v>2.8719999999999994</c:v>
                </c:pt>
                <c:pt idx="10">
                  <c:v>2.8969999999999994</c:v>
                </c:pt>
                <c:pt idx="11">
                  <c:v>3.0109999999999997</c:v>
                </c:pt>
                <c:pt idx="12">
                  <c:v>3.08</c:v>
                </c:pt>
                <c:pt idx="13">
                  <c:v>3.2000000000000008E-2</c:v>
                </c:pt>
                <c:pt idx="14">
                  <c:v>1.498</c:v>
                </c:pt>
                <c:pt idx="15">
                  <c:v>0.7380000000000001</c:v>
                </c:pt>
              </c:numCache>
            </c:numRef>
          </c:val>
        </c:ser>
        <c:marker val="1"/>
        <c:axId val="58826752"/>
        <c:axId val="58829824"/>
      </c:lineChart>
      <c:catAx>
        <c:axId val="58826752"/>
        <c:scaling>
          <c:orientation val="minMax"/>
        </c:scaling>
        <c:axPos val="b"/>
        <c:numFmt formatCode="0" sourceLinked="1"/>
        <c:tickLblPos val="nextTo"/>
        <c:crossAx val="58829824"/>
        <c:crosses val="autoZero"/>
        <c:auto val="1"/>
        <c:lblAlgn val="ctr"/>
        <c:lblOffset val="100"/>
      </c:catAx>
      <c:valAx>
        <c:axId val="58829824"/>
        <c:scaling>
          <c:orientation val="minMax"/>
        </c:scaling>
        <c:axPos val="l"/>
        <c:majorGridlines/>
        <c:numFmt formatCode="General" sourceLinked="1"/>
        <c:tickLblPos val="nextTo"/>
        <c:crossAx val="58826752"/>
        <c:crosses val="autoZero"/>
        <c:crossBetween val="between"/>
      </c:valAx>
    </c:plotArea>
    <c:legend>
      <c:legendPos val="r"/>
      <c:layout/>
    </c:legend>
    <c:plotVisOnly val="1"/>
  </c:chart>
  <c:spPr>
    <a:solidFill>
      <a:schemeClr val="bg1"/>
    </a:solidFill>
  </c:spPr>
  <c:externalData r:id="rId1"/>
  <c:userShapes r:id="rId2"/>
</c:chartSpace>
</file>

<file path=ppt/charts/chart2.xml><?xml version="1.0" encoding="utf-8"?>
<c:chartSpace xmlns:c="http://schemas.openxmlformats.org/drawingml/2006/chart" xmlns:a="http://schemas.openxmlformats.org/drawingml/2006/main" xmlns:r="http://schemas.openxmlformats.org/officeDocument/2006/relationships">
  <c:date1904 val="1"/>
  <c:lang val="en-US"/>
  <c:chart>
    <c:plotArea>
      <c:layout>
        <c:manualLayout>
          <c:layoutTarget val="inner"/>
          <c:xMode val="edge"/>
          <c:yMode val="edge"/>
          <c:x val="9.9835520559930155E-2"/>
          <c:y val="4.2141294838145327E-2"/>
          <c:w val="0.63470056867891578"/>
          <c:h val="0.79822506561679785"/>
        </c:manualLayout>
      </c:layout>
      <c:scatterChart>
        <c:scatterStyle val="lineMarker"/>
        <c:ser>
          <c:idx val="0"/>
          <c:order val="0"/>
          <c:tx>
            <c:strRef>
              <c:f>'PS01'!$H$13</c:f>
              <c:strCache>
                <c:ptCount val="1"/>
                <c:pt idx="0">
                  <c:v>Urban</c:v>
                </c:pt>
              </c:strCache>
            </c:strRef>
          </c:tx>
          <c:spPr>
            <a:ln>
              <a:solidFill>
                <a:srgbClr val="C00000"/>
              </a:solidFill>
            </a:ln>
          </c:spPr>
          <c:marker>
            <c:spPr>
              <a:solidFill>
                <a:srgbClr val="C00000"/>
              </a:solidFill>
            </c:spPr>
          </c:marker>
          <c:xVal>
            <c:numRef>
              <c:f>'PS01'!$I$12:$M$12</c:f>
              <c:numCache>
                <c:formatCode>General</c:formatCode>
                <c:ptCount val="5"/>
                <c:pt idx="0">
                  <c:v>1950</c:v>
                </c:pt>
                <c:pt idx="1">
                  <c:v>1973</c:v>
                </c:pt>
                <c:pt idx="2">
                  <c:v>1986</c:v>
                </c:pt>
                <c:pt idx="3">
                  <c:v>1996</c:v>
                </c:pt>
                <c:pt idx="4">
                  <c:v>2002</c:v>
                </c:pt>
              </c:numCache>
            </c:numRef>
          </c:xVal>
          <c:yVal>
            <c:numRef>
              <c:f>'PS01'!$I$13:$M$13</c:f>
              <c:numCache>
                <c:formatCode>General</c:formatCode>
                <c:ptCount val="5"/>
                <c:pt idx="0">
                  <c:v>0.21177196580576074</c:v>
                </c:pt>
                <c:pt idx="1">
                  <c:v>0.6344810062253845</c:v>
                </c:pt>
                <c:pt idx="2">
                  <c:v>0.77169355863295652</c:v>
                </c:pt>
                <c:pt idx="3">
                  <c:v>0.80556110133038084</c:v>
                </c:pt>
                <c:pt idx="4">
                  <c:v>0.84062653139009391</c:v>
                </c:pt>
              </c:numCache>
            </c:numRef>
          </c:yVal>
        </c:ser>
        <c:ser>
          <c:idx val="1"/>
          <c:order val="1"/>
          <c:tx>
            <c:strRef>
              <c:f>'PS01'!$H$14</c:f>
              <c:strCache>
                <c:ptCount val="1"/>
                <c:pt idx="0">
                  <c:v>Agriculture</c:v>
                </c:pt>
              </c:strCache>
            </c:strRef>
          </c:tx>
          <c:spPr>
            <a:ln>
              <a:solidFill>
                <a:srgbClr val="FFC000"/>
              </a:solidFill>
            </a:ln>
          </c:spPr>
          <c:marker>
            <c:spPr>
              <a:solidFill>
                <a:srgbClr val="FFC000"/>
              </a:solidFill>
            </c:spPr>
          </c:marker>
          <c:xVal>
            <c:numRef>
              <c:f>'PS01'!$I$12:$M$12</c:f>
              <c:numCache>
                <c:formatCode>General</c:formatCode>
                <c:ptCount val="5"/>
                <c:pt idx="0">
                  <c:v>1950</c:v>
                </c:pt>
                <c:pt idx="1">
                  <c:v>1973</c:v>
                </c:pt>
                <c:pt idx="2">
                  <c:v>1986</c:v>
                </c:pt>
                <c:pt idx="3">
                  <c:v>1996</c:v>
                </c:pt>
                <c:pt idx="4">
                  <c:v>2002</c:v>
                </c:pt>
              </c:numCache>
            </c:numRef>
          </c:xVal>
          <c:yVal>
            <c:numRef>
              <c:f>'PS01'!$I$14:$M$14</c:f>
              <c:numCache>
                <c:formatCode>General</c:formatCode>
                <c:ptCount val="5"/>
                <c:pt idx="0">
                  <c:v>0.47766666061673052</c:v>
                </c:pt>
                <c:pt idx="1">
                  <c:v>0.15280323792583991</c:v>
                </c:pt>
                <c:pt idx="2">
                  <c:v>5.0819463854656355E-3</c:v>
                </c:pt>
                <c:pt idx="3">
                  <c:v>2.1779770223424153E-4</c:v>
                </c:pt>
                <c:pt idx="4">
                  <c:v>1.6334827667568113E-4</c:v>
                </c:pt>
              </c:numCache>
            </c:numRef>
          </c:yVal>
        </c:ser>
        <c:ser>
          <c:idx val="2"/>
          <c:order val="2"/>
          <c:tx>
            <c:strRef>
              <c:f>'PS01'!$H$15</c:f>
              <c:strCache>
                <c:ptCount val="1"/>
                <c:pt idx="0">
                  <c:v>Undeveloped</c:v>
                </c:pt>
              </c:strCache>
            </c:strRef>
          </c:tx>
          <c:spPr>
            <a:ln>
              <a:solidFill>
                <a:srgbClr val="00B050"/>
              </a:solidFill>
            </a:ln>
          </c:spPr>
          <c:marker>
            <c:spPr>
              <a:solidFill>
                <a:srgbClr val="00B050"/>
              </a:solidFill>
            </c:spPr>
          </c:marker>
          <c:xVal>
            <c:numRef>
              <c:f>'PS01'!$I$12:$M$12</c:f>
              <c:numCache>
                <c:formatCode>General</c:formatCode>
                <c:ptCount val="5"/>
                <c:pt idx="0">
                  <c:v>1950</c:v>
                </c:pt>
                <c:pt idx="1">
                  <c:v>1973</c:v>
                </c:pt>
                <c:pt idx="2">
                  <c:v>1986</c:v>
                </c:pt>
                <c:pt idx="3">
                  <c:v>1996</c:v>
                </c:pt>
                <c:pt idx="4">
                  <c:v>2002</c:v>
                </c:pt>
              </c:numCache>
            </c:numRef>
          </c:xVal>
          <c:yVal>
            <c:numRef>
              <c:f>'PS01'!$I$15:$M$15</c:f>
              <c:numCache>
                <c:formatCode>General</c:formatCode>
                <c:ptCount val="5"/>
                <c:pt idx="0">
                  <c:v>0.31056137357750885</c:v>
                </c:pt>
                <c:pt idx="1">
                  <c:v>0.21271575584877583</c:v>
                </c:pt>
                <c:pt idx="2">
                  <c:v>0.22322449498157795</c:v>
                </c:pt>
                <c:pt idx="3">
                  <c:v>0.19422110096738485</c:v>
                </c:pt>
                <c:pt idx="4">
                  <c:v>0.15921012033323054</c:v>
                </c:pt>
              </c:numCache>
            </c:numRef>
          </c:yVal>
        </c:ser>
        <c:ser>
          <c:idx val="3"/>
          <c:order val="3"/>
          <c:tx>
            <c:strRef>
              <c:f>'PS01'!$H$16</c:f>
              <c:strCache>
                <c:ptCount val="1"/>
                <c:pt idx="0">
                  <c:v>Barren</c:v>
                </c:pt>
              </c:strCache>
            </c:strRef>
          </c:tx>
          <c:xVal>
            <c:numRef>
              <c:f>'PS01'!$I$12:$M$12</c:f>
              <c:numCache>
                <c:formatCode>General</c:formatCode>
                <c:ptCount val="5"/>
                <c:pt idx="0">
                  <c:v>1950</c:v>
                </c:pt>
                <c:pt idx="1">
                  <c:v>1973</c:v>
                </c:pt>
                <c:pt idx="2">
                  <c:v>1986</c:v>
                </c:pt>
                <c:pt idx="3">
                  <c:v>1996</c:v>
                </c:pt>
                <c:pt idx="4">
                  <c:v>2002</c:v>
                </c:pt>
              </c:numCache>
            </c:numRef>
          </c:xVal>
          <c:yVal>
            <c:numRef>
              <c:f>'PS01'!$I$16:$M$16</c:f>
              <c:numCache>
                <c:formatCode>General</c:formatCode>
                <c:ptCount val="5"/>
                <c:pt idx="0">
                  <c:v>0</c:v>
                </c:pt>
                <c:pt idx="1">
                  <c:v>0</c:v>
                </c:pt>
                <c:pt idx="2">
                  <c:v>0</c:v>
                </c:pt>
                <c:pt idx="3">
                  <c:v>0</c:v>
                </c:pt>
                <c:pt idx="4">
                  <c:v>0</c:v>
                </c:pt>
              </c:numCache>
            </c:numRef>
          </c:yVal>
        </c:ser>
        <c:axId val="94305664"/>
        <c:axId val="94315648"/>
      </c:scatterChart>
      <c:valAx>
        <c:axId val="94305664"/>
        <c:scaling>
          <c:orientation val="minMax"/>
        </c:scaling>
        <c:axPos val="b"/>
        <c:numFmt formatCode="General" sourceLinked="1"/>
        <c:tickLblPos val="nextTo"/>
        <c:txPr>
          <a:bodyPr rot="0" vert="horz"/>
          <a:lstStyle/>
          <a:p>
            <a:pPr>
              <a:defRPr sz="1000" b="0" i="0" u="none" strike="noStrike" baseline="0">
                <a:solidFill>
                  <a:srgbClr val="000000"/>
                </a:solidFill>
                <a:latin typeface="Calibri"/>
                <a:ea typeface="Calibri"/>
                <a:cs typeface="Calibri"/>
              </a:defRPr>
            </a:pPr>
            <a:endParaRPr lang="en-US"/>
          </a:p>
        </c:txPr>
        <c:crossAx val="94315648"/>
        <c:crosses val="autoZero"/>
        <c:crossBetween val="midCat"/>
      </c:valAx>
      <c:valAx>
        <c:axId val="94315648"/>
        <c:scaling>
          <c:orientation val="minMax"/>
        </c:scaling>
        <c:axPos val="l"/>
        <c:majorGridlines/>
        <c:numFmt formatCode="General" sourceLinked="1"/>
        <c:tickLblPos val="nextTo"/>
        <c:crossAx val="94305664"/>
        <c:crosses val="autoZero"/>
        <c:crossBetween val="midCat"/>
      </c:valAx>
    </c:plotArea>
    <c:legend>
      <c:legendPos val="r"/>
      <c:layout>
        <c:manualLayout>
          <c:xMode val="edge"/>
          <c:yMode val="edge"/>
          <c:x val="0.73379795509158774"/>
          <c:y val="4.4982774962787533E-2"/>
          <c:w val="0.2569450252844358"/>
          <c:h val="0.33218049203289296"/>
        </c:manualLayout>
      </c:layout>
    </c:legend>
    <c:plotVisOnly val="1"/>
    <c:dispBlanksAs val="gap"/>
  </c:chart>
  <c:spPr>
    <a:solidFill>
      <a:schemeClr val="bg1"/>
    </a:solidFill>
  </c:spPr>
  <c:externalData r:id="rId1"/>
  <c:userShapes r:id="rId2"/>
</c:chartSpace>
</file>

<file path=ppt/charts/chart3.xml><?xml version="1.0" encoding="utf-8"?>
<c:chartSpace xmlns:c="http://schemas.openxmlformats.org/drawingml/2006/chart" xmlns:a="http://schemas.openxmlformats.org/drawingml/2006/main" xmlns:r="http://schemas.openxmlformats.org/officeDocument/2006/relationships">
  <c:date1904 val="1"/>
  <c:lang val="en-US"/>
  <c:chart>
    <c:plotArea>
      <c:layout/>
      <c:lineChart>
        <c:grouping val="standard"/>
        <c:ser>
          <c:idx val="1"/>
          <c:order val="0"/>
          <c:tx>
            <c:v>atrazine</c:v>
          </c:tx>
          <c:marker>
            <c:symbol val="none"/>
          </c:marker>
          <c:cat>
            <c:numRef>
              <c:f>FSS.ff!$I$60:$I$75</c:f>
              <c:numCache>
                <c:formatCode>0</c:formatCode>
                <c:ptCount val="16"/>
                <c:pt idx="0">
                  <c:v>1965.25</c:v>
                </c:pt>
                <c:pt idx="1">
                  <c:v>1973</c:v>
                </c:pt>
                <c:pt idx="2">
                  <c:v>1973.5</c:v>
                </c:pt>
                <c:pt idx="3">
                  <c:v>1984</c:v>
                </c:pt>
                <c:pt idx="4">
                  <c:v>1987.5</c:v>
                </c:pt>
                <c:pt idx="5">
                  <c:v>1991.25</c:v>
                </c:pt>
                <c:pt idx="6">
                  <c:v>1991.75</c:v>
                </c:pt>
                <c:pt idx="7">
                  <c:v>1992</c:v>
                </c:pt>
                <c:pt idx="8">
                  <c:v>1992.25</c:v>
                </c:pt>
                <c:pt idx="9">
                  <c:v>1996</c:v>
                </c:pt>
                <c:pt idx="10">
                  <c:v>1997.25</c:v>
                </c:pt>
                <c:pt idx="11">
                  <c:v>1999.5</c:v>
                </c:pt>
                <c:pt idx="12">
                  <c:v>1999.75</c:v>
                </c:pt>
                <c:pt idx="13">
                  <c:v>2000.5</c:v>
                </c:pt>
                <c:pt idx="14">
                  <c:v>2002</c:v>
                </c:pt>
                <c:pt idx="15">
                  <c:v>2003.75</c:v>
                </c:pt>
              </c:numCache>
            </c:numRef>
          </c:cat>
          <c:val>
            <c:numRef>
              <c:f>FSS.ff!$BY$60:$BY$75</c:f>
              <c:numCache>
                <c:formatCode>General</c:formatCode>
                <c:ptCount val="16"/>
                <c:pt idx="0">
                  <c:v>0</c:v>
                </c:pt>
                <c:pt idx="1">
                  <c:v>0</c:v>
                </c:pt>
                <c:pt idx="2">
                  <c:v>0</c:v>
                </c:pt>
                <c:pt idx="3">
                  <c:v>0</c:v>
                </c:pt>
                <c:pt idx="4">
                  <c:v>0</c:v>
                </c:pt>
                <c:pt idx="5">
                  <c:v>0</c:v>
                </c:pt>
                <c:pt idx="6">
                  <c:v>0</c:v>
                </c:pt>
                <c:pt idx="7">
                  <c:v>0</c:v>
                </c:pt>
                <c:pt idx="8">
                  <c:v>7.0000000000000027E-3</c:v>
                </c:pt>
                <c:pt idx="9">
                  <c:v>0</c:v>
                </c:pt>
                <c:pt idx="10">
                  <c:v>5.1000000000000004E-3</c:v>
                </c:pt>
                <c:pt idx="11">
                  <c:v>0</c:v>
                </c:pt>
                <c:pt idx="12">
                  <c:v>4.9000000000000033E-3</c:v>
                </c:pt>
                <c:pt idx="13">
                  <c:v>8.9000000000000086E-3</c:v>
                </c:pt>
                <c:pt idx="14">
                  <c:v>4.4000000000000029E-3</c:v>
                </c:pt>
                <c:pt idx="15">
                  <c:v>0</c:v>
                </c:pt>
              </c:numCache>
            </c:numRef>
          </c:val>
        </c:ser>
        <c:ser>
          <c:idx val="0"/>
          <c:order val="1"/>
          <c:tx>
            <c:v>CIAT</c:v>
          </c:tx>
          <c:marker>
            <c:symbol val="none"/>
          </c:marker>
          <c:cat>
            <c:numRef>
              <c:f>FSS.ff!$I$60:$I$75</c:f>
              <c:numCache>
                <c:formatCode>0</c:formatCode>
                <c:ptCount val="16"/>
                <c:pt idx="0">
                  <c:v>1965.25</c:v>
                </c:pt>
                <c:pt idx="1">
                  <c:v>1973</c:v>
                </c:pt>
                <c:pt idx="2">
                  <c:v>1973.5</c:v>
                </c:pt>
                <c:pt idx="3">
                  <c:v>1984</c:v>
                </c:pt>
                <c:pt idx="4">
                  <c:v>1987.5</c:v>
                </c:pt>
                <c:pt idx="5">
                  <c:v>1991.25</c:v>
                </c:pt>
                <c:pt idx="6">
                  <c:v>1991.75</c:v>
                </c:pt>
                <c:pt idx="7">
                  <c:v>1992</c:v>
                </c:pt>
                <c:pt idx="8">
                  <c:v>1992.25</c:v>
                </c:pt>
                <c:pt idx="9">
                  <c:v>1996</c:v>
                </c:pt>
                <c:pt idx="10">
                  <c:v>1997.25</c:v>
                </c:pt>
                <c:pt idx="11">
                  <c:v>1999.5</c:v>
                </c:pt>
                <c:pt idx="12">
                  <c:v>1999.75</c:v>
                </c:pt>
                <c:pt idx="13">
                  <c:v>2000.5</c:v>
                </c:pt>
                <c:pt idx="14">
                  <c:v>2002</c:v>
                </c:pt>
                <c:pt idx="15">
                  <c:v>2003.75</c:v>
                </c:pt>
              </c:numCache>
            </c:numRef>
          </c:cat>
          <c:val>
            <c:numRef>
              <c:f>FSS.ff!$BX$60:$BX$75</c:f>
              <c:numCache>
                <c:formatCode>General</c:formatCode>
                <c:ptCount val="16"/>
                <c:pt idx="0">
                  <c:v>0</c:v>
                </c:pt>
                <c:pt idx="1">
                  <c:v>0</c:v>
                </c:pt>
                <c:pt idx="2">
                  <c:v>0</c:v>
                </c:pt>
                <c:pt idx="3">
                  <c:v>0</c:v>
                </c:pt>
                <c:pt idx="4">
                  <c:v>0</c:v>
                </c:pt>
                <c:pt idx="5">
                  <c:v>0</c:v>
                </c:pt>
                <c:pt idx="6">
                  <c:v>0</c:v>
                </c:pt>
                <c:pt idx="7">
                  <c:v>0</c:v>
                </c:pt>
                <c:pt idx="8">
                  <c:v>0</c:v>
                </c:pt>
                <c:pt idx="9">
                  <c:v>4.9000000000000033E-3</c:v>
                </c:pt>
                <c:pt idx="10">
                  <c:v>5.5000000000000014E-3</c:v>
                </c:pt>
                <c:pt idx="11">
                  <c:v>6.3000000000000026E-3</c:v>
                </c:pt>
                <c:pt idx="12">
                  <c:v>7.4000000000000038E-3</c:v>
                </c:pt>
                <c:pt idx="13">
                  <c:v>0</c:v>
                </c:pt>
                <c:pt idx="14">
                  <c:v>5.1999999999999998E-3</c:v>
                </c:pt>
                <c:pt idx="15">
                  <c:v>0</c:v>
                </c:pt>
              </c:numCache>
            </c:numRef>
          </c:val>
        </c:ser>
        <c:marker val="1"/>
        <c:axId val="95090560"/>
        <c:axId val="96100736"/>
      </c:lineChart>
      <c:catAx>
        <c:axId val="95090560"/>
        <c:scaling>
          <c:orientation val="minMax"/>
        </c:scaling>
        <c:axPos val="b"/>
        <c:numFmt formatCode="0" sourceLinked="1"/>
        <c:tickLblPos val="nextTo"/>
        <c:txPr>
          <a:bodyPr rot="-2700000"/>
          <a:lstStyle/>
          <a:p>
            <a:pPr>
              <a:defRPr/>
            </a:pPr>
            <a:endParaRPr lang="en-US"/>
          </a:p>
        </c:txPr>
        <c:crossAx val="96100736"/>
        <c:crosses val="autoZero"/>
        <c:auto val="1"/>
        <c:lblAlgn val="ctr"/>
        <c:lblOffset val="100"/>
      </c:catAx>
      <c:valAx>
        <c:axId val="96100736"/>
        <c:scaling>
          <c:orientation val="minMax"/>
        </c:scaling>
        <c:axPos val="l"/>
        <c:majorGridlines/>
        <c:numFmt formatCode="General" sourceLinked="1"/>
        <c:tickLblPos val="nextTo"/>
        <c:crossAx val="95090560"/>
        <c:crosses val="autoZero"/>
        <c:crossBetween val="between"/>
      </c:valAx>
    </c:plotArea>
    <c:legend>
      <c:legendPos val="r"/>
      <c:layout/>
    </c:legend>
    <c:plotVisOnly val="1"/>
  </c:chart>
  <c:spPr>
    <a:solidFill>
      <a:schemeClr val="bg1"/>
    </a:solidFill>
  </c:spPr>
  <c:externalData r:id="rId1"/>
</c:chartSpace>
</file>

<file path=ppt/charts/chart4.xml><?xml version="1.0" encoding="utf-8"?>
<c:chartSpace xmlns:c="http://schemas.openxmlformats.org/drawingml/2006/chart" xmlns:a="http://schemas.openxmlformats.org/drawingml/2006/main" xmlns:r="http://schemas.openxmlformats.org/officeDocument/2006/relationships">
  <c:date1904 val="1"/>
  <c:lang val="en-US"/>
  <c:chart>
    <c:title>
      <c:layout/>
    </c:title>
    <c:plotArea>
      <c:layout/>
      <c:lineChart>
        <c:grouping val="standard"/>
        <c:ser>
          <c:idx val="2"/>
          <c:order val="0"/>
          <c:tx>
            <c:v>simazine</c:v>
          </c:tx>
          <c:spPr>
            <a:ln>
              <a:solidFill>
                <a:srgbClr val="C00000"/>
              </a:solidFill>
            </a:ln>
          </c:spPr>
          <c:marker>
            <c:symbol val="none"/>
          </c:marker>
          <c:cat>
            <c:numRef>
              <c:f>FSS.ff!$I$60:$I$75</c:f>
              <c:numCache>
                <c:formatCode>0</c:formatCode>
                <c:ptCount val="16"/>
                <c:pt idx="0">
                  <c:v>1965.25</c:v>
                </c:pt>
                <c:pt idx="1">
                  <c:v>1973</c:v>
                </c:pt>
                <c:pt idx="2">
                  <c:v>1973.5</c:v>
                </c:pt>
                <c:pt idx="3">
                  <c:v>1984</c:v>
                </c:pt>
                <c:pt idx="4">
                  <c:v>1987.5</c:v>
                </c:pt>
                <c:pt idx="5">
                  <c:v>1991.25</c:v>
                </c:pt>
                <c:pt idx="6">
                  <c:v>1991.75</c:v>
                </c:pt>
                <c:pt idx="7">
                  <c:v>1992</c:v>
                </c:pt>
                <c:pt idx="8">
                  <c:v>1992.25</c:v>
                </c:pt>
                <c:pt idx="9">
                  <c:v>1996</c:v>
                </c:pt>
                <c:pt idx="10">
                  <c:v>1997.25</c:v>
                </c:pt>
                <c:pt idx="11">
                  <c:v>1999.5</c:v>
                </c:pt>
                <c:pt idx="12">
                  <c:v>1999.75</c:v>
                </c:pt>
                <c:pt idx="13">
                  <c:v>2000.5</c:v>
                </c:pt>
                <c:pt idx="14">
                  <c:v>2002</c:v>
                </c:pt>
                <c:pt idx="15">
                  <c:v>2003.75</c:v>
                </c:pt>
              </c:numCache>
            </c:numRef>
          </c:cat>
          <c:val>
            <c:numRef>
              <c:f>FSS.ff!$BW$60:$BW$75</c:f>
              <c:numCache>
                <c:formatCode>General</c:formatCode>
                <c:ptCount val="16"/>
                <c:pt idx="0">
                  <c:v>0</c:v>
                </c:pt>
                <c:pt idx="1">
                  <c:v>0</c:v>
                </c:pt>
                <c:pt idx="2">
                  <c:v>0</c:v>
                </c:pt>
                <c:pt idx="3">
                  <c:v>0</c:v>
                </c:pt>
                <c:pt idx="4">
                  <c:v>0</c:v>
                </c:pt>
                <c:pt idx="5">
                  <c:v>0</c:v>
                </c:pt>
                <c:pt idx="6">
                  <c:v>0</c:v>
                </c:pt>
                <c:pt idx="7">
                  <c:v>0</c:v>
                </c:pt>
                <c:pt idx="8">
                  <c:v>0</c:v>
                </c:pt>
                <c:pt idx="9">
                  <c:v>6.8000000000000014E-3</c:v>
                </c:pt>
                <c:pt idx="10">
                  <c:v>2.5000000000000001E-2</c:v>
                </c:pt>
                <c:pt idx="11">
                  <c:v>6.6000000000000008E-3</c:v>
                </c:pt>
                <c:pt idx="12">
                  <c:v>5.9400000000000008E-2</c:v>
                </c:pt>
                <c:pt idx="13">
                  <c:v>1.1900000000000003E-2</c:v>
                </c:pt>
                <c:pt idx="14">
                  <c:v>4.1500000000000002E-2</c:v>
                </c:pt>
                <c:pt idx="15">
                  <c:v>1.1200000000000002E-2</c:v>
                </c:pt>
              </c:numCache>
            </c:numRef>
          </c:val>
        </c:ser>
        <c:marker val="1"/>
        <c:axId val="96214400"/>
        <c:axId val="96368128"/>
      </c:lineChart>
      <c:catAx>
        <c:axId val="96214400"/>
        <c:scaling>
          <c:orientation val="minMax"/>
        </c:scaling>
        <c:axPos val="b"/>
        <c:numFmt formatCode="0" sourceLinked="1"/>
        <c:tickLblPos val="nextTo"/>
        <c:txPr>
          <a:bodyPr rot="-2700000"/>
          <a:lstStyle/>
          <a:p>
            <a:pPr>
              <a:defRPr/>
            </a:pPr>
            <a:endParaRPr lang="en-US"/>
          </a:p>
        </c:txPr>
        <c:crossAx val="96368128"/>
        <c:crosses val="autoZero"/>
        <c:auto val="1"/>
        <c:lblAlgn val="ctr"/>
        <c:lblOffset val="100"/>
      </c:catAx>
      <c:valAx>
        <c:axId val="96368128"/>
        <c:scaling>
          <c:orientation val="minMax"/>
        </c:scaling>
        <c:axPos val="l"/>
        <c:majorGridlines/>
        <c:numFmt formatCode="General" sourceLinked="1"/>
        <c:tickLblPos val="nextTo"/>
        <c:crossAx val="96214400"/>
        <c:crosses val="autoZero"/>
        <c:crossBetween val="between"/>
      </c:valAx>
    </c:plotArea>
    <c:legend>
      <c:legendPos val="r"/>
      <c:layout/>
    </c:legend>
    <c:plotVisOnly val="1"/>
  </c:chart>
  <c:spPr>
    <a:solidFill>
      <a:schemeClr val="bg1"/>
    </a:solidFill>
  </c:spPr>
  <c:externalData r:id="rId1"/>
</c:chartSpace>
</file>

<file path=ppt/charts/chart5.xml><?xml version="1.0" encoding="utf-8"?>
<c:chartSpace xmlns:c="http://schemas.openxmlformats.org/drawingml/2006/chart" xmlns:a="http://schemas.openxmlformats.org/drawingml/2006/main" xmlns:r="http://schemas.openxmlformats.org/officeDocument/2006/relationships">
  <c:date1904 val="1"/>
  <c:lang val="en-US"/>
  <c:chart>
    <c:plotArea>
      <c:layout/>
      <c:lineChart>
        <c:grouping val="standard"/>
        <c:ser>
          <c:idx val="1"/>
          <c:order val="0"/>
          <c:tx>
            <c:v>MTBE</c:v>
          </c:tx>
          <c:marker>
            <c:symbol val="none"/>
          </c:marker>
          <c:cat>
            <c:numRef>
              <c:f>FSS.ff!$I$60:$I$75</c:f>
              <c:numCache>
                <c:formatCode>0</c:formatCode>
                <c:ptCount val="16"/>
                <c:pt idx="0">
                  <c:v>1965.25</c:v>
                </c:pt>
                <c:pt idx="1">
                  <c:v>1973</c:v>
                </c:pt>
                <c:pt idx="2">
                  <c:v>1973.5</c:v>
                </c:pt>
                <c:pt idx="3">
                  <c:v>1984</c:v>
                </c:pt>
                <c:pt idx="4">
                  <c:v>1987.5</c:v>
                </c:pt>
                <c:pt idx="5">
                  <c:v>1991.25</c:v>
                </c:pt>
                <c:pt idx="6">
                  <c:v>1991.75</c:v>
                </c:pt>
                <c:pt idx="7">
                  <c:v>1992</c:v>
                </c:pt>
                <c:pt idx="8">
                  <c:v>1992.25</c:v>
                </c:pt>
                <c:pt idx="9">
                  <c:v>1996</c:v>
                </c:pt>
                <c:pt idx="10">
                  <c:v>1997.25</c:v>
                </c:pt>
                <c:pt idx="11">
                  <c:v>1999.5</c:v>
                </c:pt>
                <c:pt idx="12">
                  <c:v>1999.75</c:v>
                </c:pt>
                <c:pt idx="13">
                  <c:v>2000.5</c:v>
                </c:pt>
                <c:pt idx="14">
                  <c:v>2002</c:v>
                </c:pt>
                <c:pt idx="15">
                  <c:v>2003.75</c:v>
                </c:pt>
              </c:numCache>
            </c:numRef>
          </c:cat>
          <c:val>
            <c:numRef>
              <c:f>FSS.ff!$BU$60:$BU$75</c:f>
              <c:numCache>
                <c:formatCode>General</c:formatCode>
                <c:ptCount val="16"/>
                <c:pt idx="0">
                  <c:v>0</c:v>
                </c:pt>
                <c:pt idx="1">
                  <c:v>0</c:v>
                </c:pt>
                <c:pt idx="2">
                  <c:v>0</c:v>
                </c:pt>
                <c:pt idx="3">
                  <c:v>0</c:v>
                </c:pt>
                <c:pt idx="4">
                  <c:v>0.18130000000000004</c:v>
                </c:pt>
                <c:pt idx="5">
                  <c:v>0</c:v>
                </c:pt>
                <c:pt idx="6">
                  <c:v>8.2760000000000028E-2</c:v>
                </c:pt>
                <c:pt idx="7">
                  <c:v>0.12180000000000002</c:v>
                </c:pt>
                <c:pt idx="8">
                  <c:v>0.1366</c:v>
                </c:pt>
                <c:pt idx="9">
                  <c:v>0.18380000000000007</c:v>
                </c:pt>
                <c:pt idx="10">
                  <c:v>0.99399999999999999</c:v>
                </c:pt>
                <c:pt idx="11">
                  <c:v>0.79420000000000002</c:v>
                </c:pt>
                <c:pt idx="12">
                  <c:v>0.71550000000000002</c:v>
                </c:pt>
                <c:pt idx="13">
                  <c:v>0.14280000000000001</c:v>
                </c:pt>
                <c:pt idx="14">
                  <c:v>0.72280000000000033</c:v>
                </c:pt>
                <c:pt idx="15">
                  <c:v>0</c:v>
                </c:pt>
              </c:numCache>
            </c:numRef>
          </c:val>
        </c:ser>
        <c:ser>
          <c:idx val="0"/>
          <c:order val="1"/>
          <c:tx>
            <c:v>Chloroform</c:v>
          </c:tx>
          <c:marker>
            <c:symbol val="none"/>
          </c:marker>
          <c:cat>
            <c:numRef>
              <c:f>FSS.ff!$I$60:$I$75</c:f>
              <c:numCache>
                <c:formatCode>0</c:formatCode>
                <c:ptCount val="16"/>
                <c:pt idx="0">
                  <c:v>1965.25</c:v>
                </c:pt>
                <c:pt idx="1">
                  <c:v>1973</c:v>
                </c:pt>
                <c:pt idx="2">
                  <c:v>1973.5</c:v>
                </c:pt>
                <c:pt idx="3">
                  <c:v>1984</c:v>
                </c:pt>
                <c:pt idx="4">
                  <c:v>1987.5</c:v>
                </c:pt>
                <c:pt idx="5">
                  <c:v>1991.25</c:v>
                </c:pt>
                <c:pt idx="6">
                  <c:v>1991.75</c:v>
                </c:pt>
                <c:pt idx="7">
                  <c:v>1992</c:v>
                </c:pt>
                <c:pt idx="8">
                  <c:v>1992.25</c:v>
                </c:pt>
                <c:pt idx="9">
                  <c:v>1996</c:v>
                </c:pt>
                <c:pt idx="10">
                  <c:v>1997.25</c:v>
                </c:pt>
                <c:pt idx="11">
                  <c:v>1999.5</c:v>
                </c:pt>
                <c:pt idx="12">
                  <c:v>1999.75</c:v>
                </c:pt>
                <c:pt idx="13">
                  <c:v>2000.5</c:v>
                </c:pt>
                <c:pt idx="14">
                  <c:v>2002</c:v>
                </c:pt>
                <c:pt idx="15">
                  <c:v>2003.75</c:v>
                </c:pt>
              </c:numCache>
            </c:numRef>
          </c:cat>
          <c:val>
            <c:numRef>
              <c:f>FSS.ff!$BV$60:$BV$75</c:f>
              <c:numCache>
                <c:formatCode>General</c:formatCode>
                <c:ptCount val="16"/>
                <c:pt idx="0">
                  <c:v>0</c:v>
                </c:pt>
                <c:pt idx="1">
                  <c:v>0</c:v>
                </c:pt>
                <c:pt idx="2">
                  <c:v>0</c:v>
                </c:pt>
                <c:pt idx="3">
                  <c:v>0</c:v>
                </c:pt>
                <c:pt idx="4">
                  <c:v>5.4410000000000042E-2</c:v>
                </c:pt>
                <c:pt idx="5">
                  <c:v>0</c:v>
                </c:pt>
                <c:pt idx="6">
                  <c:v>9.8180000000000031E-2</c:v>
                </c:pt>
                <c:pt idx="7">
                  <c:v>7.4260000000000034E-2</c:v>
                </c:pt>
                <c:pt idx="8">
                  <c:v>0</c:v>
                </c:pt>
                <c:pt idx="9">
                  <c:v>3.6830000000000022E-2</c:v>
                </c:pt>
                <c:pt idx="10">
                  <c:v>0.10220000000000004</c:v>
                </c:pt>
                <c:pt idx="11">
                  <c:v>0.62290000000000034</c:v>
                </c:pt>
                <c:pt idx="12">
                  <c:v>0.95430000000000004</c:v>
                </c:pt>
                <c:pt idx="13">
                  <c:v>0</c:v>
                </c:pt>
                <c:pt idx="14">
                  <c:v>0.15480000000000008</c:v>
                </c:pt>
                <c:pt idx="15">
                  <c:v>8.1790000000000043E-2</c:v>
                </c:pt>
              </c:numCache>
            </c:numRef>
          </c:val>
        </c:ser>
        <c:ser>
          <c:idx val="2"/>
          <c:order val="2"/>
          <c:tx>
            <c:v>simazine</c:v>
          </c:tx>
          <c:marker>
            <c:symbol val="none"/>
          </c:marker>
          <c:cat>
            <c:numRef>
              <c:f>FSS.ff!$I$60:$I$75</c:f>
              <c:numCache>
                <c:formatCode>0</c:formatCode>
                <c:ptCount val="16"/>
                <c:pt idx="0">
                  <c:v>1965.25</c:v>
                </c:pt>
                <c:pt idx="1">
                  <c:v>1973</c:v>
                </c:pt>
                <c:pt idx="2">
                  <c:v>1973.5</c:v>
                </c:pt>
                <c:pt idx="3">
                  <c:v>1984</c:v>
                </c:pt>
                <c:pt idx="4">
                  <c:v>1987.5</c:v>
                </c:pt>
                <c:pt idx="5">
                  <c:v>1991.25</c:v>
                </c:pt>
                <c:pt idx="6">
                  <c:v>1991.75</c:v>
                </c:pt>
                <c:pt idx="7">
                  <c:v>1992</c:v>
                </c:pt>
                <c:pt idx="8">
                  <c:v>1992.25</c:v>
                </c:pt>
                <c:pt idx="9">
                  <c:v>1996</c:v>
                </c:pt>
                <c:pt idx="10">
                  <c:v>1997.25</c:v>
                </c:pt>
                <c:pt idx="11">
                  <c:v>1999.5</c:v>
                </c:pt>
                <c:pt idx="12">
                  <c:v>1999.75</c:v>
                </c:pt>
                <c:pt idx="13">
                  <c:v>2000.5</c:v>
                </c:pt>
                <c:pt idx="14">
                  <c:v>2002</c:v>
                </c:pt>
                <c:pt idx="15">
                  <c:v>2003.75</c:v>
                </c:pt>
              </c:numCache>
            </c:numRef>
          </c:cat>
          <c:val>
            <c:numRef>
              <c:f>FSS.ff!$BW$60:$BW$75</c:f>
              <c:numCache>
                <c:formatCode>General</c:formatCode>
                <c:ptCount val="16"/>
                <c:pt idx="0">
                  <c:v>0</c:v>
                </c:pt>
                <c:pt idx="1">
                  <c:v>0</c:v>
                </c:pt>
                <c:pt idx="2">
                  <c:v>0</c:v>
                </c:pt>
                <c:pt idx="3">
                  <c:v>0</c:v>
                </c:pt>
                <c:pt idx="4">
                  <c:v>0</c:v>
                </c:pt>
                <c:pt idx="5">
                  <c:v>0</c:v>
                </c:pt>
                <c:pt idx="6">
                  <c:v>0</c:v>
                </c:pt>
                <c:pt idx="7">
                  <c:v>0</c:v>
                </c:pt>
                <c:pt idx="8">
                  <c:v>0</c:v>
                </c:pt>
                <c:pt idx="9">
                  <c:v>6.8000000000000031E-3</c:v>
                </c:pt>
                <c:pt idx="10">
                  <c:v>2.5000000000000008E-2</c:v>
                </c:pt>
                <c:pt idx="11">
                  <c:v>6.6000000000000026E-3</c:v>
                </c:pt>
                <c:pt idx="12">
                  <c:v>5.9400000000000029E-2</c:v>
                </c:pt>
                <c:pt idx="13">
                  <c:v>1.190000000000001E-2</c:v>
                </c:pt>
                <c:pt idx="14">
                  <c:v>4.1500000000000002E-2</c:v>
                </c:pt>
                <c:pt idx="15">
                  <c:v>1.1200000000000007E-2</c:v>
                </c:pt>
              </c:numCache>
            </c:numRef>
          </c:val>
        </c:ser>
        <c:marker val="1"/>
        <c:axId val="98864128"/>
        <c:axId val="98865920"/>
      </c:lineChart>
      <c:catAx>
        <c:axId val="98864128"/>
        <c:scaling>
          <c:orientation val="minMax"/>
        </c:scaling>
        <c:axPos val="b"/>
        <c:numFmt formatCode="0" sourceLinked="1"/>
        <c:tickLblPos val="nextTo"/>
        <c:txPr>
          <a:bodyPr rot="-2700000"/>
          <a:lstStyle/>
          <a:p>
            <a:pPr>
              <a:defRPr/>
            </a:pPr>
            <a:endParaRPr lang="en-US"/>
          </a:p>
        </c:txPr>
        <c:crossAx val="98865920"/>
        <c:crosses val="autoZero"/>
        <c:auto val="1"/>
        <c:lblAlgn val="ctr"/>
        <c:lblOffset val="100"/>
      </c:catAx>
      <c:valAx>
        <c:axId val="98865920"/>
        <c:scaling>
          <c:orientation val="minMax"/>
        </c:scaling>
        <c:axPos val="l"/>
        <c:majorGridlines/>
        <c:numFmt formatCode="General" sourceLinked="1"/>
        <c:tickLblPos val="nextTo"/>
        <c:crossAx val="98864128"/>
        <c:crosses val="autoZero"/>
        <c:crossBetween val="between"/>
      </c:valAx>
    </c:plotArea>
    <c:legend>
      <c:legendPos val="r"/>
      <c:layout/>
    </c:legend>
    <c:plotVisOnly val="1"/>
  </c:chart>
  <c:spPr>
    <a:solidFill>
      <a:schemeClr val="bg1"/>
    </a:solidFill>
  </c:spPr>
  <c:externalData r:id="rId1"/>
</c:chartSpace>
</file>

<file path=ppt/charts/chart6.xml><?xml version="1.0" encoding="utf-8"?>
<c:chartSpace xmlns:c="http://schemas.openxmlformats.org/drawingml/2006/chart" xmlns:a="http://schemas.openxmlformats.org/drawingml/2006/main" xmlns:r="http://schemas.openxmlformats.org/officeDocument/2006/relationships">
  <c:date1904 val="1"/>
  <c:lang val="en-US"/>
  <c:chart>
    <c:plotArea>
      <c:layout/>
      <c:lineChart>
        <c:grouping val="standard"/>
        <c:ser>
          <c:idx val="1"/>
          <c:order val="0"/>
          <c:tx>
            <c:v>chloride</c:v>
          </c:tx>
          <c:marker>
            <c:symbol val="none"/>
          </c:marker>
          <c:cat>
            <c:numRef>
              <c:f>FSS.ff!$I$60:$I$75</c:f>
              <c:numCache>
                <c:formatCode>0</c:formatCode>
                <c:ptCount val="16"/>
                <c:pt idx="0">
                  <c:v>1965.25</c:v>
                </c:pt>
                <c:pt idx="1">
                  <c:v>1973</c:v>
                </c:pt>
                <c:pt idx="2">
                  <c:v>1973.5</c:v>
                </c:pt>
                <c:pt idx="3">
                  <c:v>1984</c:v>
                </c:pt>
                <c:pt idx="4">
                  <c:v>1987.5</c:v>
                </c:pt>
                <c:pt idx="5">
                  <c:v>1991.25</c:v>
                </c:pt>
                <c:pt idx="6">
                  <c:v>1991.75</c:v>
                </c:pt>
                <c:pt idx="7">
                  <c:v>1992</c:v>
                </c:pt>
                <c:pt idx="8">
                  <c:v>1992.25</c:v>
                </c:pt>
                <c:pt idx="9">
                  <c:v>1996</c:v>
                </c:pt>
                <c:pt idx="10">
                  <c:v>1997.25</c:v>
                </c:pt>
                <c:pt idx="11">
                  <c:v>1999.5</c:v>
                </c:pt>
                <c:pt idx="12">
                  <c:v>1999.75</c:v>
                </c:pt>
                <c:pt idx="13">
                  <c:v>2000.5</c:v>
                </c:pt>
                <c:pt idx="14">
                  <c:v>2002</c:v>
                </c:pt>
                <c:pt idx="15">
                  <c:v>2003.75</c:v>
                </c:pt>
              </c:numCache>
            </c:numRef>
          </c:cat>
          <c:val>
            <c:numRef>
              <c:f>FSS.ff!$AF$60:$AF$75</c:f>
              <c:numCache>
                <c:formatCode>General</c:formatCode>
                <c:ptCount val="16"/>
                <c:pt idx="0">
                  <c:v>2.048</c:v>
                </c:pt>
                <c:pt idx="1">
                  <c:v>4.7919999999999998</c:v>
                </c:pt>
                <c:pt idx="2">
                  <c:v>2.6179999999999999</c:v>
                </c:pt>
                <c:pt idx="3">
                  <c:v>12.53</c:v>
                </c:pt>
                <c:pt idx="4">
                  <c:v>8.6610000000000014</c:v>
                </c:pt>
                <c:pt idx="5">
                  <c:v>16</c:v>
                </c:pt>
                <c:pt idx="6">
                  <c:v>12.347</c:v>
                </c:pt>
                <c:pt idx="7">
                  <c:v>12.074</c:v>
                </c:pt>
                <c:pt idx="8">
                  <c:v>20.74</c:v>
                </c:pt>
                <c:pt idx="9">
                  <c:v>22.937000000000001</c:v>
                </c:pt>
                <c:pt idx="10">
                  <c:v>43.691000000000003</c:v>
                </c:pt>
                <c:pt idx="11">
                  <c:v>47.927</c:v>
                </c:pt>
                <c:pt idx="12">
                  <c:v>80.507999999999996</c:v>
                </c:pt>
                <c:pt idx="13">
                  <c:v>32.138000000000005</c:v>
                </c:pt>
                <c:pt idx="14">
                  <c:v>11.924000000000001</c:v>
                </c:pt>
                <c:pt idx="15">
                  <c:v>24.018000000000001</c:v>
                </c:pt>
              </c:numCache>
            </c:numRef>
          </c:val>
        </c:ser>
        <c:ser>
          <c:idx val="0"/>
          <c:order val="1"/>
          <c:tx>
            <c:v>boron</c:v>
          </c:tx>
          <c:marker>
            <c:symbol val="none"/>
          </c:marker>
          <c:cat>
            <c:numRef>
              <c:f>FSS.ff!$I$60:$I$75</c:f>
              <c:numCache>
                <c:formatCode>0</c:formatCode>
                <c:ptCount val="16"/>
                <c:pt idx="0">
                  <c:v>1965.25</c:v>
                </c:pt>
                <c:pt idx="1">
                  <c:v>1973</c:v>
                </c:pt>
                <c:pt idx="2">
                  <c:v>1973.5</c:v>
                </c:pt>
                <c:pt idx="3">
                  <c:v>1984</c:v>
                </c:pt>
                <c:pt idx="4">
                  <c:v>1987.5</c:v>
                </c:pt>
                <c:pt idx="5">
                  <c:v>1991.25</c:v>
                </c:pt>
                <c:pt idx="6">
                  <c:v>1991.75</c:v>
                </c:pt>
                <c:pt idx="7">
                  <c:v>1992</c:v>
                </c:pt>
                <c:pt idx="8">
                  <c:v>1992.25</c:v>
                </c:pt>
                <c:pt idx="9">
                  <c:v>1996</c:v>
                </c:pt>
                <c:pt idx="10">
                  <c:v>1997.25</c:v>
                </c:pt>
                <c:pt idx="11">
                  <c:v>1999.5</c:v>
                </c:pt>
                <c:pt idx="12">
                  <c:v>1999.75</c:v>
                </c:pt>
                <c:pt idx="13">
                  <c:v>2000.5</c:v>
                </c:pt>
                <c:pt idx="14">
                  <c:v>2002</c:v>
                </c:pt>
                <c:pt idx="15">
                  <c:v>2003.75</c:v>
                </c:pt>
              </c:numCache>
            </c:numRef>
          </c:cat>
          <c:val>
            <c:numRef>
              <c:f>FSS.ff!$AY$60:$AY$75</c:f>
              <c:numCache>
                <c:formatCode>General</c:formatCode>
                <c:ptCount val="16"/>
                <c:pt idx="0">
                  <c:v>6.8269999999999991</c:v>
                </c:pt>
                <c:pt idx="1">
                  <c:v>5.113999999999999</c:v>
                </c:pt>
                <c:pt idx="2">
                  <c:v>4.2699999999999996</c:v>
                </c:pt>
                <c:pt idx="3">
                  <c:v>5.1559999999999988</c:v>
                </c:pt>
                <c:pt idx="4">
                  <c:v>5.6509999999999989</c:v>
                </c:pt>
                <c:pt idx="5">
                  <c:v>3.9289999999999998</c:v>
                </c:pt>
                <c:pt idx="6">
                  <c:v>5.637999999999999</c:v>
                </c:pt>
                <c:pt idx="7">
                  <c:v>9.4170000000000016</c:v>
                </c:pt>
                <c:pt idx="8">
                  <c:v>3.8239999999999998</c:v>
                </c:pt>
                <c:pt idx="9">
                  <c:v>24.64</c:v>
                </c:pt>
                <c:pt idx="10">
                  <c:v>20.810000000000002</c:v>
                </c:pt>
                <c:pt idx="11">
                  <c:v>17.14</c:v>
                </c:pt>
                <c:pt idx="12">
                  <c:v>20.21</c:v>
                </c:pt>
                <c:pt idx="13">
                  <c:v>8.0670000000000002</c:v>
                </c:pt>
                <c:pt idx="14">
                  <c:v>7.9169999999999998</c:v>
                </c:pt>
                <c:pt idx="15">
                  <c:v>18.760000000000002</c:v>
                </c:pt>
              </c:numCache>
            </c:numRef>
          </c:val>
        </c:ser>
        <c:marker val="1"/>
        <c:axId val="100481664"/>
        <c:axId val="108278144"/>
      </c:lineChart>
      <c:catAx>
        <c:axId val="100481664"/>
        <c:scaling>
          <c:orientation val="minMax"/>
        </c:scaling>
        <c:axPos val="b"/>
        <c:numFmt formatCode="0" sourceLinked="1"/>
        <c:tickLblPos val="nextTo"/>
        <c:txPr>
          <a:bodyPr rot="-2700000"/>
          <a:lstStyle/>
          <a:p>
            <a:pPr>
              <a:defRPr/>
            </a:pPr>
            <a:endParaRPr lang="en-US"/>
          </a:p>
        </c:txPr>
        <c:crossAx val="108278144"/>
        <c:crosses val="autoZero"/>
        <c:auto val="1"/>
        <c:lblAlgn val="ctr"/>
        <c:lblOffset val="100"/>
      </c:catAx>
      <c:valAx>
        <c:axId val="108278144"/>
        <c:scaling>
          <c:orientation val="minMax"/>
        </c:scaling>
        <c:axPos val="l"/>
        <c:majorGridlines/>
        <c:numFmt formatCode="General" sourceLinked="1"/>
        <c:tickLblPos val="nextTo"/>
        <c:crossAx val="100481664"/>
        <c:crosses val="autoZero"/>
        <c:crossBetween val="between"/>
      </c:valAx>
    </c:plotArea>
    <c:legend>
      <c:legendPos val="r"/>
      <c:layout/>
    </c:legend>
    <c:plotVisOnly val="1"/>
  </c:chart>
  <c:spPr>
    <a:solidFill>
      <a:schemeClr val="bg1"/>
    </a:solidFill>
  </c:spPr>
  <c:externalData r:id="rId1"/>
</c:chartSpace>
</file>

<file path=ppt/charts/chart7.xml><?xml version="1.0" encoding="utf-8"?>
<c:chartSpace xmlns:c="http://schemas.openxmlformats.org/drawingml/2006/chart" xmlns:a="http://schemas.openxmlformats.org/drawingml/2006/main" xmlns:r="http://schemas.openxmlformats.org/officeDocument/2006/relationships">
  <c:lang val="en-US"/>
  <c:chart>
    <c:plotArea>
      <c:layout/>
      <c:barChart>
        <c:barDir val="col"/>
        <c:grouping val="clustered"/>
        <c:ser>
          <c:idx val="0"/>
          <c:order val="0"/>
          <c:cat>
            <c:strRef>
              <c:f>FSS.ff!$BU$36:$CM$36</c:f>
              <c:strCache>
                <c:ptCount val="19"/>
                <c:pt idx="0">
                  <c:v> Methyl tert-butyl ether</c:v>
                </c:pt>
                <c:pt idx="1">
                  <c:v> Trichloromethane</c:v>
                </c:pt>
                <c:pt idx="2">
                  <c:v> Simazine</c:v>
                </c:pt>
                <c:pt idx="3">
                  <c:v>CIAT</c:v>
                </c:pt>
                <c:pt idx="4">
                  <c:v> Atrazine</c:v>
                </c:pt>
                <c:pt idx="5">
                  <c:v> 4-Isopropyltoluene</c:v>
                </c:pt>
                <c:pt idx="6">
                  <c:v> Tetrachloroethene</c:v>
                </c:pt>
                <c:pt idx="7">
                  <c:v> Carbaryl </c:v>
                </c:pt>
                <c:pt idx="8">
                  <c:v> Diuron </c:v>
                </c:pt>
                <c:pt idx="9">
                  <c:v> Siduron</c:v>
                </c:pt>
                <c:pt idx="10">
                  <c:v> 3,4-Dichloroaniline</c:v>
                </c:pt>
                <c:pt idx="11">
                  <c:v> 3,5-Dichloroaniline</c:v>
                </c:pt>
                <c:pt idx="12">
                  <c:v> Alachlor oxanilic acid </c:v>
                </c:pt>
                <c:pt idx="13">
                  <c:v> Aminomethylphosphonic acid </c:v>
                </c:pt>
                <c:pt idx="14">
                  <c:v> Bromacil</c:v>
                </c:pt>
                <c:pt idx="15">
                  <c:v> Prometon</c:v>
                </c:pt>
                <c:pt idx="16">
                  <c:v> 1,1,1-Trichloroethane</c:v>
                </c:pt>
                <c:pt idx="17">
                  <c:v> cis-1,2-Dichloroethene</c:v>
                </c:pt>
                <c:pt idx="18">
                  <c:v> Dichloromethane</c:v>
                </c:pt>
              </c:strCache>
            </c:strRef>
          </c:cat>
          <c:val>
            <c:numRef>
              <c:f>FSS.ff!$BU$37:$CM$37</c:f>
              <c:numCache>
                <c:formatCode>0%</c:formatCode>
                <c:ptCount val="19"/>
                <c:pt idx="0">
                  <c:v>0.61111111111111149</c:v>
                </c:pt>
                <c:pt idx="1">
                  <c:v>0.55555555555555569</c:v>
                </c:pt>
                <c:pt idx="2">
                  <c:v>0.5</c:v>
                </c:pt>
                <c:pt idx="3">
                  <c:v>0.33333333333333331</c:v>
                </c:pt>
                <c:pt idx="4">
                  <c:v>0.33333333333333331</c:v>
                </c:pt>
                <c:pt idx="5">
                  <c:v>0.22222222222222221</c:v>
                </c:pt>
                <c:pt idx="6">
                  <c:v>0.22222222222222221</c:v>
                </c:pt>
                <c:pt idx="7">
                  <c:v>0.16666666666666666</c:v>
                </c:pt>
                <c:pt idx="8">
                  <c:v>0.16666666666666666</c:v>
                </c:pt>
                <c:pt idx="9">
                  <c:v>0.16666666666666666</c:v>
                </c:pt>
                <c:pt idx="10">
                  <c:v>0.1111111111111111</c:v>
                </c:pt>
                <c:pt idx="11">
                  <c:v>0.1111111111111111</c:v>
                </c:pt>
                <c:pt idx="12">
                  <c:v>0.1111111111111111</c:v>
                </c:pt>
                <c:pt idx="13">
                  <c:v>0.1111111111111111</c:v>
                </c:pt>
                <c:pt idx="14">
                  <c:v>0.1111111111111111</c:v>
                </c:pt>
                <c:pt idx="15">
                  <c:v>0.1111111111111111</c:v>
                </c:pt>
                <c:pt idx="16">
                  <c:v>0.1111111111111111</c:v>
                </c:pt>
                <c:pt idx="17">
                  <c:v>0.1111111111111111</c:v>
                </c:pt>
                <c:pt idx="18">
                  <c:v>0.1111111111111111</c:v>
                </c:pt>
              </c:numCache>
            </c:numRef>
          </c:val>
        </c:ser>
        <c:axId val="110199552"/>
        <c:axId val="110201472"/>
      </c:barChart>
      <c:catAx>
        <c:axId val="110199552"/>
        <c:scaling>
          <c:orientation val="minMax"/>
        </c:scaling>
        <c:axPos val="b"/>
        <c:tickLblPos val="nextTo"/>
        <c:crossAx val="110201472"/>
        <c:crosses val="autoZero"/>
        <c:auto val="1"/>
        <c:lblAlgn val="ctr"/>
        <c:lblOffset val="100"/>
      </c:catAx>
      <c:valAx>
        <c:axId val="110201472"/>
        <c:scaling>
          <c:orientation val="minMax"/>
        </c:scaling>
        <c:axPos val="l"/>
        <c:majorGridlines/>
        <c:numFmt formatCode="0%" sourceLinked="1"/>
        <c:tickLblPos val="nextTo"/>
        <c:crossAx val="110199552"/>
        <c:crosses val="autoZero"/>
        <c:crossBetween val="between"/>
      </c:valAx>
      <c:spPr>
        <a:solidFill>
          <a:srgbClr val="FFFF99"/>
        </a:solidFill>
      </c:spPr>
    </c:plotArea>
    <c:plotVisOnly val="1"/>
  </c:chart>
  <c:spPr>
    <a:solidFill>
      <a:schemeClr val="bg1"/>
    </a:solidFill>
  </c:spPr>
  <c:externalData r:id="rId1"/>
</c:chartSpace>
</file>

<file path=ppt/drawings/_rels/vmlDrawing1.vml.rels><?xml version="1.0" encoding="UTF-8" standalone="yes"?>
<Relationships xmlns="http://schemas.openxmlformats.org/package/2006/relationships"><Relationship Id="rId1" Type="http://schemas.openxmlformats.org/officeDocument/2006/relationships/image" Target="../media/image10.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1.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2.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3.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4.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5.wmf"/></Relationships>
</file>

<file path=ppt/drawings/drawing1.xml><?xml version="1.0" encoding="utf-8"?>
<c:userShapes xmlns:c="http://schemas.openxmlformats.org/drawingml/2006/chart">
  <cdr:relSizeAnchor xmlns:cdr="http://schemas.openxmlformats.org/drawingml/2006/chartDrawing">
    <cdr:from>
      <cdr:x>0.13979</cdr:x>
      <cdr:y>0.03723</cdr:y>
    </cdr:from>
    <cdr:to>
      <cdr:x>0.14021</cdr:x>
      <cdr:y>0.87056</cdr:y>
    </cdr:to>
    <cdr:sp macro="" textlink="">
      <cdr:nvSpPr>
        <cdr:cNvPr id="10" name="Straight Connector 9"/>
        <cdr:cNvSpPr/>
      </cdr:nvSpPr>
      <cdr:spPr>
        <a:xfrm xmlns:a="http://schemas.openxmlformats.org/drawingml/2006/main" rot="5400000" flipH="1" flipV="1">
          <a:off x="532606" y="153194"/>
          <a:ext cx="1589" cy="3429000"/>
        </a:xfrm>
        <a:prstGeom xmlns:a="http://schemas.openxmlformats.org/drawingml/2006/main" prst="line">
          <a:avLst/>
        </a:prstGeom>
        <a:ln xmlns:a="http://schemas.openxmlformats.org/drawingml/2006/main">
          <a:solidFill>
            <a:schemeClr val="tx1"/>
          </a:solidFill>
          <a:prstDash val="lgDash"/>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a:lstStyle xmlns:a="http://schemas.openxmlformats.org/drawingml/2006/main"/>
        <a:p xmlns:a="http://schemas.openxmlformats.org/drawingml/2006/main">
          <a:endParaRPr lang="en-US"/>
        </a:p>
      </cdr:txBody>
    </cdr:sp>
  </cdr:relSizeAnchor>
</c:userShapes>
</file>

<file path=ppt/drawings/drawing2.xml><?xml version="1.0" encoding="utf-8"?>
<c:userShapes xmlns:c="http://schemas.openxmlformats.org/drawingml/2006/chart">
  <cdr:relSizeAnchor xmlns:cdr="http://schemas.openxmlformats.org/drawingml/2006/chartDrawing">
    <cdr:from>
      <cdr:x>0.76</cdr:x>
      <cdr:y>0.44444</cdr:y>
    </cdr:from>
    <cdr:to>
      <cdr:x>0.99443</cdr:x>
      <cdr:y>0.6464</cdr:y>
    </cdr:to>
    <cdr:sp macro="" textlink="">
      <cdr:nvSpPr>
        <cdr:cNvPr id="4" name="TextBox 12"/>
        <cdr:cNvSpPr txBox="1"/>
      </cdr:nvSpPr>
      <cdr:spPr>
        <a:xfrm xmlns:a="http://schemas.openxmlformats.org/drawingml/2006/main">
          <a:off x="2895600" y="1828800"/>
          <a:ext cx="893193" cy="830997"/>
        </a:xfrm>
        <a:prstGeom xmlns:a="http://schemas.openxmlformats.org/drawingml/2006/main" prst="rect">
          <a:avLst/>
        </a:prstGeom>
        <a:noFill xmlns:a="http://schemas.openxmlformats.org/drawingml/2006/main"/>
      </cdr:spPr>
      <cdr:txBody>
        <a:bodyPr xmlns:a="http://schemas.openxmlformats.org/drawingml/2006/main" wrap="none" rtlCol="0">
          <a:spAutoFit/>
        </a:bodyPr>
        <a:lstStyle xmlns:a="http://schemas.openxmlformats.org/drawingml/2006/main">
          <a:defPPr>
            <a:defRPr lang="en-US"/>
          </a:defPPr>
          <a:lvl1pPr algn="l" rtl="0" fontAlgn="base">
            <a:spcBef>
              <a:spcPct val="0"/>
            </a:spcBef>
            <a:spcAft>
              <a:spcPct val="0"/>
            </a:spcAft>
            <a:defRPr sz="2400" kern="1200">
              <a:solidFill>
                <a:srgbClr val="000000"/>
              </a:solidFill>
              <a:latin typeface="Times New Roman" pitchFamily="18" charset="0"/>
            </a:defRPr>
          </a:lvl1pPr>
          <a:lvl2pPr marL="457200" algn="l" rtl="0" fontAlgn="base">
            <a:spcBef>
              <a:spcPct val="0"/>
            </a:spcBef>
            <a:spcAft>
              <a:spcPct val="0"/>
            </a:spcAft>
            <a:defRPr sz="2400" kern="1200">
              <a:solidFill>
                <a:srgbClr val="000000"/>
              </a:solidFill>
              <a:latin typeface="Times New Roman" pitchFamily="18" charset="0"/>
            </a:defRPr>
          </a:lvl2pPr>
          <a:lvl3pPr marL="914400" algn="l" rtl="0" fontAlgn="base">
            <a:spcBef>
              <a:spcPct val="0"/>
            </a:spcBef>
            <a:spcAft>
              <a:spcPct val="0"/>
            </a:spcAft>
            <a:defRPr sz="2400" kern="1200">
              <a:solidFill>
                <a:srgbClr val="000000"/>
              </a:solidFill>
              <a:latin typeface="Times New Roman" pitchFamily="18" charset="0"/>
            </a:defRPr>
          </a:lvl3pPr>
          <a:lvl4pPr marL="1371600" algn="l" rtl="0" fontAlgn="base">
            <a:spcBef>
              <a:spcPct val="0"/>
            </a:spcBef>
            <a:spcAft>
              <a:spcPct val="0"/>
            </a:spcAft>
            <a:defRPr sz="2400" kern="1200">
              <a:solidFill>
                <a:srgbClr val="000000"/>
              </a:solidFill>
              <a:latin typeface="Times New Roman" pitchFamily="18" charset="0"/>
            </a:defRPr>
          </a:lvl4pPr>
          <a:lvl5pPr marL="1828800" algn="l" rtl="0" fontAlgn="base">
            <a:spcBef>
              <a:spcPct val="0"/>
            </a:spcBef>
            <a:spcAft>
              <a:spcPct val="0"/>
            </a:spcAft>
            <a:defRPr sz="2400" kern="1200">
              <a:solidFill>
                <a:srgbClr val="000000"/>
              </a:solidFill>
              <a:latin typeface="Times New Roman" pitchFamily="18" charset="0"/>
            </a:defRPr>
          </a:lvl5pPr>
          <a:lvl6pPr marL="2286000" algn="l" defTabSz="914400" rtl="0" eaLnBrk="1" latinLnBrk="0" hangingPunct="1">
            <a:defRPr sz="2400" kern="1200">
              <a:solidFill>
                <a:srgbClr val="000000"/>
              </a:solidFill>
              <a:latin typeface="Times New Roman" pitchFamily="18" charset="0"/>
            </a:defRPr>
          </a:lvl6pPr>
          <a:lvl7pPr marL="2743200" algn="l" defTabSz="914400" rtl="0" eaLnBrk="1" latinLnBrk="0" hangingPunct="1">
            <a:defRPr sz="2400" kern="1200">
              <a:solidFill>
                <a:srgbClr val="000000"/>
              </a:solidFill>
              <a:latin typeface="Times New Roman" pitchFamily="18" charset="0"/>
            </a:defRPr>
          </a:lvl7pPr>
          <a:lvl8pPr marL="3200400" algn="l" defTabSz="914400" rtl="0" eaLnBrk="1" latinLnBrk="0" hangingPunct="1">
            <a:defRPr sz="2400" kern="1200">
              <a:solidFill>
                <a:srgbClr val="000000"/>
              </a:solidFill>
              <a:latin typeface="Times New Roman" pitchFamily="18" charset="0"/>
            </a:defRPr>
          </a:lvl8pPr>
          <a:lvl9pPr marL="3657600" algn="l" defTabSz="914400" rtl="0" eaLnBrk="1" latinLnBrk="0" hangingPunct="1">
            <a:defRPr sz="2400" kern="1200">
              <a:solidFill>
                <a:srgbClr val="000000"/>
              </a:solidFill>
              <a:latin typeface="Times New Roman" pitchFamily="18" charset="0"/>
            </a:defRPr>
          </a:lvl9pPr>
        </a:lstStyle>
        <a:p xmlns:a="http://schemas.openxmlformats.org/drawingml/2006/main">
          <a:r>
            <a:rPr lang="en-US" dirty="0" smtClean="0"/>
            <a:t>Land </a:t>
          </a:r>
        </a:p>
        <a:p xmlns:a="http://schemas.openxmlformats.org/drawingml/2006/main">
          <a:r>
            <a:rPr lang="en-US" dirty="0" smtClean="0"/>
            <a:t>Use</a:t>
          </a:r>
          <a:endParaRPr lang="en-US" dirty="0"/>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3970" name="Rectangle 2"/>
          <p:cNvSpPr>
            <a:spLocks noGrp="1" noChangeArrowheads="1"/>
          </p:cNvSpPr>
          <p:nvPr>
            <p:ph type="hdr" sz="quarter"/>
          </p:nvPr>
        </p:nvSpPr>
        <p:spPr bwMode="auto">
          <a:xfrm>
            <a:off x="0" y="0"/>
            <a:ext cx="3038475" cy="465138"/>
          </a:xfrm>
          <a:prstGeom prst="rect">
            <a:avLst/>
          </a:prstGeom>
          <a:noFill/>
          <a:ln w="9525">
            <a:noFill/>
            <a:miter lim="800000"/>
            <a:headEnd/>
            <a:tailEnd/>
          </a:ln>
          <a:effectLst/>
        </p:spPr>
        <p:txBody>
          <a:bodyPr vert="horz" wrap="square" lIns="93175" tIns="46587" rIns="93175" bIns="46587" numCol="1" anchor="t" anchorCtr="0" compatLnSpc="1">
            <a:prstTxWarp prst="textNoShape">
              <a:avLst/>
            </a:prstTxWarp>
          </a:bodyPr>
          <a:lstStyle>
            <a:lvl1pPr defTabSz="931863">
              <a:defRPr sz="1200"/>
            </a:lvl1pPr>
          </a:lstStyle>
          <a:p>
            <a:endParaRPr lang="en-US"/>
          </a:p>
        </p:txBody>
      </p:sp>
      <p:sp>
        <p:nvSpPr>
          <p:cNvPr id="83971" name="Rectangle 3"/>
          <p:cNvSpPr>
            <a:spLocks noGrp="1" noChangeArrowheads="1"/>
          </p:cNvSpPr>
          <p:nvPr>
            <p:ph type="dt" sz="quarter" idx="1"/>
          </p:nvPr>
        </p:nvSpPr>
        <p:spPr bwMode="auto">
          <a:xfrm>
            <a:off x="3971925" y="0"/>
            <a:ext cx="3038475" cy="465138"/>
          </a:xfrm>
          <a:prstGeom prst="rect">
            <a:avLst/>
          </a:prstGeom>
          <a:noFill/>
          <a:ln w="9525">
            <a:noFill/>
            <a:miter lim="800000"/>
            <a:headEnd/>
            <a:tailEnd/>
          </a:ln>
          <a:effectLst/>
        </p:spPr>
        <p:txBody>
          <a:bodyPr vert="horz" wrap="square" lIns="93175" tIns="46587" rIns="93175" bIns="46587" numCol="1" anchor="t" anchorCtr="0" compatLnSpc="1">
            <a:prstTxWarp prst="textNoShape">
              <a:avLst/>
            </a:prstTxWarp>
          </a:bodyPr>
          <a:lstStyle>
            <a:lvl1pPr algn="r" defTabSz="931863">
              <a:defRPr sz="1200"/>
            </a:lvl1pPr>
          </a:lstStyle>
          <a:p>
            <a:endParaRPr lang="en-US"/>
          </a:p>
        </p:txBody>
      </p:sp>
      <p:sp>
        <p:nvSpPr>
          <p:cNvPr id="83972" name="Rectangle 4"/>
          <p:cNvSpPr>
            <a:spLocks noGrp="1" noChangeArrowheads="1"/>
          </p:cNvSpPr>
          <p:nvPr>
            <p:ph type="ftr" sz="quarter" idx="2"/>
          </p:nvPr>
        </p:nvSpPr>
        <p:spPr bwMode="auto">
          <a:xfrm>
            <a:off x="0" y="8831263"/>
            <a:ext cx="3038475" cy="465137"/>
          </a:xfrm>
          <a:prstGeom prst="rect">
            <a:avLst/>
          </a:prstGeom>
          <a:noFill/>
          <a:ln w="9525">
            <a:noFill/>
            <a:miter lim="800000"/>
            <a:headEnd/>
            <a:tailEnd/>
          </a:ln>
          <a:effectLst/>
        </p:spPr>
        <p:txBody>
          <a:bodyPr vert="horz" wrap="square" lIns="93175" tIns="46587" rIns="93175" bIns="46587" numCol="1" anchor="b" anchorCtr="0" compatLnSpc="1">
            <a:prstTxWarp prst="textNoShape">
              <a:avLst/>
            </a:prstTxWarp>
          </a:bodyPr>
          <a:lstStyle>
            <a:lvl1pPr defTabSz="931863">
              <a:defRPr sz="1200"/>
            </a:lvl1pPr>
          </a:lstStyle>
          <a:p>
            <a:endParaRPr lang="en-US"/>
          </a:p>
        </p:txBody>
      </p:sp>
      <p:sp>
        <p:nvSpPr>
          <p:cNvPr id="83973" name="Rectangle 5"/>
          <p:cNvSpPr>
            <a:spLocks noGrp="1" noChangeArrowheads="1"/>
          </p:cNvSpPr>
          <p:nvPr>
            <p:ph type="sldNum" sz="quarter" idx="3"/>
          </p:nvPr>
        </p:nvSpPr>
        <p:spPr bwMode="auto">
          <a:xfrm>
            <a:off x="3971925" y="8831263"/>
            <a:ext cx="3038475" cy="465137"/>
          </a:xfrm>
          <a:prstGeom prst="rect">
            <a:avLst/>
          </a:prstGeom>
          <a:noFill/>
          <a:ln w="9525">
            <a:noFill/>
            <a:miter lim="800000"/>
            <a:headEnd/>
            <a:tailEnd/>
          </a:ln>
          <a:effectLst/>
        </p:spPr>
        <p:txBody>
          <a:bodyPr vert="horz" wrap="square" lIns="93175" tIns="46587" rIns="93175" bIns="46587" numCol="1" anchor="b" anchorCtr="0" compatLnSpc="1">
            <a:prstTxWarp prst="textNoShape">
              <a:avLst/>
            </a:prstTxWarp>
          </a:bodyPr>
          <a:lstStyle>
            <a:lvl1pPr algn="r" defTabSz="931863">
              <a:defRPr sz="1200"/>
            </a:lvl1pPr>
          </a:lstStyle>
          <a:p>
            <a:fld id="{65D805DE-1934-4574-8005-A7EC5DA5565D}" type="slidenum">
              <a:rPr lang="en-US"/>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8914" name="Rectangle 2"/>
          <p:cNvSpPr>
            <a:spLocks noGrp="1" noChangeArrowheads="1"/>
          </p:cNvSpPr>
          <p:nvPr>
            <p:ph type="hdr" sz="quarter"/>
          </p:nvPr>
        </p:nvSpPr>
        <p:spPr bwMode="auto">
          <a:xfrm>
            <a:off x="0" y="0"/>
            <a:ext cx="3038475" cy="465138"/>
          </a:xfrm>
          <a:prstGeom prst="rect">
            <a:avLst/>
          </a:prstGeom>
          <a:noFill/>
          <a:ln w="9525">
            <a:noFill/>
            <a:miter lim="800000"/>
            <a:headEnd/>
            <a:tailEnd/>
          </a:ln>
          <a:effectLst/>
        </p:spPr>
        <p:txBody>
          <a:bodyPr vert="horz" wrap="square" lIns="93175" tIns="46587" rIns="93175" bIns="46587" numCol="1" anchor="t" anchorCtr="0" compatLnSpc="1">
            <a:prstTxWarp prst="textNoShape">
              <a:avLst/>
            </a:prstTxWarp>
          </a:bodyPr>
          <a:lstStyle>
            <a:lvl1pPr defTabSz="931863">
              <a:defRPr sz="1200"/>
            </a:lvl1pPr>
          </a:lstStyle>
          <a:p>
            <a:endParaRPr lang="en-US"/>
          </a:p>
        </p:txBody>
      </p:sp>
      <p:sp>
        <p:nvSpPr>
          <p:cNvPr id="38915" name="Rectangle 3"/>
          <p:cNvSpPr>
            <a:spLocks noGrp="1" noChangeArrowheads="1"/>
          </p:cNvSpPr>
          <p:nvPr>
            <p:ph type="dt" idx="1"/>
          </p:nvPr>
        </p:nvSpPr>
        <p:spPr bwMode="auto">
          <a:xfrm>
            <a:off x="3971925" y="0"/>
            <a:ext cx="3038475" cy="465138"/>
          </a:xfrm>
          <a:prstGeom prst="rect">
            <a:avLst/>
          </a:prstGeom>
          <a:noFill/>
          <a:ln w="9525">
            <a:noFill/>
            <a:miter lim="800000"/>
            <a:headEnd/>
            <a:tailEnd/>
          </a:ln>
          <a:effectLst/>
        </p:spPr>
        <p:txBody>
          <a:bodyPr vert="horz" wrap="square" lIns="93175" tIns="46587" rIns="93175" bIns="46587" numCol="1" anchor="t" anchorCtr="0" compatLnSpc="1">
            <a:prstTxWarp prst="textNoShape">
              <a:avLst/>
            </a:prstTxWarp>
          </a:bodyPr>
          <a:lstStyle>
            <a:lvl1pPr algn="r" defTabSz="931863">
              <a:defRPr sz="1200"/>
            </a:lvl1pPr>
          </a:lstStyle>
          <a:p>
            <a:endParaRPr lang="en-US"/>
          </a:p>
        </p:txBody>
      </p:sp>
      <p:sp>
        <p:nvSpPr>
          <p:cNvPr id="38916" name="Rectangle 4"/>
          <p:cNvSpPr>
            <a:spLocks noGrp="1" noRot="1" noChangeAspect="1" noChangeArrowheads="1" noTextEdit="1"/>
          </p:cNvSpPr>
          <p:nvPr>
            <p:ph type="sldImg" idx="2"/>
          </p:nvPr>
        </p:nvSpPr>
        <p:spPr bwMode="auto">
          <a:xfrm>
            <a:off x="1181100" y="696913"/>
            <a:ext cx="4648200" cy="3486150"/>
          </a:xfrm>
          <a:prstGeom prst="rect">
            <a:avLst/>
          </a:prstGeom>
          <a:noFill/>
          <a:ln w="9525">
            <a:solidFill>
              <a:srgbClr val="000000"/>
            </a:solidFill>
            <a:miter lim="800000"/>
            <a:headEnd/>
            <a:tailEnd/>
          </a:ln>
          <a:effectLst/>
        </p:spPr>
      </p:sp>
      <p:sp>
        <p:nvSpPr>
          <p:cNvPr id="38917" name="Rectangle 5"/>
          <p:cNvSpPr>
            <a:spLocks noGrp="1" noChangeArrowheads="1"/>
          </p:cNvSpPr>
          <p:nvPr>
            <p:ph type="body" sz="quarter" idx="3"/>
          </p:nvPr>
        </p:nvSpPr>
        <p:spPr bwMode="auto">
          <a:xfrm>
            <a:off x="935038" y="4414838"/>
            <a:ext cx="5140325" cy="4184650"/>
          </a:xfrm>
          <a:prstGeom prst="rect">
            <a:avLst/>
          </a:prstGeom>
          <a:noFill/>
          <a:ln w="9525">
            <a:noFill/>
            <a:miter lim="800000"/>
            <a:headEnd/>
            <a:tailEnd/>
          </a:ln>
          <a:effectLst/>
        </p:spPr>
        <p:txBody>
          <a:bodyPr vert="horz" wrap="square" lIns="93175" tIns="46587" rIns="93175" bIns="46587"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38918" name="Rectangle 6"/>
          <p:cNvSpPr>
            <a:spLocks noGrp="1" noChangeArrowheads="1"/>
          </p:cNvSpPr>
          <p:nvPr>
            <p:ph type="ftr" sz="quarter" idx="4"/>
          </p:nvPr>
        </p:nvSpPr>
        <p:spPr bwMode="auto">
          <a:xfrm>
            <a:off x="0" y="8831263"/>
            <a:ext cx="3038475" cy="465137"/>
          </a:xfrm>
          <a:prstGeom prst="rect">
            <a:avLst/>
          </a:prstGeom>
          <a:noFill/>
          <a:ln w="9525">
            <a:noFill/>
            <a:miter lim="800000"/>
            <a:headEnd/>
            <a:tailEnd/>
          </a:ln>
          <a:effectLst/>
        </p:spPr>
        <p:txBody>
          <a:bodyPr vert="horz" wrap="square" lIns="93175" tIns="46587" rIns="93175" bIns="46587" numCol="1" anchor="b" anchorCtr="0" compatLnSpc="1">
            <a:prstTxWarp prst="textNoShape">
              <a:avLst/>
            </a:prstTxWarp>
          </a:bodyPr>
          <a:lstStyle>
            <a:lvl1pPr defTabSz="931863">
              <a:defRPr sz="1200"/>
            </a:lvl1pPr>
          </a:lstStyle>
          <a:p>
            <a:endParaRPr lang="en-US"/>
          </a:p>
        </p:txBody>
      </p:sp>
      <p:sp>
        <p:nvSpPr>
          <p:cNvPr id="38919" name="Rectangle 7"/>
          <p:cNvSpPr>
            <a:spLocks noGrp="1" noChangeArrowheads="1"/>
          </p:cNvSpPr>
          <p:nvPr>
            <p:ph type="sldNum" sz="quarter" idx="5"/>
          </p:nvPr>
        </p:nvSpPr>
        <p:spPr bwMode="auto">
          <a:xfrm>
            <a:off x="3971925" y="8831263"/>
            <a:ext cx="3038475" cy="465137"/>
          </a:xfrm>
          <a:prstGeom prst="rect">
            <a:avLst/>
          </a:prstGeom>
          <a:noFill/>
          <a:ln w="9525">
            <a:noFill/>
            <a:miter lim="800000"/>
            <a:headEnd/>
            <a:tailEnd/>
          </a:ln>
          <a:effectLst/>
        </p:spPr>
        <p:txBody>
          <a:bodyPr vert="horz" wrap="square" lIns="93175" tIns="46587" rIns="93175" bIns="46587" numCol="1" anchor="b" anchorCtr="0" compatLnSpc="1">
            <a:prstTxWarp prst="textNoShape">
              <a:avLst/>
            </a:prstTxWarp>
          </a:bodyPr>
          <a:lstStyle>
            <a:lvl1pPr algn="r" defTabSz="931863">
              <a:defRPr sz="1200"/>
            </a:lvl1pPr>
          </a:lstStyle>
          <a:p>
            <a:fld id="{DDCA5946-916F-44C5-83CE-00700B4F56C7}" type="slidenum">
              <a:rPr lang="en-US"/>
              <a:pPr/>
              <a:t>‹#›</a:t>
            </a:fld>
            <a:endParaRPr 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New Roman" pitchFamily="18" charset="0"/>
        <a:ea typeface="+mn-ea"/>
        <a:cs typeface="+mn-cs"/>
      </a:defRPr>
    </a:lvl1pPr>
    <a:lvl2pPr marL="457200" algn="l" rtl="0" fontAlgn="base">
      <a:spcBef>
        <a:spcPct val="30000"/>
      </a:spcBef>
      <a:spcAft>
        <a:spcPct val="0"/>
      </a:spcAft>
      <a:defRPr sz="1200" kern="1200">
        <a:solidFill>
          <a:schemeClr val="tx1"/>
        </a:solidFill>
        <a:latin typeface="Times New Roman" pitchFamily="18" charset="0"/>
        <a:ea typeface="+mn-ea"/>
        <a:cs typeface="+mn-cs"/>
      </a:defRPr>
    </a:lvl2pPr>
    <a:lvl3pPr marL="914400" algn="l" rtl="0" fontAlgn="base">
      <a:spcBef>
        <a:spcPct val="30000"/>
      </a:spcBef>
      <a:spcAft>
        <a:spcPct val="0"/>
      </a:spcAft>
      <a:defRPr sz="1200" kern="1200">
        <a:solidFill>
          <a:schemeClr val="tx1"/>
        </a:solidFill>
        <a:latin typeface="Times New Roman" pitchFamily="18" charset="0"/>
        <a:ea typeface="+mn-ea"/>
        <a:cs typeface="+mn-cs"/>
      </a:defRPr>
    </a:lvl3pPr>
    <a:lvl4pPr marL="1371600" algn="l" rtl="0" fontAlgn="base">
      <a:spcBef>
        <a:spcPct val="30000"/>
      </a:spcBef>
      <a:spcAft>
        <a:spcPct val="0"/>
      </a:spcAft>
      <a:defRPr sz="1200" kern="1200">
        <a:solidFill>
          <a:schemeClr val="tx1"/>
        </a:solidFill>
        <a:latin typeface="Times New Roman" pitchFamily="18" charset="0"/>
        <a:ea typeface="+mn-ea"/>
        <a:cs typeface="+mn-cs"/>
      </a:defRPr>
    </a:lvl4pPr>
    <a:lvl5pPr marL="1828800" algn="l" rtl="0" fontAlgn="base">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2348FE-06B2-4F6F-996C-ECD84916316C}" type="slidenum">
              <a:rPr lang="en-US"/>
              <a:pPr/>
              <a:t>3</a:t>
            </a:fld>
            <a:endParaRPr lang="en-US"/>
          </a:p>
        </p:txBody>
      </p:sp>
      <p:sp>
        <p:nvSpPr>
          <p:cNvPr id="5122" name="Rectangle 2"/>
          <p:cNvSpPr>
            <a:spLocks noGrp="1" noRot="1" noChangeAspect="1" noChangeArrowheads="1" noTextEdit="1"/>
          </p:cNvSpPr>
          <p:nvPr>
            <p:ph type="sldImg"/>
          </p:nvPr>
        </p:nvSpPr>
        <p:spPr>
          <a:xfrm>
            <a:off x="1182688" y="696913"/>
            <a:ext cx="4648200" cy="3486150"/>
          </a:xfrm>
          <a:ln/>
        </p:spPr>
      </p:sp>
      <p:sp>
        <p:nvSpPr>
          <p:cNvPr id="5123" name="Rectangle 3"/>
          <p:cNvSpPr>
            <a:spLocks noGrp="1" noChangeArrowheads="1"/>
          </p:cNvSpPr>
          <p:nvPr>
            <p:ph type="body" idx="1"/>
          </p:nvPr>
        </p:nvSpPr>
        <p:spPr/>
        <p:txBody>
          <a:bodyPr/>
          <a:lstStyle/>
          <a:p>
            <a:r>
              <a:rPr lang="en-US"/>
              <a:t>Cross section through Coastal Plain</a:t>
            </a:r>
          </a:p>
          <a:p>
            <a:r>
              <a:rPr lang="en-US"/>
              <a:t>Point out Kirkwood, AC 800 and Piney Point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CAE5A85-FE28-4A72-A24D-47F00AF63566}" type="slidenum">
              <a:rPr lang="en-US"/>
              <a:pPr/>
              <a:t>5</a:t>
            </a:fld>
            <a:endParaRPr lang="en-US"/>
          </a:p>
        </p:txBody>
      </p:sp>
      <p:sp>
        <p:nvSpPr>
          <p:cNvPr id="374786" name="Rectangle 2"/>
          <p:cNvSpPr>
            <a:spLocks noGrp="1" noRot="1" noChangeAspect="1" noChangeArrowheads="1" noTextEdit="1"/>
          </p:cNvSpPr>
          <p:nvPr>
            <p:ph type="sldImg"/>
          </p:nvPr>
        </p:nvSpPr>
        <p:spPr>
          <a:ln/>
        </p:spPr>
      </p:sp>
      <p:sp>
        <p:nvSpPr>
          <p:cNvPr id="374787" name="Rectangle 3"/>
          <p:cNvSpPr>
            <a:spLocks noGrp="1" noChangeArrowheads="1"/>
          </p:cNvSpPr>
          <p:nvPr>
            <p:ph type="body" idx="1"/>
          </p:nvPr>
        </p:nvSpPr>
        <p:spPr>
          <a:xfrm>
            <a:off x="933450" y="4414838"/>
            <a:ext cx="5143500" cy="4184650"/>
          </a:xfrm>
        </p:spPr>
        <p:txBody>
          <a:bodyPr lIns="91625" tIns="45812" rIns="91625" bIns="45812"/>
          <a:lstStyle/>
          <a:p>
            <a:r>
              <a:rPr lang="en-US" sz="900"/>
              <a:t>-3D GW flow model used to simulate contributing areas to monitoring and supply wells.</a:t>
            </a:r>
          </a:p>
          <a:p>
            <a:r>
              <a:rPr lang="en-US" sz="900"/>
              <a:t>-because PS wells are installed deeper in aquifer system and are pumped more heavily than monitoring wells their contributing areas are orders of magnitude larger than those of monitoring wells.</a:t>
            </a:r>
          </a:p>
          <a:p>
            <a:r>
              <a:rPr lang="en-US" sz="900"/>
              <a:t>-For instance, (compare two simulated contributing areas).</a:t>
            </a:r>
          </a:p>
          <a:p>
            <a:r>
              <a:rPr lang="en-US" sz="900"/>
              <a:t>-Because ps well contributing areas are larger, they tend to encompass multiple land-use settings whereas contributing areas to monitoring wells generally encompass a single land-use setting.</a:t>
            </a:r>
          </a:p>
          <a:p>
            <a:r>
              <a:rPr lang="en-US" sz="900"/>
              <a:t>-Water recharging the aquifer system in close proximity to supply wells will travel short distance before being intercepted at the well screen whereas water recharging the aquifer system in distal portions of the contributing area will travel long distances before being intercepted at well screen.</a:t>
            </a:r>
          </a:p>
          <a:p>
            <a:r>
              <a:rPr lang="en-US" sz="900"/>
              <a:t>-PS wells yield water that is a mixture of different ages and that was recharged in various land-use settings.</a:t>
            </a:r>
          </a:p>
          <a:p>
            <a:r>
              <a:rPr lang="en-US" sz="900"/>
              <a:t>-In contrast, monitoring wells yield water that was only recently recharged and generally beneath only a single land-use setting.</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38795B74-9FE4-4379-9F1A-A41F0FB5DF94}" type="slidenum">
              <a:rPr lang="en-US"/>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FFFF00"/>
                </a:solidFill>
              </a:defRPr>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76444AEE-4ECF-4675-8D6F-34B7B82C68F4}"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56D9A07F-861F-488B-926C-068DC510B601}"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83AC03C8-E4BF-4D45-830F-3B38D22AA421}"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baseline="0">
                <a:solidFill>
                  <a:srgbClr val="FFFF00"/>
                </a:solidFill>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baseline="0">
                <a:solidFill>
                  <a:schemeClr val="bg1"/>
                </a:solidFill>
              </a:defRPr>
            </a:lvl1pPr>
            <a:lvl2pPr>
              <a:defRPr sz="2000" baseline="0">
                <a:solidFill>
                  <a:schemeClr val="bg1"/>
                </a:solidFill>
              </a:defRPr>
            </a:lvl2pPr>
            <a:lvl3pPr>
              <a:defRPr sz="1800" baseline="0">
                <a:solidFill>
                  <a:schemeClr val="bg1"/>
                </a:solidFill>
              </a:defRPr>
            </a:lvl3pPr>
            <a:lvl4pPr>
              <a:defRPr sz="1600" baseline="0">
                <a:solidFill>
                  <a:schemeClr val="bg1"/>
                </a:solidFill>
              </a:defRPr>
            </a:lvl4pPr>
            <a:lvl5pPr>
              <a:defRPr sz="1600" baseline="0">
                <a:solidFill>
                  <a:schemeClr val="bg1"/>
                </a:solidFill>
              </a:defRPr>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baseline="0">
                <a:solidFill>
                  <a:schemeClr val="bg1"/>
                </a:solidFill>
              </a:defRPr>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8ABE6BAF-18A9-4A0D-9A25-D1DDCA0832DD}"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4ABC101D-1F6C-4537-A865-B5833DA31461}"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F38613CD-8BC6-453E-9DCA-E74E31511E32}" type="slidenum">
              <a:rPr lang="en-US"/>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03A9DDFC-E102-4272-B8B0-170D2F3DA8E3}" type="slidenum">
              <a:rPr 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47FEF382-BBC6-4071-B9CB-675CEE0449E7}" type="slidenum">
              <a:rPr 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EC7DEBB0-AF98-41F0-9562-980E40D7B67F}" type="slidenum">
              <a:rPr lang="en-US"/>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1B60EE82-1832-4401-A3F3-F6DB12BA3739}"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endParaRPr 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endParaRPr 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EF6E129C-06F9-46D8-8947-A6FB10BAE482}"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Times New Roman" pitchFamily="18" charset="0"/>
        </a:defRPr>
      </a:lvl2pPr>
      <a:lvl3pPr algn="ctr" rtl="0" fontAlgn="base">
        <a:spcBef>
          <a:spcPct val="0"/>
        </a:spcBef>
        <a:spcAft>
          <a:spcPct val="0"/>
        </a:spcAft>
        <a:defRPr sz="4400">
          <a:solidFill>
            <a:schemeClr val="tx2"/>
          </a:solidFill>
          <a:latin typeface="Times New Roman" pitchFamily="18" charset="0"/>
        </a:defRPr>
      </a:lvl3pPr>
      <a:lvl4pPr algn="ctr" rtl="0" fontAlgn="base">
        <a:spcBef>
          <a:spcPct val="0"/>
        </a:spcBef>
        <a:spcAft>
          <a:spcPct val="0"/>
        </a:spcAft>
        <a:defRPr sz="4400">
          <a:solidFill>
            <a:schemeClr val="tx2"/>
          </a:solidFill>
          <a:latin typeface="Times New Roman" pitchFamily="18" charset="0"/>
        </a:defRPr>
      </a:lvl4pPr>
      <a:lvl5pPr algn="ctr" rtl="0" fontAlgn="base">
        <a:spcBef>
          <a:spcPct val="0"/>
        </a:spcBef>
        <a:spcAft>
          <a:spcPct val="0"/>
        </a:spcAft>
        <a:defRPr sz="4400">
          <a:solidFill>
            <a:schemeClr val="tx2"/>
          </a:solidFill>
          <a:latin typeface="Times New Roman" pitchFamily="18" charset="0"/>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5.wmf"/></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6.xml"/><Relationship Id="rId5" Type="http://schemas.openxmlformats.org/officeDocument/2006/relationships/image" Target="../media/image9.jpeg"/><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7.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8.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9.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10.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11.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Layout" Target="../slideLayouts/slideLayout2.xml"/><Relationship Id="rId1" Type="http://schemas.openxmlformats.org/officeDocument/2006/relationships/vmlDrawing" Target="../drawings/vmlDrawing6.vml"/></Relationships>
</file>

<file path=ppt/slides/_rels/slide12.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chart" Target="../charts/chart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chart" Target="../charts/chart5.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533400"/>
            <a:ext cx="7772400" cy="1470025"/>
          </a:xfrm>
        </p:spPr>
        <p:txBody>
          <a:bodyPr/>
          <a:lstStyle/>
          <a:p>
            <a:r>
              <a:rPr lang="en-US" dirty="0" smtClean="0">
                <a:solidFill>
                  <a:srgbClr val="FFFF00"/>
                </a:solidFill>
              </a:rPr>
              <a:t>Long Island – New Jersey NAWQA Flow System Survey</a:t>
            </a:r>
            <a:endParaRPr lang="en-US" dirty="0">
              <a:solidFill>
                <a:srgbClr val="FFFF00"/>
              </a:solidFill>
            </a:endParaRPr>
          </a:p>
        </p:txBody>
      </p:sp>
      <p:sp>
        <p:nvSpPr>
          <p:cNvPr id="3" name="Subtitle 2"/>
          <p:cNvSpPr>
            <a:spLocks noGrp="1"/>
          </p:cNvSpPr>
          <p:nvPr>
            <p:ph type="subTitle" idx="1"/>
          </p:nvPr>
        </p:nvSpPr>
        <p:spPr>
          <a:xfrm>
            <a:off x="2590800" y="2743200"/>
            <a:ext cx="4038600" cy="1752600"/>
          </a:xfrm>
        </p:spPr>
        <p:txBody>
          <a:bodyPr/>
          <a:lstStyle/>
          <a:p>
            <a:r>
              <a:rPr lang="en-US" sz="2400" dirty="0" smtClean="0">
                <a:solidFill>
                  <a:schemeClr val="bg1"/>
                </a:solidFill>
              </a:rPr>
              <a:t>Jeff Fischer, Leon Kauffman,  </a:t>
            </a:r>
            <a:r>
              <a:rPr lang="en-US" sz="2400" dirty="0" err="1" smtClean="0">
                <a:solidFill>
                  <a:schemeClr val="bg1"/>
                </a:solidFill>
              </a:rPr>
              <a:t>Zoltan</a:t>
            </a:r>
            <a:r>
              <a:rPr lang="en-US" sz="2400" dirty="0" smtClean="0">
                <a:solidFill>
                  <a:schemeClr val="bg1"/>
                </a:solidFill>
              </a:rPr>
              <a:t> </a:t>
            </a:r>
            <a:r>
              <a:rPr lang="en-US" sz="2400" dirty="0" err="1" smtClean="0">
                <a:solidFill>
                  <a:schemeClr val="bg1"/>
                </a:solidFill>
              </a:rPr>
              <a:t>Szabo</a:t>
            </a:r>
            <a:r>
              <a:rPr lang="en-US" sz="2400" dirty="0" smtClean="0">
                <a:solidFill>
                  <a:schemeClr val="bg1"/>
                </a:solidFill>
              </a:rPr>
              <a:t>, Julia </a:t>
            </a:r>
            <a:r>
              <a:rPr lang="en-US" sz="2400" dirty="0" err="1" smtClean="0">
                <a:solidFill>
                  <a:schemeClr val="bg1"/>
                </a:solidFill>
              </a:rPr>
              <a:t>Barringer</a:t>
            </a:r>
            <a:r>
              <a:rPr lang="en-US" sz="2400" dirty="0" smtClean="0">
                <a:solidFill>
                  <a:schemeClr val="bg1"/>
                </a:solidFill>
              </a:rPr>
              <a:t>,     Eric Jacobsen, Pierre </a:t>
            </a:r>
            <a:r>
              <a:rPr lang="en-US" sz="2400" dirty="0" err="1" smtClean="0">
                <a:solidFill>
                  <a:schemeClr val="bg1"/>
                </a:solidFill>
              </a:rPr>
              <a:t>LaCombe</a:t>
            </a:r>
            <a:endParaRPr lang="en-US" sz="2400" dirty="0" smtClean="0">
              <a:solidFill>
                <a:schemeClr val="bg1"/>
              </a:solidFill>
            </a:endParaRPr>
          </a:p>
          <a:p>
            <a:endParaRPr lang="en-US" dirty="0" smtClean="0">
              <a:solidFill>
                <a:srgbClr val="FFFF00"/>
              </a:solidFill>
            </a:endParaRPr>
          </a:p>
          <a:p>
            <a:endParaRPr lang="en-US" dirty="0" smtClean="0">
              <a:solidFill>
                <a:srgbClr val="FFFF00"/>
              </a:solidFill>
            </a:endParaRPr>
          </a:p>
          <a:p>
            <a:r>
              <a:rPr lang="en-US" sz="2000" dirty="0" smtClean="0">
                <a:solidFill>
                  <a:schemeClr val="bg1"/>
                </a:solidFill>
              </a:rPr>
              <a:t>March 10, 2009</a:t>
            </a:r>
            <a:endParaRPr lang="en-US" sz="2000" dirty="0">
              <a:solidFill>
                <a:schemeClr val="bg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8066" name="Picture 2" descr="section"/>
          <p:cNvPicPr>
            <a:picLocks noChangeAspect="1" noChangeArrowheads="1"/>
          </p:cNvPicPr>
          <p:nvPr/>
        </p:nvPicPr>
        <p:blipFill>
          <a:blip r:embed="rId2"/>
          <a:srcRect/>
          <a:stretch>
            <a:fillRect/>
          </a:stretch>
        </p:blipFill>
        <p:spPr bwMode="auto">
          <a:xfrm>
            <a:off x="0" y="2401888"/>
            <a:ext cx="9144000" cy="4456112"/>
          </a:xfrm>
          <a:prstGeom prst="rect">
            <a:avLst/>
          </a:prstGeom>
          <a:noFill/>
        </p:spPr>
      </p:pic>
      <p:pic>
        <p:nvPicPr>
          <p:cNvPr id="88068" name="Picture 4" descr="PhysiographicProvincesMidAtlantic"/>
          <p:cNvPicPr>
            <a:picLocks noChangeAspect="1" noChangeArrowheads="1"/>
          </p:cNvPicPr>
          <p:nvPr/>
        </p:nvPicPr>
        <p:blipFill>
          <a:blip r:embed="rId3"/>
          <a:srcRect/>
          <a:stretch>
            <a:fillRect/>
          </a:stretch>
        </p:blipFill>
        <p:spPr bwMode="auto">
          <a:xfrm>
            <a:off x="4572000" y="0"/>
            <a:ext cx="4038600" cy="3114675"/>
          </a:xfrm>
          <a:prstGeom prst="rect">
            <a:avLst/>
          </a:prstGeom>
          <a:noFill/>
        </p:spPr>
      </p:pic>
      <p:sp>
        <p:nvSpPr>
          <p:cNvPr id="88069" name="Text Box 5"/>
          <p:cNvSpPr txBox="1">
            <a:spLocks noChangeArrowheads="1"/>
          </p:cNvSpPr>
          <p:nvPr/>
        </p:nvSpPr>
        <p:spPr bwMode="auto">
          <a:xfrm>
            <a:off x="457200" y="381000"/>
            <a:ext cx="3270250" cy="641350"/>
          </a:xfrm>
          <a:prstGeom prst="rect">
            <a:avLst/>
          </a:prstGeom>
          <a:noFill/>
          <a:ln w="9525">
            <a:noFill/>
            <a:miter lim="800000"/>
            <a:headEnd/>
            <a:tailEnd/>
          </a:ln>
          <a:effectLst/>
        </p:spPr>
        <p:txBody>
          <a:bodyPr wrap="none">
            <a:spAutoFit/>
          </a:bodyPr>
          <a:lstStyle/>
          <a:p>
            <a:r>
              <a:rPr lang="en-US" sz="3600"/>
              <a:t>Geologic Setting</a:t>
            </a:r>
          </a:p>
        </p:txBody>
      </p:sp>
      <p:pic>
        <p:nvPicPr>
          <p:cNvPr id="7" name="Picture 3" descr="njmod"/>
          <p:cNvPicPr>
            <a:picLocks noChangeAspect="1" noChangeArrowheads="1"/>
          </p:cNvPicPr>
          <p:nvPr/>
        </p:nvPicPr>
        <p:blipFill>
          <a:blip r:embed="rId4" cstate="print"/>
          <a:srcRect r="-1161"/>
          <a:stretch>
            <a:fillRect/>
          </a:stretch>
        </p:blipFill>
        <p:spPr bwMode="auto">
          <a:xfrm>
            <a:off x="1" y="1600200"/>
            <a:ext cx="3406732" cy="4343400"/>
          </a:xfrm>
          <a:prstGeom prst="rect">
            <a:avLst/>
          </a:prstGeom>
          <a:noFill/>
        </p:spPr>
      </p:pic>
      <p:sp>
        <p:nvSpPr>
          <p:cNvPr id="11" name="5-Point Star 10"/>
          <p:cNvSpPr/>
          <p:nvPr/>
        </p:nvSpPr>
        <p:spPr>
          <a:xfrm>
            <a:off x="1371600" y="4419600"/>
            <a:ext cx="228600" cy="228600"/>
          </a:xfrm>
          <a:prstGeom prst="star5">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p:cNvSpPr txBox="1"/>
          <p:nvPr/>
        </p:nvSpPr>
        <p:spPr>
          <a:xfrm>
            <a:off x="2057400" y="5410200"/>
            <a:ext cx="1115434" cy="830997"/>
          </a:xfrm>
          <a:prstGeom prst="rect">
            <a:avLst/>
          </a:prstGeom>
          <a:noFill/>
        </p:spPr>
        <p:txBody>
          <a:bodyPr wrap="square" rtlCol="0">
            <a:spAutoFit/>
          </a:bodyPr>
          <a:lstStyle/>
          <a:p>
            <a:r>
              <a:rPr lang="en-US" dirty="0" smtClean="0">
                <a:solidFill>
                  <a:srgbClr val="FF0066"/>
                </a:solidFill>
              </a:rPr>
              <a:t>We are </a:t>
            </a:r>
          </a:p>
          <a:p>
            <a:r>
              <a:rPr lang="en-US" dirty="0" smtClean="0">
                <a:solidFill>
                  <a:srgbClr val="FF0066"/>
                </a:solidFill>
              </a:rPr>
              <a:t>Here!</a:t>
            </a:r>
            <a:endParaRPr lang="en-US" dirty="0">
              <a:solidFill>
                <a:srgbClr val="FF0066"/>
              </a:solidFill>
            </a:endParaRPr>
          </a:p>
        </p:txBody>
      </p:sp>
      <p:cxnSp>
        <p:nvCxnSpPr>
          <p:cNvPr id="13" name="Straight Arrow Connector 12"/>
          <p:cNvCxnSpPr/>
          <p:nvPr/>
        </p:nvCxnSpPr>
        <p:spPr>
          <a:xfrm rot="16200000" flipV="1">
            <a:off x="1181101" y="5219700"/>
            <a:ext cx="1295401" cy="457202"/>
          </a:xfrm>
          <a:prstGeom prst="straightConnector1">
            <a:avLst/>
          </a:prstGeom>
          <a:ln>
            <a:solidFill>
              <a:srgbClr val="FF0000"/>
            </a:solidFill>
            <a:tailEnd type="arrow"/>
          </a:ln>
        </p:spPr>
        <p:style>
          <a:lnRef idx="2">
            <a:schemeClr val="accent4"/>
          </a:lnRef>
          <a:fillRef idx="0">
            <a:schemeClr val="accent4"/>
          </a:fillRef>
          <a:effectRef idx="1">
            <a:schemeClr val="accent4"/>
          </a:effectRef>
          <a:fontRef idx="minor">
            <a:schemeClr val="tx1"/>
          </a:fontRef>
        </p:style>
      </p:cxn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685800" y="304800"/>
            <a:ext cx="7772400" cy="1143000"/>
          </a:xfrm>
        </p:spPr>
        <p:txBody>
          <a:bodyPr/>
          <a:lstStyle/>
          <a:p>
            <a:r>
              <a:rPr lang="en-US" sz="4000" dirty="0">
                <a:solidFill>
                  <a:srgbClr val="FFFF00"/>
                </a:solidFill>
              </a:rPr>
              <a:t>Cross-Section of NJ Coastal Plain</a:t>
            </a:r>
          </a:p>
        </p:txBody>
      </p:sp>
      <p:grpSp>
        <p:nvGrpSpPr>
          <p:cNvPr id="2" name="Group 3"/>
          <p:cNvGrpSpPr>
            <a:grpSpLocks/>
          </p:cNvGrpSpPr>
          <p:nvPr/>
        </p:nvGrpSpPr>
        <p:grpSpPr bwMode="auto">
          <a:xfrm>
            <a:off x="533400" y="1524000"/>
            <a:ext cx="8229600" cy="4841875"/>
            <a:chOff x="336" y="960"/>
            <a:chExt cx="5184" cy="3050"/>
          </a:xfrm>
        </p:grpSpPr>
        <p:pic>
          <p:nvPicPr>
            <p:cNvPr id="3076" name="Picture 4" descr="coastal-section-inclcapemay"/>
            <p:cNvPicPr>
              <a:picLocks noChangeAspect="1" noChangeArrowheads="1"/>
            </p:cNvPicPr>
            <p:nvPr/>
          </p:nvPicPr>
          <p:blipFill>
            <a:blip r:embed="rId3"/>
            <a:srcRect/>
            <a:stretch>
              <a:fillRect/>
            </a:stretch>
          </p:blipFill>
          <p:spPr bwMode="auto">
            <a:xfrm>
              <a:off x="336" y="960"/>
              <a:ext cx="5184" cy="3050"/>
            </a:xfrm>
            <a:prstGeom prst="rect">
              <a:avLst/>
            </a:prstGeom>
            <a:noFill/>
            <a:ln/>
            <a:effectLst/>
          </p:spPr>
        </p:pic>
        <p:sp>
          <p:nvSpPr>
            <p:cNvPr id="3077" name="Rectangle 5"/>
            <p:cNvSpPr>
              <a:spLocks noChangeArrowheads="1"/>
            </p:cNvSpPr>
            <p:nvPr/>
          </p:nvSpPr>
          <p:spPr bwMode="auto">
            <a:xfrm>
              <a:off x="480" y="2951"/>
              <a:ext cx="1056" cy="672"/>
            </a:xfrm>
            <a:prstGeom prst="rect">
              <a:avLst/>
            </a:prstGeom>
            <a:noFill/>
            <a:ln w="9525">
              <a:solidFill>
                <a:schemeClr val="tx1"/>
              </a:solidFill>
              <a:miter lim="800000"/>
              <a:headEnd/>
              <a:tailEnd/>
            </a:ln>
            <a:effectLst/>
          </p:spPr>
          <p:txBody>
            <a:bodyPr wrap="none" anchor="ctr"/>
            <a:lstStyle/>
            <a:p>
              <a:endParaRPr lang="en-US"/>
            </a:p>
          </p:txBody>
        </p:sp>
      </p:grpSp>
      <p:sp>
        <p:nvSpPr>
          <p:cNvPr id="3078" name="Rectangle 6"/>
          <p:cNvSpPr>
            <a:spLocks noChangeArrowheads="1"/>
          </p:cNvSpPr>
          <p:nvPr/>
        </p:nvSpPr>
        <p:spPr bwMode="auto">
          <a:xfrm>
            <a:off x="762000" y="4648200"/>
            <a:ext cx="1752600" cy="1143000"/>
          </a:xfrm>
          <a:prstGeom prst="rect">
            <a:avLst/>
          </a:prstGeom>
          <a:solidFill>
            <a:srgbClr val="FFFFFF"/>
          </a:solidFill>
          <a:ln w="34925" algn="ctr">
            <a:noFill/>
            <a:miter lim="800000"/>
            <a:headEnd/>
            <a:tailEnd/>
          </a:ln>
          <a:effectLst/>
        </p:spPr>
        <p:txBody>
          <a:bodyPr wrap="none" anchor="ctr"/>
          <a:lstStyle/>
          <a:p>
            <a:endParaRPr lang="en-US"/>
          </a:p>
        </p:txBody>
      </p:sp>
      <p:pic>
        <p:nvPicPr>
          <p:cNvPr id="3079" name="Picture 7" descr="njcounties"/>
          <p:cNvPicPr>
            <a:picLocks noChangeAspect="1" noChangeArrowheads="1"/>
          </p:cNvPicPr>
          <p:nvPr/>
        </p:nvPicPr>
        <p:blipFill>
          <a:blip r:embed="rId4"/>
          <a:srcRect l="13660" r="31702" b="6250"/>
          <a:stretch>
            <a:fillRect/>
          </a:stretch>
        </p:blipFill>
        <p:spPr bwMode="auto">
          <a:xfrm>
            <a:off x="533400" y="3886200"/>
            <a:ext cx="1219200" cy="2286000"/>
          </a:xfrm>
          <a:prstGeom prst="rect">
            <a:avLst/>
          </a:prstGeom>
          <a:solidFill>
            <a:srgbClr val="FFFFFF"/>
          </a:solidFill>
          <a:ln w="9525">
            <a:solidFill>
              <a:schemeClr val="bg1"/>
            </a:solidFill>
            <a:miter lim="800000"/>
            <a:headEnd/>
            <a:tailEnd/>
          </a:ln>
        </p:spPr>
      </p:pic>
      <p:sp>
        <p:nvSpPr>
          <p:cNvPr id="3080" name="Text Box 8"/>
          <p:cNvSpPr txBox="1">
            <a:spLocks noChangeArrowheads="1"/>
          </p:cNvSpPr>
          <p:nvPr/>
        </p:nvSpPr>
        <p:spPr bwMode="auto">
          <a:xfrm>
            <a:off x="152400" y="4876800"/>
            <a:ext cx="914400" cy="274638"/>
          </a:xfrm>
          <a:prstGeom prst="rect">
            <a:avLst/>
          </a:prstGeom>
          <a:noFill/>
          <a:ln w="9525">
            <a:noFill/>
            <a:miter lim="800000"/>
            <a:headEnd/>
            <a:tailEnd/>
          </a:ln>
          <a:effectLst/>
        </p:spPr>
        <p:txBody>
          <a:bodyPr>
            <a:spAutoFit/>
          </a:bodyPr>
          <a:lstStyle/>
          <a:p>
            <a:pPr algn="ctr">
              <a:spcBef>
                <a:spcPct val="50000"/>
              </a:spcBef>
            </a:pPr>
            <a:r>
              <a:rPr lang="en-US" sz="1200">
                <a:solidFill>
                  <a:schemeClr val="bg2"/>
                </a:solidFill>
                <a:latin typeface="Arial Rounded MT Bold" pitchFamily="34" charset="0"/>
              </a:rPr>
              <a:t>Camden</a:t>
            </a:r>
          </a:p>
        </p:txBody>
      </p:sp>
      <p:sp>
        <p:nvSpPr>
          <p:cNvPr id="3081" name="Text Box 9"/>
          <p:cNvSpPr txBox="1">
            <a:spLocks noChangeArrowheads="1"/>
          </p:cNvSpPr>
          <p:nvPr/>
        </p:nvSpPr>
        <p:spPr bwMode="auto">
          <a:xfrm>
            <a:off x="1371600" y="5638800"/>
            <a:ext cx="838200" cy="457200"/>
          </a:xfrm>
          <a:prstGeom prst="rect">
            <a:avLst/>
          </a:prstGeom>
          <a:noFill/>
          <a:ln w="9525">
            <a:noFill/>
            <a:miter lim="800000"/>
            <a:headEnd/>
            <a:tailEnd/>
          </a:ln>
          <a:effectLst/>
        </p:spPr>
        <p:txBody>
          <a:bodyPr>
            <a:spAutoFit/>
          </a:bodyPr>
          <a:lstStyle/>
          <a:p>
            <a:pPr>
              <a:spcBef>
                <a:spcPct val="50000"/>
              </a:spcBef>
            </a:pPr>
            <a:r>
              <a:rPr lang="en-US" sz="1200">
                <a:solidFill>
                  <a:schemeClr val="bg2"/>
                </a:solidFill>
                <a:latin typeface="Arial Rounded MT Bold" pitchFamily="34" charset="0"/>
              </a:rPr>
              <a:t>Atlantic City</a:t>
            </a:r>
          </a:p>
        </p:txBody>
      </p:sp>
      <p:sp>
        <p:nvSpPr>
          <p:cNvPr id="3082" name="Line 10"/>
          <p:cNvSpPr>
            <a:spLocks noChangeShapeType="1"/>
          </p:cNvSpPr>
          <p:nvPr/>
        </p:nvSpPr>
        <p:spPr bwMode="auto">
          <a:xfrm>
            <a:off x="838200" y="5181600"/>
            <a:ext cx="533400" cy="533400"/>
          </a:xfrm>
          <a:prstGeom prst="line">
            <a:avLst/>
          </a:prstGeom>
          <a:noFill/>
          <a:ln w="31750">
            <a:solidFill>
              <a:srgbClr val="000000"/>
            </a:solidFill>
            <a:round/>
            <a:headEnd/>
            <a:tailEnd/>
          </a:ln>
          <a:effectLst/>
        </p:spPr>
        <p:txBody>
          <a:bodyPr wrap="none"/>
          <a:lstStyle/>
          <a:p>
            <a:endParaRPr lang="en-US"/>
          </a:p>
        </p:txBody>
      </p:sp>
      <p:sp>
        <p:nvSpPr>
          <p:cNvPr id="11" name="TextBox 10"/>
          <p:cNvSpPr txBox="1"/>
          <p:nvPr/>
        </p:nvSpPr>
        <p:spPr>
          <a:xfrm>
            <a:off x="5410200" y="1524000"/>
            <a:ext cx="1115434" cy="830997"/>
          </a:xfrm>
          <a:prstGeom prst="rect">
            <a:avLst/>
          </a:prstGeom>
          <a:noFill/>
        </p:spPr>
        <p:txBody>
          <a:bodyPr wrap="none" rtlCol="0">
            <a:spAutoFit/>
          </a:bodyPr>
          <a:lstStyle/>
          <a:p>
            <a:r>
              <a:rPr lang="en-US" dirty="0" smtClean="0">
                <a:solidFill>
                  <a:srgbClr val="FF0066"/>
                </a:solidFill>
              </a:rPr>
              <a:t>We are </a:t>
            </a:r>
          </a:p>
          <a:p>
            <a:r>
              <a:rPr lang="en-US" dirty="0" smtClean="0">
                <a:solidFill>
                  <a:srgbClr val="FF0066"/>
                </a:solidFill>
              </a:rPr>
              <a:t>Here!</a:t>
            </a:r>
            <a:endParaRPr lang="en-US" dirty="0">
              <a:solidFill>
                <a:srgbClr val="FF0066"/>
              </a:solidFill>
            </a:endParaRPr>
          </a:p>
        </p:txBody>
      </p:sp>
      <p:cxnSp>
        <p:nvCxnSpPr>
          <p:cNvPr id="13" name="Straight Arrow Connector 12"/>
          <p:cNvCxnSpPr/>
          <p:nvPr/>
        </p:nvCxnSpPr>
        <p:spPr>
          <a:xfrm rot="10800000" flipV="1">
            <a:off x="4953000" y="2209800"/>
            <a:ext cx="457200" cy="304800"/>
          </a:xfrm>
          <a:prstGeom prst="straightConnector1">
            <a:avLst/>
          </a:prstGeom>
          <a:ln>
            <a:solidFill>
              <a:srgbClr val="FF0000"/>
            </a:solidFill>
            <a:tailEnd type="arrow"/>
          </a:ln>
        </p:spPr>
        <p:style>
          <a:lnRef idx="2">
            <a:schemeClr val="accent4"/>
          </a:lnRef>
          <a:fillRef idx="0">
            <a:schemeClr val="accent4"/>
          </a:fillRef>
          <a:effectRef idx="1">
            <a:schemeClr val="accent4"/>
          </a:effectRef>
          <a:fontRef idx="minor">
            <a:schemeClr val="tx1"/>
          </a:fontRef>
        </p:style>
      </p:cxnSp>
      <p:sp>
        <p:nvSpPr>
          <p:cNvPr id="14" name="5-Point Star 13"/>
          <p:cNvSpPr/>
          <p:nvPr/>
        </p:nvSpPr>
        <p:spPr>
          <a:xfrm>
            <a:off x="4724400" y="2514600"/>
            <a:ext cx="228600" cy="228600"/>
          </a:xfrm>
          <a:prstGeom prst="star5">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9907" name="Rectangle 3"/>
          <p:cNvSpPr>
            <a:spLocks noGrp="1" noChangeArrowheads="1"/>
          </p:cNvSpPr>
          <p:nvPr>
            <p:ph idx="1"/>
          </p:nvPr>
        </p:nvSpPr>
        <p:spPr/>
        <p:txBody>
          <a:bodyPr/>
          <a:lstStyle/>
          <a:p>
            <a:endParaRPr lang="en-US" dirty="0"/>
          </a:p>
        </p:txBody>
      </p:sp>
      <p:pic>
        <p:nvPicPr>
          <p:cNvPr id="379909" name="Picture 5" descr="Aerial"/>
          <p:cNvPicPr>
            <a:picLocks noChangeAspect="1" noChangeArrowheads="1"/>
          </p:cNvPicPr>
          <p:nvPr/>
        </p:nvPicPr>
        <p:blipFill>
          <a:blip r:embed="rId2"/>
          <a:srcRect/>
          <a:stretch>
            <a:fillRect/>
          </a:stretch>
        </p:blipFill>
        <p:spPr bwMode="auto">
          <a:xfrm>
            <a:off x="685800" y="1600200"/>
            <a:ext cx="7620000" cy="4959350"/>
          </a:xfrm>
          <a:prstGeom prst="rect">
            <a:avLst/>
          </a:prstGeom>
          <a:solidFill>
            <a:srgbClr val="FFFF00"/>
          </a:solidFill>
        </p:spPr>
      </p:pic>
      <p:sp>
        <p:nvSpPr>
          <p:cNvPr id="28" name="Rectangle 27"/>
          <p:cNvSpPr/>
          <p:nvPr/>
        </p:nvSpPr>
        <p:spPr>
          <a:xfrm>
            <a:off x="7696200" y="1752600"/>
            <a:ext cx="304800" cy="15240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9906" name="Rectangle 2"/>
          <p:cNvSpPr>
            <a:spLocks noGrp="1" noChangeArrowheads="1"/>
          </p:cNvSpPr>
          <p:nvPr>
            <p:ph type="title"/>
          </p:nvPr>
        </p:nvSpPr>
        <p:spPr>
          <a:xfrm>
            <a:off x="381000" y="228600"/>
            <a:ext cx="8763000" cy="1143000"/>
          </a:xfrm>
        </p:spPr>
        <p:txBody>
          <a:bodyPr/>
          <a:lstStyle/>
          <a:p>
            <a:pPr algn="l"/>
            <a:r>
              <a:rPr lang="en-US" sz="2800" dirty="0" smtClean="0"/>
              <a:t>FSS Receptor – Public </a:t>
            </a:r>
            <a:r>
              <a:rPr lang="en-US" sz="2800" dirty="0" smtClean="0">
                <a:solidFill>
                  <a:srgbClr val="FFFF00"/>
                </a:solidFill>
              </a:rPr>
              <a:t>Supply </a:t>
            </a:r>
            <a:r>
              <a:rPr lang="en-US" sz="2800" dirty="0" smtClean="0"/>
              <a:t>Well Williamstown NJ </a:t>
            </a:r>
            <a:br>
              <a:rPr lang="en-US" sz="2800" dirty="0" smtClean="0"/>
            </a:br>
            <a:r>
              <a:rPr lang="en-US" sz="2800" dirty="0" smtClean="0"/>
              <a:t>	</a:t>
            </a:r>
            <a:r>
              <a:rPr lang="en-US" sz="2800" dirty="0" err="1" smtClean="0"/>
              <a:t>Pumpage</a:t>
            </a:r>
            <a:r>
              <a:rPr lang="en-US" sz="2800" dirty="0" smtClean="0"/>
              <a:t> 0.55 – 0.38 MGD  </a:t>
            </a:r>
            <a:br>
              <a:rPr lang="en-US" sz="2800" dirty="0" smtClean="0"/>
            </a:br>
            <a:r>
              <a:rPr lang="en-US" sz="2800" dirty="0" smtClean="0"/>
              <a:t>	Known QW issues – PCE (80 </a:t>
            </a:r>
            <a:r>
              <a:rPr lang="en-US" sz="2800" i="1" dirty="0" err="1" smtClean="0"/>
              <a:t>u</a:t>
            </a:r>
            <a:r>
              <a:rPr lang="en-US" sz="2800" dirty="0" err="1" smtClean="0"/>
              <a:t>g</a:t>
            </a:r>
            <a:r>
              <a:rPr lang="en-US" sz="2800" dirty="0" smtClean="0"/>
              <a:t>/L), Hg (1.5 </a:t>
            </a:r>
            <a:r>
              <a:rPr lang="en-US" sz="2800" i="1" dirty="0" err="1" smtClean="0"/>
              <a:t>u</a:t>
            </a:r>
            <a:r>
              <a:rPr lang="en-US" sz="2800" dirty="0" err="1" smtClean="0"/>
              <a:t>g</a:t>
            </a:r>
            <a:r>
              <a:rPr lang="en-US" sz="2800" dirty="0" smtClean="0"/>
              <a:t>/L)</a:t>
            </a:r>
            <a:endParaRPr lang="en-US" sz="2800" dirty="0"/>
          </a:p>
        </p:txBody>
      </p:sp>
      <p:sp>
        <p:nvSpPr>
          <p:cNvPr id="379908" name="Rectangle 4"/>
          <p:cNvSpPr>
            <a:spLocks noChangeArrowheads="1"/>
          </p:cNvSpPr>
          <p:nvPr/>
        </p:nvSpPr>
        <p:spPr bwMode="auto">
          <a:xfrm>
            <a:off x="0" y="0"/>
            <a:ext cx="9144000" cy="0"/>
          </a:xfrm>
          <a:prstGeom prst="rect">
            <a:avLst/>
          </a:prstGeom>
          <a:noFill/>
          <a:ln w="9525">
            <a:noFill/>
            <a:miter lim="800000"/>
            <a:headEnd/>
            <a:tailEnd/>
          </a:ln>
          <a:effectLst/>
        </p:spPr>
        <p:txBody>
          <a:bodyPr wrap="none" anchor="ctr">
            <a:spAutoFit/>
          </a:bodyPr>
          <a:lstStyle/>
          <a:p>
            <a:endParaRPr lang="en-US"/>
          </a:p>
        </p:txBody>
      </p:sp>
      <p:sp>
        <p:nvSpPr>
          <p:cNvPr id="379910" name="AutoShape 6"/>
          <p:cNvSpPr>
            <a:spLocks noChangeArrowheads="1"/>
          </p:cNvSpPr>
          <p:nvPr/>
        </p:nvSpPr>
        <p:spPr bwMode="auto">
          <a:xfrm>
            <a:off x="6019800" y="5410200"/>
            <a:ext cx="76200" cy="76200"/>
          </a:xfrm>
          <a:custGeom>
            <a:avLst/>
            <a:gdLst>
              <a:gd name="G0" fmla="+- 5400 0 0"/>
              <a:gd name="G1" fmla="+- 21600 0 5400"/>
              <a:gd name="G2" fmla="+- 21600 0 5400"/>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rgbClr val="FFFF00"/>
          </a:solidFill>
          <a:ln w="9525">
            <a:solidFill>
              <a:schemeClr val="tx1"/>
            </a:solidFill>
            <a:round/>
            <a:headEnd/>
            <a:tailEnd/>
          </a:ln>
          <a:effectLst/>
        </p:spPr>
        <p:txBody>
          <a:bodyPr wrap="none" anchor="ctr"/>
          <a:lstStyle/>
          <a:p>
            <a:endParaRPr lang="en-US"/>
          </a:p>
        </p:txBody>
      </p:sp>
      <p:sp>
        <p:nvSpPr>
          <p:cNvPr id="379911" name="AutoShape 7"/>
          <p:cNvSpPr>
            <a:spLocks noChangeArrowheads="1"/>
          </p:cNvSpPr>
          <p:nvPr/>
        </p:nvSpPr>
        <p:spPr bwMode="auto">
          <a:xfrm>
            <a:off x="6781800" y="5638800"/>
            <a:ext cx="76200" cy="76200"/>
          </a:xfrm>
          <a:custGeom>
            <a:avLst/>
            <a:gdLst>
              <a:gd name="G0" fmla="+- 5400 0 0"/>
              <a:gd name="G1" fmla="+- 21600 0 5400"/>
              <a:gd name="G2" fmla="+- 21600 0 5400"/>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rgbClr val="FFFF00"/>
          </a:solidFill>
          <a:ln w="9525">
            <a:solidFill>
              <a:schemeClr val="tx1"/>
            </a:solidFill>
            <a:round/>
            <a:headEnd/>
            <a:tailEnd/>
          </a:ln>
          <a:effectLst/>
        </p:spPr>
        <p:txBody>
          <a:bodyPr wrap="none" anchor="ctr"/>
          <a:lstStyle/>
          <a:p>
            <a:endParaRPr lang="en-US"/>
          </a:p>
        </p:txBody>
      </p:sp>
      <p:sp>
        <p:nvSpPr>
          <p:cNvPr id="379912" name="AutoShape 8"/>
          <p:cNvSpPr>
            <a:spLocks noChangeArrowheads="1"/>
          </p:cNvSpPr>
          <p:nvPr/>
        </p:nvSpPr>
        <p:spPr bwMode="auto">
          <a:xfrm>
            <a:off x="3124200" y="3505200"/>
            <a:ext cx="76200" cy="76200"/>
          </a:xfrm>
          <a:custGeom>
            <a:avLst/>
            <a:gdLst>
              <a:gd name="G0" fmla="+- 5400 0 0"/>
              <a:gd name="G1" fmla="+- 21600 0 5400"/>
              <a:gd name="G2" fmla="+- 21600 0 5400"/>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rgbClr val="FFFF00"/>
          </a:solidFill>
          <a:ln w="9525">
            <a:solidFill>
              <a:schemeClr val="tx1"/>
            </a:solidFill>
            <a:round/>
            <a:headEnd/>
            <a:tailEnd/>
          </a:ln>
          <a:effectLst/>
        </p:spPr>
        <p:txBody>
          <a:bodyPr wrap="none" anchor="ctr"/>
          <a:lstStyle/>
          <a:p>
            <a:endParaRPr lang="en-US"/>
          </a:p>
        </p:txBody>
      </p:sp>
      <p:sp>
        <p:nvSpPr>
          <p:cNvPr id="379913" name="AutoShape 9"/>
          <p:cNvSpPr>
            <a:spLocks noChangeArrowheads="1"/>
          </p:cNvSpPr>
          <p:nvPr/>
        </p:nvSpPr>
        <p:spPr bwMode="auto">
          <a:xfrm>
            <a:off x="4800600" y="4114800"/>
            <a:ext cx="76200" cy="76200"/>
          </a:xfrm>
          <a:custGeom>
            <a:avLst/>
            <a:gdLst>
              <a:gd name="G0" fmla="+- 5400 0 0"/>
              <a:gd name="G1" fmla="+- 21600 0 5400"/>
              <a:gd name="G2" fmla="+- 21600 0 5400"/>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rgbClr val="FFFF00"/>
          </a:solidFill>
          <a:ln w="9525">
            <a:solidFill>
              <a:schemeClr val="tx1"/>
            </a:solidFill>
            <a:round/>
            <a:headEnd/>
            <a:tailEnd/>
          </a:ln>
          <a:effectLst/>
        </p:spPr>
        <p:txBody>
          <a:bodyPr wrap="none" anchor="ctr"/>
          <a:lstStyle/>
          <a:p>
            <a:endParaRPr lang="en-US"/>
          </a:p>
        </p:txBody>
      </p:sp>
      <p:sp>
        <p:nvSpPr>
          <p:cNvPr id="379914" name="AutoShape 10"/>
          <p:cNvSpPr>
            <a:spLocks noChangeArrowheads="1"/>
          </p:cNvSpPr>
          <p:nvPr/>
        </p:nvSpPr>
        <p:spPr bwMode="auto">
          <a:xfrm>
            <a:off x="2133600" y="2819400"/>
            <a:ext cx="76200" cy="76200"/>
          </a:xfrm>
          <a:custGeom>
            <a:avLst/>
            <a:gdLst>
              <a:gd name="G0" fmla="+- 5400 0 0"/>
              <a:gd name="G1" fmla="+- 21600 0 5400"/>
              <a:gd name="G2" fmla="+- 21600 0 5400"/>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rgbClr val="FFFF00"/>
          </a:solidFill>
          <a:ln w="9525">
            <a:solidFill>
              <a:schemeClr val="tx1"/>
            </a:solidFill>
            <a:round/>
            <a:headEnd/>
            <a:tailEnd/>
          </a:ln>
          <a:effectLst/>
        </p:spPr>
        <p:txBody>
          <a:bodyPr wrap="none" anchor="ctr"/>
          <a:lstStyle/>
          <a:p>
            <a:endParaRPr lang="en-US"/>
          </a:p>
        </p:txBody>
      </p:sp>
      <p:sp>
        <p:nvSpPr>
          <p:cNvPr id="379915" name="Line 11"/>
          <p:cNvSpPr>
            <a:spLocks noChangeShapeType="1"/>
          </p:cNvSpPr>
          <p:nvPr/>
        </p:nvSpPr>
        <p:spPr bwMode="auto">
          <a:xfrm>
            <a:off x="6064250" y="5454650"/>
            <a:ext cx="762000" cy="228600"/>
          </a:xfrm>
          <a:prstGeom prst="line">
            <a:avLst/>
          </a:prstGeom>
          <a:noFill/>
          <a:ln w="19050">
            <a:solidFill>
              <a:srgbClr val="FFFF00"/>
            </a:solidFill>
            <a:round/>
            <a:headEnd/>
            <a:tailEnd/>
          </a:ln>
          <a:effectLst/>
        </p:spPr>
        <p:txBody>
          <a:bodyPr/>
          <a:lstStyle/>
          <a:p>
            <a:endParaRPr lang="en-US"/>
          </a:p>
        </p:txBody>
      </p:sp>
      <p:sp>
        <p:nvSpPr>
          <p:cNvPr id="379916" name="Line 12"/>
          <p:cNvSpPr>
            <a:spLocks noChangeShapeType="1"/>
          </p:cNvSpPr>
          <p:nvPr/>
        </p:nvSpPr>
        <p:spPr bwMode="auto">
          <a:xfrm>
            <a:off x="4832350" y="4165600"/>
            <a:ext cx="1225550" cy="1301750"/>
          </a:xfrm>
          <a:prstGeom prst="line">
            <a:avLst/>
          </a:prstGeom>
          <a:noFill/>
          <a:ln w="19050">
            <a:solidFill>
              <a:srgbClr val="FFFF00"/>
            </a:solidFill>
            <a:round/>
            <a:headEnd/>
            <a:tailEnd/>
          </a:ln>
          <a:effectLst/>
        </p:spPr>
        <p:txBody>
          <a:bodyPr/>
          <a:lstStyle/>
          <a:p>
            <a:endParaRPr lang="en-US"/>
          </a:p>
        </p:txBody>
      </p:sp>
      <p:sp>
        <p:nvSpPr>
          <p:cNvPr id="379917" name="Line 13"/>
          <p:cNvSpPr>
            <a:spLocks noChangeShapeType="1"/>
          </p:cNvSpPr>
          <p:nvPr/>
        </p:nvSpPr>
        <p:spPr bwMode="auto">
          <a:xfrm>
            <a:off x="3162300" y="3549650"/>
            <a:ext cx="1670050" cy="603250"/>
          </a:xfrm>
          <a:prstGeom prst="line">
            <a:avLst/>
          </a:prstGeom>
          <a:noFill/>
          <a:ln w="19050">
            <a:solidFill>
              <a:srgbClr val="FFFF00"/>
            </a:solidFill>
            <a:round/>
            <a:headEnd/>
            <a:tailEnd/>
          </a:ln>
          <a:effectLst/>
        </p:spPr>
        <p:txBody>
          <a:bodyPr/>
          <a:lstStyle/>
          <a:p>
            <a:endParaRPr lang="en-US"/>
          </a:p>
        </p:txBody>
      </p:sp>
      <p:sp>
        <p:nvSpPr>
          <p:cNvPr id="379918" name="Line 14"/>
          <p:cNvSpPr>
            <a:spLocks noChangeShapeType="1"/>
          </p:cNvSpPr>
          <p:nvPr/>
        </p:nvSpPr>
        <p:spPr bwMode="auto">
          <a:xfrm>
            <a:off x="2165350" y="2857500"/>
            <a:ext cx="1009650" cy="704850"/>
          </a:xfrm>
          <a:prstGeom prst="line">
            <a:avLst/>
          </a:prstGeom>
          <a:noFill/>
          <a:ln w="19050">
            <a:solidFill>
              <a:srgbClr val="FFFF00"/>
            </a:solidFill>
            <a:round/>
            <a:headEnd/>
            <a:tailEnd/>
          </a:ln>
          <a:effectLst/>
        </p:spPr>
        <p:txBody>
          <a:bodyPr/>
          <a:lstStyle/>
          <a:p>
            <a:endParaRPr lang="en-US"/>
          </a:p>
        </p:txBody>
      </p:sp>
      <p:sp>
        <p:nvSpPr>
          <p:cNvPr id="379919" name="Line 15"/>
          <p:cNvSpPr>
            <a:spLocks noChangeShapeType="1"/>
          </p:cNvSpPr>
          <p:nvPr/>
        </p:nvSpPr>
        <p:spPr bwMode="auto">
          <a:xfrm flipV="1">
            <a:off x="6832600" y="5638800"/>
            <a:ext cx="393700" cy="44450"/>
          </a:xfrm>
          <a:prstGeom prst="line">
            <a:avLst/>
          </a:prstGeom>
          <a:noFill/>
          <a:ln w="19050">
            <a:solidFill>
              <a:srgbClr val="FFFF00"/>
            </a:solidFill>
            <a:round/>
            <a:headEnd/>
            <a:tailEnd/>
          </a:ln>
          <a:effectLst/>
        </p:spPr>
        <p:txBody>
          <a:bodyPr/>
          <a:lstStyle/>
          <a:p>
            <a:endParaRPr lang="en-US"/>
          </a:p>
        </p:txBody>
      </p:sp>
      <p:sp>
        <p:nvSpPr>
          <p:cNvPr id="379920" name="Freeform 16"/>
          <p:cNvSpPr>
            <a:spLocks/>
          </p:cNvSpPr>
          <p:nvPr/>
        </p:nvSpPr>
        <p:spPr bwMode="auto">
          <a:xfrm rot="257427">
            <a:off x="1020763" y="2590800"/>
            <a:ext cx="6848475" cy="3479800"/>
          </a:xfrm>
          <a:custGeom>
            <a:avLst/>
            <a:gdLst/>
            <a:ahLst/>
            <a:cxnLst>
              <a:cxn ang="0">
                <a:pos x="1501" y="48"/>
              </a:cxn>
              <a:cxn ang="0">
                <a:pos x="1997" y="112"/>
              </a:cxn>
              <a:cxn ang="0">
                <a:pos x="2245" y="168"/>
              </a:cxn>
              <a:cxn ang="0">
                <a:pos x="2621" y="296"/>
              </a:cxn>
              <a:cxn ang="0">
                <a:pos x="2893" y="416"/>
              </a:cxn>
              <a:cxn ang="0">
                <a:pos x="3077" y="488"/>
              </a:cxn>
              <a:cxn ang="0">
                <a:pos x="3269" y="608"/>
              </a:cxn>
              <a:cxn ang="0">
                <a:pos x="3421" y="696"/>
              </a:cxn>
              <a:cxn ang="0">
                <a:pos x="3621" y="832"/>
              </a:cxn>
              <a:cxn ang="0">
                <a:pos x="3813" y="992"/>
              </a:cxn>
              <a:cxn ang="0">
                <a:pos x="3893" y="1104"/>
              </a:cxn>
              <a:cxn ang="0">
                <a:pos x="4101" y="1352"/>
              </a:cxn>
              <a:cxn ang="0">
                <a:pos x="4173" y="1464"/>
              </a:cxn>
              <a:cxn ang="0">
                <a:pos x="4245" y="1616"/>
              </a:cxn>
              <a:cxn ang="0">
                <a:pos x="4269" y="1752"/>
              </a:cxn>
              <a:cxn ang="0">
                <a:pos x="4229" y="2248"/>
              </a:cxn>
              <a:cxn ang="0">
                <a:pos x="3237" y="2448"/>
              </a:cxn>
              <a:cxn ang="0">
                <a:pos x="3117" y="2416"/>
              </a:cxn>
              <a:cxn ang="0">
                <a:pos x="2861" y="2304"/>
              </a:cxn>
              <a:cxn ang="0">
                <a:pos x="2749" y="2248"/>
              </a:cxn>
              <a:cxn ang="0">
                <a:pos x="2533" y="2128"/>
              </a:cxn>
              <a:cxn ang="0">
                <a:pos x="2309" y="2000"/>
              </a:cxn>
              <a:cxn ang="0">
                <a:pos x="2197" y="1944"/>
              </a:cxn>
              <a:cxn ang="0">
                <a:pos x="1917" y="1744"/>
              </a:cxn>
              <a:cxn ang="0">
                <a:pos x="1637" y="1616"/>
              </a:cxn>
              <a:cxn ang="0">
                <a:pos x="1517" y="1552"/>
              </a:cxn>
              <a:cxn ang="0">
                <a:pos x="1333" y="1456"/>
              </a:cxn>
              <a:cxn ang="0">
                <a:pos x="1141" y="1360"/>
              </a:cxn>
              <a:cxn ang="0">
                <a:pos x="1085" y="1312"/>
              </a:cxn>
              <a:cxn ang="0">
                <a:pos x="965" y="1216"/>
              </a:cxn>
              <a:cxn ang="0">
                <a:pos x="877" y="1136"/>
              </a:cxn>
              <a:cxn ang="0">
                <a:pos x="821" y="1104"/>
              </a:cxn>
              <a:cxn ang="0">
                <a:pos x="749" y="1024"/>
              </a:cxn>
              <a:cxn ang="0">
                <a:pos x="597" y="880"/>
              </a:cxn>
              <a:cxn ang="0">
                <a:pos x="525" y="784"/>
              </a:cxn>
              <a:cxn ang="0">
                <a:pos x="389" y="608"/>
              </a:cxn>
              <a:cxn ang="0">
                <a:pos x="181" y="312"/>
              </a:cxn>
              <a:cxn ang="0">
                <a:pos x="133" y="232"/>
              </a:cxn>
              <a:cxn ang="0">
                <a:pos x="13" y="88"/>
              </a:cxn>
              <a:cxn ang="0">
                <a:pos x="261" y="8"/>
              </a:cxn>
            </a:cxnLst>
            <a:rect l="0" t="0" r="r" b="b"/>
            <a:pathLst>
              <a:path w="4314" h="2456">
                <a:moveTo>
                  <a:pt x="437" y="24"/>
                </a:moveTo>
                <a:cubicBezTo>
                  <a:pt x="793" y="31"/>
                  <a:pt x="1145" y="43"/>
                  <a:pt x="1501" y="48"/>
                </a:cubicBezTo>
                <a:cubicBezTo>
                  <a:pt x="1575" y="67"/>
                  <a:pt x="1594" y="66"/>
                  <a:pt x="1693" y="72"/>
                </a:cubicBezTo>
                <a:cubicBezTo>
                  <a:pt x="1782" y="102"/>
                  <a:pt x="1903" y="104"/>
                  <a:pt x="1997" y="112"/>
                </a:cubicBezTo>
                <a:cubicBezTo>
                  <a:pt x="2045" y="128"/>
                  <a:pt x="2099" y="137"/>
                  <a:pt x="2149" y="144"/>
                </a:cubicBezTo>
                <a:cubicBezTo>
                  <a:pt x="2217" y="178"/>
                  <a:pt x="2139" y="144"/>
                  <a:pt x="2245" y="168"/>
                </a:cubicBezTo>
                <a:cubicBezTo>
                  <a:pt x="2327" y="187"/>
                  <a:pt x="2411" y="216"/>
                  <a:pt x="2493" y="240"/>
                </a:cubicBezTo>
                <a:cubicBezTo>
                  <a:pt x="2537" y="253"/>
                  <a:pt x="2579" y="278"/>
                  <a:pt x="2621" y="296"/>
                </a:cubicBezTo>
                <a:cubicBezTo>
                  <a:pt x="2683" y="323"/>
                  <a:pt x="2753" y="335"/>
                  <a:pt x="2813" y="368"/>
                </a:cubicBezTo>
                <a:cubicBezTo>
                  <a:pt x="2883" y="406"/>
                  <a:pt x="2837" y="392"/>
                  <a:pt x="2893" y="416"/>
                </a:cubicBezTo>
                <a:cubicBezTo>
                  <a:pt x="2927" y="431"/>
                  <a:pt x="2963" y="433"/>
                  <a:pt x="2997" y="448"/>
                </a:cubicBezTo>
                <a:cubicBezTo>
                  <a:pt x="3025" y="461"/>
                  <a:pt x="3048" y="478"/>
                  <a:pt x="3077" y="488"/>
                </a:cubicBezTo>
                <a:cubicBezTo>
                  <a:pt x="3108" y="519"/>
                  <a:pt x="3134" y="525"/>
                  <a:pt x="3173" y="544"/>
                </a:cubicBezTo>
                <a:cubicBezTo>
                  <a:pt x="3208" y="562"/>
                  <a:pt x="3236" y="587"/>
                  <a:pt x="3269" y="608"/>
                </a:cubicBezTo>
                <a:cubicBezTo>
                  <a:pt x="3286" y="619"/>
                  <a:pt x="3307" y="623"/>
                  <a:pt x="3325" y="632"/>
                </a:cubicBezTo>
                <a:cubicBezTo>
                  <a:pt x="3351" y="671"/>
                  <a:pt x="3381" y="676"/>
                  <a:pt x="3421" y="696"/>
                </a:cubicBezTo>
                <a:cubicBezTo>
                  <a:pt x="3455" y="713"/>
                  <a:pt x="3486" y="747"/>
                  <a:pt x="3517" y="768"/>
                </a:cubicBezTo>
                <a:cubicBezTo>
                  <a:pt x="3550" y="790"/>
                  <a:pt x="3593" y="804"/>
                  <a:pt x="3621" y="832"/>
                </a:cubicBezTo>
                <a:cubicBezTo>
                  <a:pt x="3672" y="883"/>
                  <a:pt x="3730" y="925"/>
                  <a:pt x="3781" y="976"/>
                </a:cubicBezTo>
                <a:cubicBezTo>
                  <a:pt x="3789" y="984"/>
                  <a:pt x="3803" y="985"/>
                  <a:pt x="3813" y="992"/>
                </a:cubicBezTo>
                <a:cubicBezTo>
                  <a:pt x="3825" y="1001"/>
                  <a:pt x="3835" y="1013"/>
                  <a:pt x="3845" y="1024"/>
                </a:cubicBezTo>
                <a:cubicBezTo>
                  <a:pt x="3866" y="1048"/>
                  <a:pt x="3872" y="1080"/>
                  <a:pt x="3893" y="1104"/>
                </a:cubicBezTo>
                <a:cubicBezTo>
                  <a:pt x="3924" y="1139"/>
                  <a:pt x="3973" y="1198"/>
                  <a:pt x="4013" y="1224"/>
                </a:cubicBezTo>
                <a:cubicBezTo>
                  <a:pt x="4040" y="1265"/>
                  <a:pt x="4066" y="1317"/>
                  <a:pt x="4101" y="1352"/>
                </a:cubicBezTo>
                <a:cubicBezTo>
                  <a:pt x="4127" y="1430"/>
                  <a:pt x="4085" y="1320"/>
                  <a:pt x="4133" y="1392"/>
                </a:cubicBezTo>
                <a:cubicBezTo>
                  <a:pt x="4158" y="1429"/>
                  <a:pt x="4126" y="1433"/>
                  <a:pt x="4173" y="1464"/>
                </a:cubicBezTo>
                <a:cubicBezTo>
                  <a:pt x="4184" y="1497"/>
                  <a:pt x="4202" y="1531"/>
                  <a:pt x="4221" y="1560"/>
                </a:cubicBezTo>
                <a:cubicBezTo>
                  <a:pt x="4226" y="1580"/>
                  <a:pt x="4241" y="1596"/>
                  <a:pt x="4245" y="1616"/>
                </a:cubicBezTo>
                <a:cubicBezTo>
                  <a:pt x="4251" y="1645"/>
                  <a:pt x="4248" y="1675"/>
                  <a:pt x="4253" y="1704"/>
                </a:cubicBezTo>
                <a:cubicBezTo>
                  <a:pt x="4256" y="1721"/>
                  <a:pt x="4264" y="1736"/>
                  <a:pt x="4269" y="1752"/>
                </a:cubicBezTo>
                <a:cubicBezTo>
                  <a:pt x="4272" y="1760"/>
                  <a:pt x="4277" y="1776"/>
                  <a:pt x="4277" y="1776"/>
                </a:cubicBezTo>
                <a:cubicBezTo>
                  <a:pt x="4275" y="1883"/>
                  <a:pt x="4314" y="2121"/>
                  <a:pt x="4229" y="2248"/>
                </a:cubicBezTo>
                <a:cubicBezTo>
                  <a:pt x="4193" y="2391"/>
                  <a:pt x="4105" y="2430"/>
                  <a:pt x="3973" y="2456"/>
                </a:cubicBezTo>
                <a:cubicBezTo>
                  <a:pt x="3728" y="2453"/>
                  <a:pt x="3482" y="2453"/>
                  <a:pt x="3237" y="2448"/>
                </a:cubicBezTo>
                <a:cubicBezTo>
                  <a:pt x="3229" y="2448"/>
                  <a:pt x="3176" y="2435"/>
                  <a:pt x="3165" y="2432"/>
                </a:cubicBezTo>
                <a:cubicBezTo>
                  <a:pt x="3149" y="2427"/>
                  <a:pt x="3117" y="2416"/>
                  <a:pt x="3117" y="2416"/>
                </a:cubicBezTo>
                <a:cubicBezTo>
                  <a:pt x="3069" y="2368"/>
                  <a:pt x="3002" y="2379"/>
                  <a:pt x="2949" y="2344"/>
                </a:cubicBezTo>
                <a:cubicBezTo>
                  <a:pt x="2920" y="2325"/>
                  <a:pt x="2891" y="2322"/>
                  <a:pt x="2861" y="2304"/>
                </a:cubicBezTo>
                <a:cubicBezTo>
                  <a:pt x="2845" y="2294"/>
                  <a:pt x="2829" y="2283"/>
                  <a:pt x="2813" y="2272"/>
                </a:cubicBezTo>
                <a:cubicBezTo>
                  <a:pt x="2794" y="2259"/>
                  <a:pt x="2769" y="2259"/>
                  <a:pt x="2749" y="2248"/>
                </a:cubicBezTo>
                <a:cubicBezTo>
                  <a:pt x="2722" y="2233"/>
                  <a:pt x="2699" y="2218"/>
                  <a:pt x="2669" y="2208"/>
                </a:cubicBezTo>
                <a:cubicBezTo>
                  <a:pt x="2626" y="2176"/>
                  <a:pt x="2585" y="2138"/>
                  <a:pt x="2533" y="2128"/>
                </a:cubicBezTo>
                <a:cubicBezTo>
                  <a:pt x="2485" y="2104"/>
                  <a:pt x="2437" y="2080"/>
                  <a:pt x="2389" y="2056"/>
                </a:cubicBezTo>
                <a:cubicBezTo>
                  <a:pt x="2359" y="2041"/>
                  <a:pt x="2335" y="2016"/>
                  <a:pt x="2309" y="2000"/>
                </a:cubicBezTo>
                <a:cubicBezTo>
                  <a:pt x="2298" y="1993"/>
                  <a:pt x="2261" y="1981"/>
                  <a:pt x="2245" y="1976"/>
                </a:cubicBezTo>
                <a:cubicBezTo>
                  <a:pt x="2176" y="1907"/>
                  <a:pt x="2261" y="1985"/>
                  <a:pt x="2197" y="1944"/>
                </a:cubicBezTo>
                <a:cubicBezTo>
                  <a:pt x="2155" y="1917"/>
                  <a:pt x="2094" y="1878"/>
                  <a:pt x="2053" y="1848"/>
                </a:cubicBezTo>
                <a:cubicBezTo>
                  <a:pt x="2025" y="1827"/>
                  <a:pt x="1952" y="1756"/>
                  <a:pt x="1917" y="1744"/>
                </a:cubicBezTo>
                <a:cubicBezTo>
                  <a:pt x="1887" y="1734"/>
                  <a:pt x="1822" y="1698"/>
                  <a:pt x="1789" y="1680"/>
                </a:cubicBezTo>
                <a:cubicBezTo>
                  <a:pt x="1709" y="1636"/>
                  <a:pt x="1730" y="1628"/>
                  <a:pt x="1637" y="1616"/>
                </a:cubicBezTo>
                <a:cubicBezTo>
                  <a:pt x="1613" y="1600"/>
                  <a:pt x="1592" y="1577"/>
                  <a:pt x="1565" y="1568"/>
                </a:cubicBezTo>
                <a:cubicBezTo>
                  <a:pt x="1549" y="1563"/>
                  <a:pt x="1531" y="1561"/>
                  <a:pt x="1517" y="1552"/>
                </a:cubicBezTo>
                <a:cubicBezTo>
                  <a:pt x="1481" y="1528"/>
                  <a:pt x="1454" y="1510"/>
                  <a:pt x="1413" y="1496"/>
                </a:cubicBezTo>
                <a:cubicBezTo>
                  <a:pt x="1385" y="1468"/>
                  <a:pt x="1371" y="1465"/>
                  <a:pt x="1333" y="1456"/>
                </a:cubicBezTo>
                <a:cubicBezTo>
                  <a:pt x="1307" y="1439"/>
                  <a:pt x="1282" y="1434"/>
                  <a:pt x="1253" y="1424"/>
                </a:cubicBezTo>
                <a:cubicBezTo>
                  <a:pt x="1218" y="1389"/>
                  <a:pt x="1179" y="1387"/>
                  <a:pt x="1141" y="1360"/>
                </a:cubicBezTo>
                <a:cubicBezTo>
                  <a:pt x="1132" y="1353"/>
                  <a:pt x="1126" y="1343"/>
                  <a:pt x="1117" y="1336"/>
                </a:cubicBezTo>
                <a:cubicBezTo>
                  <a:pt x="1107" y="1327"/>
                  <a:pt x="1096" y="1320"/>
                  <a:pt x="1085" y="1312"/>
                </a:cubicBezTo>
                <a:cubicBezTo>
                  <a:pt x="1060" y="1294"/>
                  <a:pt x="1030" y="1282"/>
                  <a:pt x="1005" y="1264"/>
                </a:cubicBezTo>
                <a:cubicBezTo>
                  <a:pt x="937" y="1215"/>
                  <a:pt x="1019" y="1265"/>
                  <a:pt x="965" y="1216"/>
                </a:cubicBezTo>
                <a:cubicBezTo>
                  <a:pt x="945" y="1198"/>
                  <a:pt x="917" y="1189"/>
                  <a:pt x="901" y="1168"/>
                </a:cubicBezTo>
                <a:cubicBezTo>
                  <a:pt x="893" y="1157"/>
                  <a:pt x="887" y="1145"/>
                  <a:pt x="877" y="1136"/>
                </a:cubicBezTo>
                <a:cubicBezTo>
                  <a:pt x="868" y="1128"/>
                  <a:pt x="855" y="1126"/>
                  <a:pt x="845" y="1120"/>
                </a:cubicBezTo>
                <a:cubicBezTo>
                  <a:pt x="837" y="1115"/>
                  <a:pt x="828" y="1110"/>
                  <a:pt x="821" y="1104"/>
                </a:cubicBezTo>
                <a:cubicBezTo>
                  <a:pt x="801" y="1086"/>
                  <a:pt x="780" y="1070"/>
                  <a:pt x="765" y="1048"/>
                </a:cubicBezTo>
                <a:cubicBezTo>
                  <a:pt x="760" y="1040"/>
                  <a:pt x="756" y="1031"/>
                  <a:pt x="749" y="1024"/>
                </a:cubicBezTo>
                <a:cubicBezTo>
                  <a:pt x="715" y="990"/>
                  <a:pt x="669" y="955"/>
                  <a:pt x="629" y="928"/>
                </a:cubicBezTo>
                <a:cubicBezTo>
                  <a:pt x="618" y="912"/>
                  <a:pt x="608" y="896"/>
                  <a:pt x="597" y="880"/>
                </a:cubicBezTo>
                <a:cubicBezTo>
                  <a:pt x="592" y="873"/>
                  <a:pt x="594" y="863"/>
                  <a:pt x="589" y="856"/>
                </a:cubicBezTo>
                <a:cubicBezTo>
                  <a:pt x="573" y="832"/>
                  <a:pt x="546" y="805"/>
                  <a:pt x="525" y="784"/>
                </a:cubicBezTo>
                <a:cubicBezTo>
                  <a:pt x="510" y="739"/>
                  <a:pt x="484" y="698"/>
                  <a:pt x="445" y="672"/>
                </a:cubicBezTo>
                <a:cubicBezTo>
                  <a:pt x="433" y="635"/>
                  <a:pt x="425" y="626"/>
                  <a:pt x="389" y="608"/>
                </a:cubicBezTo>
                <a:cubicBezTo>
                  <a:pt x="351" y="531"/>
                  <a:pt x="292" y="470"/>
                  <a:pt x="245" y="400"/>
                </a:cubicBezTo>
                <a:cubicBezTo>
                  <a:pt x="225" y="370"/>
                  <a:pt x="210" y="331"/>
                  <a:pt x="181" y="312"/>
                </a:cubicBezTo>
                <a:cubicBezTo>
                  <a:pt x="164" y="261"/>
                  <a:pt x="186" y="316"/>
                  <a:pt x="149" y="264"/>
                </a:cubicBezTo>
                <a:cubicBezTo>
                  <a:pt x="142" y="254"/>
                  <a:pt x="140" y="242"/>
                  <a:pt x="133" y="232"/>
                </a:cubicBezTo>
                <a:cubicBezTo>
                  <a:pt x="115" y="206"/>
                  <a:pt x="88" y="185"/>
                  <a:pt x="69" y="160"/>
                </a:cubicBezTo>
                <a:cubicBezTo>
                  <a:pt x="2" y="74"/>
                  <a:pt x="67" y="142"/>
                  <a:pt x="13" y="88"/>
                </a:cubicBezTo>
                <a:cubicBezTo>
                  <a:pt x="0" y="50"/>
                  <a:pt x="5" y="13"/>
                  <a:pt x="45" y="0"/>
                </a:cubicBezTo>
                <a:cubicBezTo>
                  <a:pt x="117" y="3"/>
                  <a:pt x="189" y="1"/>
                  <a:pt x="261" y="8"/>
                </a:cubicBezTo>
                <a:cubicBezTo>
                  <a:pt x="324" y="14"/>
                  <a:pt x="361" y="39"/>
                  <a:pt x="437" y="24"/>
                </a:cubicBezTo>
                <a:close/>
              </a:path>
            </a:pathLst>
          </a:custGeom>
          <a:noFill/>
          <a:ln w="38100" cmpd="sng">
            <a:solidFill>
              <a:srgbClr val="FF3300"/>
            </a:solidFill>
            <a:round/>
            <a:headEnd/>
            <a:tailEnd/>
          </a:ln>
          <a:effectLst/>
        </p:spPr>
        <p:txBody>
          <a:bodyPr/>
          <a:lstStyle/>
          <a:p>
            <a:endParaRPr lang="en-US"/>
          </a:p>
        </p:txBody>
      </p:sp>
      <p:sp>
        <p:nvSpPr>
          <p:cNvPr id="379921" name="Text Box 17"/>
          <p:cNvSpPr txBox="1">
            <a:spLocks noChangeArrowheads="1"/>
          </p:cNvSpPr>
          <p:nvPr/>
        </p:nvSpPr>
        <p:spPr bwMode="auto">
          <a:xfrm rot="1181227">
            <a:off x="3863975" y="2582863"/>
            <a:ext cx="3117850" cy="366712"/>
          </a:xfrm>
          <a:prstGeom prst="rect">
            <a:avLst/>
          </a:prstGeom>
          <a:solidFill>
            <a:schemeClr val="bg1"/>
          </a:solidFill>
          <a:ln w="9525">
            <a:noFill/>
            <a:miter lim="800000"/>
            <a:headEnd/>
            <a:tailEnd/>
          </a:ln>
          <a:effectLst/>
        </p:spPr>
        <p:txBody>
          <a:bodyPr wrap="none">
            <a:spAutoFit/>
          </a:bodyPr>
          <a:lstStyle/>
          <a:p>
            <a:r>
              <a:rPr lang="en-US" sz="1800" b="1" dirty="0">
                <a:solidFill>
                  <a:srgbClr val="FF3300"/>
                </a:solidFill>
                <a:latin typeface="Arial" charset="0"/>
              </a:rPr>
              <a:t>Approximate Capture Zone</a:t>
            </a:r>
          </a:p>
        </p:txBody>
      </p:sp>
      <p:sp>
        <p:nvSpPr>
          <p:cNvPr id="379922" name="AutoShape 18"/>
          <p:cNvSpPr>
            <a:spLocks noChangeArrowheads="1"/>
          </p:cNvSpPr>
          <p:nvPr/>
        </p:nvSpPr>
        <p:spPr bwMode="auto">
          <a:xfrm>
            <a:off x="7226300" y="5435600"/>
            <a:ext cx="330200" cy="393700"/>
          </a:xfrm>
          <a:prstGeom prst="sun">
            <a:avLst>
              <a:gd name="adj" fmla="val 25000"/>
            </a:avLst>
          </a:prstGeom>
          <a:solidFill>
            <a:srgbClr val="FFFF00"/>
          </a:solidFill>
          <a:ln w="9525">
            <a:solidFill>
              <a:schemeClr val="tx1"/>
            </a:solidFill>
            <a:miter lim="800000"/>
            <a:headEnd/>
            <a:tailEnd/>
          </a:ln>
          <a:effectLst/>
        </p:spPr>
        <p:txBody>
          <a:bodyPr wrap="none" anchor="ctr"/>
          <a:lstStyle/>
          <a:p>
            <a:endParaRPr lang="en-US"/>
          </a:p>
        </p:txBody>
      </p:sp>
      <p:sp>
        <p:nvSpPr>
          <p:cNvPr id="379923" name="Text Box 19"/>
          <p:cNvSpPr txBox="1">
            <a:spLocks noChangeArrowheads="1"/>
          </p:cNvSpPr>
          <p:nvPr/>
        </p:nvSpPr>
        <p:spPr bwMode="auto">
          <a:xfrm rot="-123703">
            <a:off x="7537450" y="5281613"/>
            <a:ext cx="774700" cy="517525"/>
          </a:xfrm>
          <a:prstGeom prst="rect">
            <a:avLst/>
          </a:prstGeom>
          <a:solidFill>
            <a:schemeClr val="bg1"/>
          </a:solidFill>
          <a:ln w="9525">
            <a:noFill/>
            <a:miter lim="800000"/>
            <a:headEnd/>
            <a:tailEnd/>
          </a:ln>
          <a:effectLst/>
        </p:spPr>
        <p:txBody>
          <a:bodyPr wrap="none">
            <a:spAutoFit/>
          </a:bodyPr>
          <a:lstStyle/>
          <a:p>
            <a:r>
              <a:rPr lang="en-US" sz="1400" b="1">
                <a:solidFill>
                  <a:srgbClr val="FF3300"/>
                </a:solidFill>
                <a:latin typeface="Arial" charset="0"/>
              </a:rPr>
              <a:t>Supply</a:t>
            </a:r>
          </a:p>
          <a:p>
            <a:r>
              <a:rPr lang="en-US" sz="1400" b="1">
                <a:solidFill>
                  <a:srgbClr val="FF3300"/>
                </a:solidFill>
                <a:latin typeface="Arial" charset="0"/>
              </a:rPr>
              <a:t>Well</a:t>
            </a:r>
          </a:p>
        </p:txBody>
      </p:sp>
      <p:cxnSp>
        <p:nvCxnSpPr>
          <p:cNvPr id="21" name="Straight Arrow Connector 20"/>
          <p:cNvCxnSpPr/>
          <p:nvPr/>
        </p:nvCxnSpPr>
        <p:spPr>
          <a:xfrm>
            <a:off x="1066800" y="3581400"/>
            <a:ext cx="2895600" cy="2286000"/>
          </a:xfrm>
          <a:prstGeom prst="straightConnector1">
            <a:avLst/>
          </a:prstGeom>
          <a:ln w="57150">
            <a:solidFill>
              <a:srgbClr val="FFFF00"/>
            </a:solidFill>
            <a:tailEnd type="arrow"/>
          </a:ln>
        </p:spPr>
        <p:style>
          <a:lnRef idx="3">
            <a:schemeClr val="accent4"/>
          </a:lnRef>
          <a:fillRef idx="0">
            <a:schemeClr val="accent4"/>
          </a:fillRef>
          <a:effectRef idx="2">
            <a:schemeClr val="accent4"/>
          </a:effectRef>
          <a:fontRef idx="minor">
            <a:schemeClr val="tx1"/>
          </a:fontRef>
        </p:style>
      </p:cxnSp>
      <p:sp>
        <p:nvSpPr>
          <p:cNvPr id="22" name="Text Box 17"/>
          <p:cNvSpPr txBox="1">
            <a:spLocks noChangeArrowheads="1"/>
          </p:cNvSpPr>
          <p:nvPr/>
        </p:nvSpPr>
        <p:spPr bwMode="auto">
          <a:xfrm rot="2307858">
            <a:off x="807832" y="4856549"/>
            <a:ext cx="2967479" cy="369332"/>
          </a:xfrm>
          <a:prstGeom prst="rect">
            <a:avLst/>
          </a:prstGeom>
          <a:solidFill>
            <a:schemeClr val="bg1"/>
          </a:solidFill>
          <a:ln w="9525">
            <a:noFill/>
            <a:miter lim="800000"/>
            <a:headEnd/>
            <a:tailEnd/>
          </a:ln>
          <a:effectLst/>
        </p:spPr>
        <p:txBody>
          <a:bodyPr wrap="none">
            <a:spAutoFit/>
          </a:bodyPr>
          <a:lstStyle/>
          <a:p>
            <a:r>
              <a:rPr lang="en-US" sz="1800" b="1" dirty="0" smtClean="0">
                <a:solidFill>
                  <a:srgbClr val="FF3300"/>
                </a:solidFill>
                <a:latin typeface="Arial" charset="0"/>
              </a:rPr>
              <a:t>Regional Gradient (0.001)</a:t>
            </a:r>
            <a:endParaRPr lang="en-US" sz="1800" b="1" dirty="0">
              <a:solidFill>
                <a:srgbClr val="FF3300"/>
              </a:solidFill>
              <a:latin typeface="Arial" charset="0"/>
            </a:endParaRPr>
          </a:p>
        </p:txBody>
      </p:sp>
      <p:cxnSp>
        <p:nvCxnSpPr>
          <p:cNvPr id="24" name="Straight Arrow Connector 23"/>
          <p:cNvCxnSpPr/>
          <p:nvPr/>
        </p:nvCxnSpPr>
        <p:spPr>
          <a:xfrm rot="5400000" flipH="1" flipV="1">
            <a:off x="7315994" y="2666206"/>
            <a:ext cx="1066800" cy="1588"/>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27" name="TextBox 26"/>
          <p:cNvSpPr txBox="1"/>
          <p:nvPr/>
        </p:nvSpPr>
        <p:spPr>
          <a:xfrm>
            <a:off x="7620000" y="1752600"/>
            <a:ext cx="407484" cy="461665"/>
          </a:xfrm>
          <a:prstGeom prst="rect">
            <a:avLst/>
          </a:prstGeom>
          <a:noFill/>
        </p:spPr>
        <p:txBody>
          <a:bodyPr wrap="none" rtlCol="0">
            <a:spAutoFit/>
          </a:bodyPr>
          <a:lstStyle/>
          <a:p>
            <a:r>
              <a:rPr lang="en-US" b="1" dirty="0" smtClean="0">
                <a:solidFill>
                  <a:srgbClr val="00CC99"/>
                </a:solidFill>
              </a:rPr>
              <a:t>N</a:t>
            </a:r>
            <a:endParaRPr lang="en-US" b="1" dirty="0">
              <a:solidFill>
                <a:srgbClr val="00CC99"/>
              </a:solidFill>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3762" name="Rectangle 2"/>
          <p:cNvSpPr>
            <a:spLocks noGrp="1" noChangeArrowheads="1"/>
          </p:cNvSpPr>
          <p:nvPr>
            <p:ph type="title"/>
          </p:nvPr>
        </p:nvSpPr>
        <p:spPr>
          <a:xfrm>
            <a:off x="1143000" y="228600"/>
            <a:ext cx="7010400" cy="914400"/>
          </a:xfrm>
          <a:noFill/>
          <a:ln/>
        </p:spPr>
        <p:txBody>
          <a:bodyPr/>
          <a:lstStyle/>
          <a:p>
            <a:r>
              <a:rPr lang="en-US" sz="3200" b="1" dirty="0" smtClean="0">
                <a:solidFill>
                  <a:srgbClr val="FFFF00"/>
                </a:solidFill>
                <a:latin typeface="Helvetica" pitchFamily="34" charset="0"/>
              </a:rPr>
              <a:t>Predominant Land Use has been Urban for over 30 years</a:t>
            </a:r>
            <a:endParaRPr lang="en-US" sz="3200" b="1" dirty="0">
              <a:solidFill>
                <a:srgbClr val="FFFF00"/>
              </a:solidFill>
              <a:latin typeface="Helvetica" pitchFamily="34" charset="0"/>
            </a:endParaRPr>
          </a:p>
        </p:txBody>
      </p:sp>
      <p:pic>
        <p:nvPicPr>
          <p:cNvPr id="373765" name="Picture 5" descr="monroe73"/>
          <p:cNvPicPr>
            <a:picLocks noChangeAspect="1" noChangeArrowheads="1"/>
          </p:cNvPicPr>
          <p:nvPr/>
        </p:nvPicPr>
        <p:blipFill>
          <a:blip r:embed="rId3"/>
          <a:srcRect/>
          <a:stretch>
            <a:fillRect/>
          </a:stretch>
        </p:blipFill>
        <p:spPr bwMode="auto">
          <a:xfrm>
            <a:off x="304800" y="1447800"/>
            <a:ext cx="3743325" cy="2609850"/>
          </a:xfrm>
          <a:prstGeom prst="rect">
            <a:avLst/>
          </a:prstGeom>
          <a:noFill/>
        </p:spPr>
      </p:pic>
      <p:pic>
        <p:nvPicPr>
          <p:cNvPr id="373766" name="Picture 6" descr="monroe03"/>
          <p:cNvPicPr>
            <a:picLocks noChangeAspect="1" noChangeArrowheads="1"/>
          </p:cNvPicPr>
          <p:nvPr/>
        </p:nvPicPr>
        <p:blipFill>
          <a:blip r:embed="rId4"/>
          <a:srcRect/>
          <a:stretch>
            <a:fillRect/>
          </a:stretch>
        </p:blipFill>
        <p:spPr bwMode="auto">
          <a:xfrm>
            <a:off x="533400" y="4191000"/>
            <a:ext cx="3495675" cy="2466975"/>
          </a:xfrm>
          <a:prstGeom prst="rect">
            <a:avLst/>
          </a:prstGeom>
          <a:noFill/>
        </p:spPr>
      </p:pic>
      <p:pic>
        <p:nvPicPr>
          <p:cNvPr id="373769" name="Picture 9" descr="Well5LandusePaths"/>
          <p:cNvPicPr>
            <a:picLocks noChangeAspect="1" noChangeArrowheads="1"/>
          </p:cNvPicPr>
          <p:nvPr/>
        </p:nvPicPr>
        <p:blipFill>
          <a:blip r:embed="rId5"/>
          <a:srcRect/>
          <a:stretch>
            <a:fillRect/>
          </a:stretch>
        </p:blipFill>
        <p:spPr bwMode="auto">
          <a:xfrm>
            <a:off x="4419600" y="4114800"/>
            <a:ext cx="4343400" cy="2563813"/>
          </a:xfrm>
          <a:prstGeom prst="rect">
            <a:avLst/>
          </a:prstGeom>
          <a:noFill/>
        </p:spPr>
      </p:pic>
      <p:sp>
        <p:nvSpPr>
          <p:cNvPr id="373771" name="Text Box 11"/>
          <p:cNvSpPr txBox="1">
            <a:spLocks noChangeArrowheads="1"/>
          </p:cNvSpPr>
          <p:nvPr/>
        </p:nvSpPr>
        <p:spPr bwMode="auto">
          <a:xfrm>
            <a:off x="4267200" y="1371600"/>
            <a:ext cx="4572000" cy="2862322"/>
          </a:xfrm>
          <a:prstGeom prst="rect">
            <a:avLst/>
          </a:prstGeom>
          <a:noFill/>
          <a:ln w="9525">
            <a:noFill/>
            <a:miter lim="800000"/>
            <a:headEnd/>
            <a:tailEnd/>
          </a:ln>
          <a:effectLst/>
        </p:spPr>
        <p:txBody>
          <a:bodyPr>
            <a:spAutoFit/>
          </a:bodyPr>
          <a:lstStyle/>
          <a:p>
            <a:pPr>
              <a:buFontTx/>
              <a:buChar char="•"/>
            </a:pPr>
            <a:r>
              <a:rPr lang="en-US" dirty="0">
                <a:solidFill>
                  <a:schemeClr val="bg1"/>
                </a:solidFill>
              </a:rPr>
              <a:t> Used Land use data to determine   Land-use change</a:t>
            </a:r>
          </a:p>
          <a:p>
            <a:pPr>
              <a:buFontTx/>
              <a:buChar char="•"/>
            </a:pPr>
            <a:r>
              <a:rPr lang="en-US" dirty="0">
                <a:solidFill>
                  <a:schemeClr val="bg1"/>
                </a:solidFill>
              </a:rPr>
              <a:t> Modeled ages/source of </a:t>
            </a:r>
            <a:r>
              <a:rPr lang="en-US" dirty="0" smtClean="0">
                <a:solidFill>
                  <a:schemeClr val="bg1"/>
                </a:solidFill>
              </a:rPr>
              <a:t>water for well placement </a:t>
            </a:r>
            <a:endParaRPr lang="en-US" dirty="0">
              <a:solidFill>
                <a:schemeClr val="bg1"/>
              </a:solidFill>
            </a:endParaRPr>
          </a:p>
          <a:p>
            <a:pPr lvl="1">
              <a:buFontTx/>
              <a:buChar char="•"/>
            </a:pPr>
            <a:r>
              <a:rPr lang="en-US" dirty="0">
                <a:solidFill>
                  <a:schemeClr val="bg1"/>
                </a:solidFill>
              </a:rPr>
              <a:t> </a:t>
            </a:r>
            <a:r>
              <a:rPr lang="en-US" sz="1800" dirty="0">
                <a:solidFill>
                  <a:srgbClr val="FF0066"/>
                </a:solidFill>
              </a:rPr>
              <a:t>Red</a:t>
            </a:r>
            <a:r>
              <a:rPr lang="en-US" sz="1800" dirty="0">
                <a:solidFill>
                  <a:schemeClr val="bg1"/>
                </a:solidFill>
              </a:rPr>
              <a:t> – urban</a:t>
            </a:r>
          </a:p>
          <a:p>
            <a:pPr lvl="1">
              <a:buFontTx/>
              <a:buChar char="•"/>
            </a:pPr>
            <a:r>
              <a:rPr lang="en-US" sz="1800" dirty="0">
                <a:solidFill>
                  <a:schemeClr val="bg1"/>
                </a:solidFill>
              </a:rPr>
              <a:t> </a:t>
            </a:r>
            <a:r>
              <a:rPr lang="en-US" sz="1800" dirty="0">
                <a:solidFill>
                  <a:srgbClr val="FFFF00"/>
                </a:solidFill>
              </a:rPr>
              <a:t>Yellow</a:t>
            </a:r>
            <a:r>
              <a:rPr lang="en-US" sz="1800" dirty="0">
                <a:solidFill>
                  <a:schemeClr val="bg1"/>
                </a:solidFill>
              </a:rPr>
              <a:t> – agriculture</a:t>
            </a:r>
          </a:p>
          <a:p>
            <a:pPr lvl="1">
              <a:buFontTx/>
              <a:buChar char="•"/>
            </a:pPr>
            <a:r>
              <a:rPr lang="en-US" sz="1800" dirty="0">
                <a:solidFill>
                  <a:schemeClr val="bg1"/>
                </a:solidFill>
              </a:rPr>
              <a:t> </a:t>
            </a:r>
            <a:r>
              <a:rPr lang="en-US" sz="1800" dirty="0">
                <a:solidFill>
                  <a:schemeClr val="accent1"/>
                </a:solidFill>
              </a:rPr>
              <a:t>Green</a:t>
            </a:r>
            <a:r>
              <a:rPr lang="en-US" sz="1800" dirty="0">
                <a:solidFill>
                  <a:schemeClr val="bg1"/>
                </a:solidFill>
              </a:rPr>
              <a:t> – forest</a:t>
            </a:r>
          </a:p>
          <a:p>
            <a:pPr>
              <a:buFontTx/>
              <a:buChar char="•"/>
            </a:pPr>
            <a:endParaRPr lang="en-US" dirty="0">
              <a:solidFill>
                <a:schemeClr val="bg1"/>
              </a:solidFill>
            </a:endParaRPr>
          </a:p>
        </p:txBody>
      </p:sp>
      <p:sp>
        <p:nvSpPr>
          <p:cNvPr id="373772" name="Text Box 12"/>
          <p:cNvSpPr txBox="1">
            <a:spLocks noChangeArrowheads="1"/>
          </p:cNvSpPr>
          <p:nvPr/>
        </p:nvSpPr>
        <p:spPr bwMode="auto">
          <a:xfrm>
            <a:off x="2727325" y="1641475"/>
            <a:ext cx="793750" cy="457200"/>
          </a:xfrm>
          <a:prstGeom prst="rect">
            <a:avLst/>
          </a:prstGeom>
          <a:noFill/>
          <a:ln w="9525">
            <a:noFill/>
            <a:miter lim="800000"/>
            <a:headEnd/>
            <a:tailEnd/>
          </a:ln>
          <a:effectLst/>
        </p:spPr>
        <p:txBody>
          <a:bodyPr wrap="none">
            <a:spAutoFit/>
          </a:bodyPr>
          <a:lstStyle/>
          <a:p>
            <a:r>
              <a:rPr lang="en-US"/>
              <a:t>1983</a:t>
            </a:r>
          </a:p>
        </p:txBody>
      </p:sp>
      <p:sp>
        <p:nvSpPr>
          <p:cNvPr id="373773" name="Text Box 13"/>
          <p:cNvSpPr txBox="1">
            <a:spLocks noChangeArrowheads="1"/>
          </p:cNvSpPr>
          <p:nvPr/>
        </p:nvSpPr>
        <p:spPr bwMode="auto">
          <a:xfrm>
            <a:off x="2743200" y="4343400"/>
            <a:ext cx="793750" cy="457200"/>
          </a:xfrm>
          <a:prstGeom prst="rect">
            <a:avLst/>
          </a:prstGeom>
          <a:noFill/>
          <a:ln w="9525">
            <a:noFill/>
            <a:miter lim="800000"/>
            <a:headEnd/>
            <a:tailEnd/>
          </a:ln>
          <a:effectLst/>
        </p:spPr>
        <p:txBody>
          <a:bodyPr wrap="none">
            <a:spAutoFit/>
          </a:bodyPr>
          <a:lstStyle/>
          <a:p>
            <a:r>
              <a:rPr lang="en-US"/>
              <a:t>2003</a:t>
            </a:r>
          </a:p>
        </p:txBody>
      </p:sp>
      <p:sp>
        <p:nvSpPr>
          <p:cNvPr id="373774" name="Line 14"/>
          <p:cNvSpPr>
            <a:spLocks noChangeShapeType="1"/>
          </p:cNvSpPr>
          <p:nvPr/>
        </p:nvSpPr>
        <p:spPr bwMode="auto">
          <a:xfrm>
            <a:off x="7315200" y="2667000"/>
            <a:ext cx="0" cy="1219200"/>
          </a:xfrm>
          <a:prstGeom prst="line">
            <a:avLst/>
          </a:prstGeom>
          <a:noFill/>
          <a:ln w="57150">
            <a:solidFill>
              <a:schemeClr val="bg1"/>
            </a:solidFill>
            <a:round/>
            <a:headEnd/>
            <a:tailEnd type="triangle" w="med" len="med"/>
          </a:ln>
          <a:effectLst/>
        </p:spPr>
        <p:txBody>
          <a:bodyPr/>
          <a:lstStyle/>
          <a:p>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5">
            <a:lumMod val="60000"/>
            <a:lumOff val="4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85800" y="0"/>
            <a:ext cx="7772400" cy="1143000"/>
          </a:xfrm>
        </p:spPr>
        <p:txBody>
          <a:bodyPr/>
          <a:lstStyle/>
          <a:p>
            <a:r>
              <a:rPr lang="en-US" dirty="0" smtClean="0">
                <a:solidFill>
                  <a:schemeClr val="tx1"/>
                </a:solidFill>
              </a:rPr>
              <a:t>Geology</a:t>
            </a:r>
            <a:endParaRPr lang="en-US" dirty="0">
              <a:solidFill>
                <a:schemeClr val="tx1"/>
              </a:solidFill>
            </a:endParaRPr>
          </a:p>
        </p:txBody>
      </p:sp>
      <p:sp>
        <p:nvSpPr>
          <p:cNvPr id="3" name="Content Placeholder 2"/>
          <p:cNvSpPr>
            <a:spLocks noGrp="1"/>
          </p:cNvSpPr>
          <p:nvPr>
            <p:ph idx="1"/>
          </p:nvPr>
        </p:nvSpPr>
        <p:spPr/>
        <p:txBody>
          <a:bodyPr/>
          <a:lstStyle/>
          <a:p>
            <a:endParaRPr lang="en-US"/>
          </a:p>
        </p:txBody>
      </p:sp>
      <p:sp>
        <p:nvSpPr>
          <p:cNvPr id="1026"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1025" name="Object 1"/>
          <p:cNvGraphicFramePr>
            <a:graphicFrameLocks noChangeAspect="1"/>
          </p:cNvGraphicFramePr>
          <p:nvPr/>
        </p:nvGraphicFramePr>
        <p:xfrm>
          <a:off x="0" y="0"/>
          <a:ext cx="8886825" cy="6858000"/>
        </p:xfrm>
        <a:graphic>
          <a:graphicData uri="http://schemas.openxmlformats.org/presentationml/2006/ole">
            <p:oleObj spid="_x0000_s1026" name="Graph Sheet" r:id="rId3" imgW="3352800" imgH="2590465" progId="SPLUSGraphSheetFileType">
              <p:embed/>
            </p:oleObj>
          </a:graphicData>
        </a:graphic>
      </p:graphicFrame>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5">
            <a:lumMod val="60000"/>
            <a:lumOff val="40000"/>
          </a:schemeClr>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US" dirty="0"/>
          </a:p>
        </p:txBody>
      </p:sp>
      <p:graphicFrame>
        <p:nvGraphicFramePr>
          <p:cNvPr id="7169" name="Object 1"/>
          <p:cNvGraphicFramePr>
            <a:graphicFrameLocks noChangeAspect="1"/>
          </p:cNvGraphicFramePr>
          <p:nvPr/>
        </p:nvGraphicFramePr>
        <p:xfrm>
          <a:off x="0" y="228600"/>
          <a:ext cx="8839200" cy="6823056"/>
        </p:xfrm>
        <a:graphic>
          <a:graphicData uri="http://schemas.openxmlformats.org/presentationml/2006/ole">
            <p:oleObj spid="_x0000_s2050" name="Graph Sheet" r:id="rId3" imgW="3352800" imgH="2590465" progId="SPLUSGraphSheetFileType">
              <p:embed/>
            </p:oleObj>
          </a:graphicData>
        </a:graphic>
      </p:graphicFrame>
      <p:sp>
        <p:nvSpPr>
          <p:cNvPr id="7170"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6" name="Freeform 5"/>
          <p:cNvSpPr/>
          <p:nvPr/>
        </p:nvSpPr>
        <p:spPr>
          <a:xfrm>
            <a:off x="5246703" y="3994951"/>
            <a:ext cx="2547891" cy="1500327"/>
          </a:xfrm>
          <a:custGeom>
            <a:avLst/>
            <a:gdLst>
              <a:gd name="connsiteX0" fmla="*/ 2547891 w 2547891"/>
              <a:gd name="connsiteY0" fmla="*/ 0 h 1500327"/>
              <a:gd name="connsiteX1" fmla="*/ 736847 w 2547891"/>
              <a:gd name="connsiteY1" fmla="*/ 656948 h 1500327"/>
              <a:gd name="connsiteX2" fmla="*/ 0 w 2547891"/>
              <a:gd name="connsiteY2" fmla="*/ 1500327 h 1500327"/>
              <a:gd name="connsiteX3" fmla="*/ 0 w 2547891"/>
              <a:gd name="connsiteY3" fmla="*/ 1500327 h 1500327"/>
            </a:gdLst>
            <a:ahLst/>
            <a:cxnLst>
              <a:cxn ang="0">
                <a:pos x="connsiteX0" y="connsiteY0"/>
              </a:cxn>
              <a:cxn ang="0">
                <a:pos x="connsiteX1" y="connsiteY1"/>
              </a:cxn>
              <a:cxn ang="0">
                <a:pos x="connsiteX2" y="connsiteY2"/>
              </a:cxn>
              <a:cxn ang="0">
                <a:pos x="connsiteX3" y="connsiteY3"/>
              </a:cxn>
            </a:cxnLst>
            <a:rect l="l" t="t" r="r" b="b"/>
            <a:pathLst>
              <a:path w="2547891" h="1500327">
                <a:moveTo>
                  <a:pt x="2547891" y="0"/>
                </a:moveTo>
                <a:cubicBezTo>
                  <a:pt x="1854693" y="203447"/>
                  <a:pt x="1161495" y="406894"/>
                  <a:pt x="736847" y="656948"/>
                </a:cubicBezTo>
                <a:cubicBezTo>
                  <a:pt x="312199" y="907002"/>
                  <a:pt x="0" y="1500327"/>
                  <a:pt x="0" y="1500327"/>
                </a:cubicBezTo>
                <a:lnTo>
                  <a:pt x="0" y="1500327"/>
                </a:lnTo>
              </a:path>
            </a:pathLst>
          </a:custGeom>
        </p:spPr>
        <p:style>
          <a:lnRef idx="3">
            <a:schemeClr val="accent1"/>
          </a:lnRef>
          <a:fillRef idx="0">
            <a:schemeClr val="accent1"/>
          </a:fillRef>
          <a:effectRef idx="2">
            <a:schemeClr val="accent1"/>
          </a:effectRef>
          <a:fontRef idx="minor">
            <a:schemeClr val="tx1"/>
          </a:fontRef>
        </p:style>
        <p:txBody>
          <a:bodyPr rtlCol="0" anchor="ctr"/>
          <a:lstStyle/>
          <a:p>
            <a:pPr algn="ctr"/>
            <a:endParaRPr lang="en-US"/>
          </a:p>
        </p:txBody>
      </p:sp>
      <p:sp>
        <p:nvSpPr>
          <p:cNvPr id="7" name="Freeform 6"/>
          <p:cNvSpPr/>
          <p:nvPr/>
        </p:nvSpPr>
        <p:spPr>
          <a:xfrm>
            <a:off x="2317072" y="2911876"/>
            <a:ext cx="5495278" cy="1589103"/>
          </a:xfrm>
          <a:custGeom>
            <a:avLst/>
            <a:gdLst>
              <a:gd name="connsiteX0" fmla="*/ 5495278 w 5495278"/>
              <a:gd name="connsiteY0" fmla="*/ 0 h 1589103"/>
              <a:gd name="connsiteX1" fmla="*/ 3675355 w 5495278"/>
              <a:gd name="connsiteY1" fmla="*/ 479394 h 1589103"/>
              <a:gd name="connsiteX2" fmla="*/ 1970843 w 5495278"/>
              <a:gd name="connsiteY2" fmla="*/ 1526959 h 1589103"/>
              <a:gd name="connsiteX3" fmla="*/ 0 w 5495278"/>
              <a:gd name="connsiteY3" fmla="*/ 852256 h 1589103"/>
              <a:gd name="connsiteX4" fmla="*/ 0 w 5495278"/>
              <a:gd name="connsiteY4" fmla="*/ 852256 h 15891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95278" h="1589103">
                <a:moveTo>
                  <a:pt x="5495278" y="0"/>
                </a:moveTo>
                <a:cubicBezTo>
                  <a:pt x="4879019" y="112450"/>
                  <a:pt x="4262761" y="224901"/>
                  <a:pt x="3675355" y="479394"/>
                </a:cubicBezTo>
                <a:cubicBezTo>
                  <a:pt x="3087949" y="733887"/>
                  <a:pt x="2583402" y="1464815"/>
                  <a:pt x="1970843" y="1526959"/>
                </a:cubicBezTo>
                <a:cubicBezTo>
                  <a:pt x="1358284" y="1589103"/>
                  <a:pt x="0" y="852256"/>
                  <a:pt x="0" y="852256"/>
                </a:cubicBezTo>
                <a:lnTo>
                  <a:pt x="0" y="852256"/>
                </a:lnTo>
              </a:path>
            </a:pathLst>
          </a:custGeom>
        </p:spPr>
        <p:style>
          <a:lnRef idx="3">
            <a:schemeClr val="accent1"/>
          </a:lnRef>
          <a:fillRef idx="0">
            <a:schemeClr val="accent1"/>
          </a:fillRef>
          <a:effectRef idx="2">
            <a:schemeClr val="accent1"/>
          </a:effectRef>
          <a:fontRef idx="minor">
            <a:schemeClr val="tx1"/>
          </a:fontRef>
        </p:style>
        <p:txBody>
          <a:bodyPr rtlCol="0" anchor="ctr"/>
          <a:lstStyle/>
          <a:p>
            <a:pPr algn="ctr"/>
            <a:endParaRPr lang="en-US"/>
          </a:p>
        </p:txBody>
      </p:sp>
      <p:sp>
        <p:nvSpPr>
          <p:cNvPr id="8" name="Freeform 7"/>
          <p:cNvSpPr/>
          <p:nvPr/>
        </p:nvSpPr>
        <p:spPr>
          <a:xfrm>
            <a:off x="2317072" y="2317072"/>
            <a:ext cx="3577701" cy="1439662"/>
          </a:xfrm>
          <a:custGeom>
            <a:avLst/>
            <a:gdLst>
              <a:gd name="connsiteX0" fmla="*/ 0 w 3577701"/>
              <a:gd name="connsiteY0" fmla="*/ 435006 h 1439662"/>
              <a:gd name="connsiteX1" fmla="*/ 1997476 w 3577701"/>
              <a:gd name="connsiteY1" fmla="*/ 1367161 h 1439662"/>
              <a:gd name="connsiteX2" fmla="*/ 3577701 w 3577701"/>
              <a:gd name="connsiteY2" fmla="*/ 0 h 1439662"/>
              <a:gd name="connsiteX3" fmla="*/ 3577701 w 3577701"/>
              <a:gd name="connsiteY3" fmla="*/ 0 h 1439662"/>
            </a:gdLst>
            <a:ahLst/>
            <a:cxnLst>
              <a:cxn ang="0">
                <a:pos x="connsiteX0" y="connsiteY0"/>
              </a:cxn>
              <a:cxn ang="0">
                <a:pos x="connsiteX1" y="connsiteY1"/>
              </a:cxn>
              <a:cxn ang="0">
                <a:pos x="connsiteX2" y="connsiteY2"/>
              </a:cxn>
              <a:cxn ang="0">
                <a:pos x="connsiteX3" y="connsiteY3"/>
              </a:cxn>
            </a:cxnLst>
            <a:rect l="l" t="t" r="r" b="b"/>
            <a:pathLst>
              <a:path w="3577701" h="1439662">
                <a:moveTo>
                  <a:pt x="0" y="435006"/>
                </a:moveTo>
                <a:cubicBezTo>
                  <a:pt x="700596" y="937334"/>
                  <a:pt x="1401193" y="1439662"/>
                  <a:pt x="1997476" y="1367161"/>
                </a:cubicBezTo>
                <a:cubicBezTo>
                  <a:pt x="2593760" y="1294660"/>
                  <a:pt x="3577701" y="0"/>
                  <a:pt x="3577701" y="0"/>
                </a:cubicBezTo>
                <a:lnTo>
                  <a:pt x="3577701" y="0"/>
                </a:lnTo>
              </a:path>
            </a:pathLst>
          </a:custGeom>
        </p:spPr>
        <p:style>
          <a:lnRef idx="3">
            <a:schemeClr val="accent1"/>
          </a:lnRef>
          <a:fillRef idx="0">
            <a:schemeClr val="accent1"/>
          </a:fillRef>
          <a:effectRef idx="2">
            <a:schemeClr val="accent1"/>
          </a:effectRef>
          <a:fontRef idx="minor">
            <a:schemeClr val="tx1"/>
          </a:fontRef>
        </p:style>
        <p:txBody>
          <a:bodyPr rtlCol="0" anchor="ctr"/>
          <a:lstStyle/>
          <a:p>
            <a:pPr algn="ctr"/>
            <a:endParaRPr lang="en-US"/>
          </a:p>
        </p:txBody>
      </p:sp>
      <p:sp>
        <p:nvSpPr>
          <p:cNvPr id="9" name="TextBox 8"/>
          <p:cNvSpPr txBox="1"/>
          <p:nvPr/>
        </p:nvSpPr>
        <p:spPr>
          <a:xfrm rot="18771007">
            <a:off x="5297864" y="4764901"/>
            <a:ext cx="595907" cy="369332"/>
          </a:xfrm>
          <a:prstGeom prst="rect">
            <a:avLst/>
          </a:prstGeom>
          <a:solidFill>
            <a:srgbClr val="FFFFCC"/>
          </a:solidFill>
        </p:spPr>
        <p:txBody>
          <a:bodyPr wrap="square" rtlCol="0">
            <a:spAutoFit/>
          </a:bodyPr>
          <a:lstStyle/>
          <a:p>
            <a:r>
              <a:rPr lang="en-US" sz="1800" dirty="0" smtClean="0"/>
              <a:t>130</a:t>
            </a:r>
            <a:endParaRPr lang="en-US" sz="1800" dirty="0"/>
          </a:p>
        </p:txBody>
      </p:sp>
      <p:sp>
        <p:nvSpPr>
          <p:cNvPr id="10" name="TextBox 9"/>
          <p:cNvSpPr txBox="1"/>
          <p:nvPr/>
        </p:nvSpPr>
        <p:spPr>
          <a:xfrm rot="18771007">
            <a:off x="5069265" y="2750163"/>
            <a:ext cx="595907" cy="369332"/>
          </a:xfrm>
          <a:prstGeom prst="rect">
            <a:avLst/>
          </a:prstGeom>
          <a:solidFill>
            <a:srgbClr val="FFCC99"/>
          </a:solidFill>
        </p:spPr>
        <p:txBody>
          <a:bodyPr wrap="square" rtlCol="0">
            <a:spAutoFit/>
          </a:bodyPr>
          <a:lstStyle/>
          <a:p>
            <a:r>
              <a:rPr lang="en-US" sz="1800" dirty="0" smtClean="0"/>
              <a:t>134</a:t>
            </a:r>
            <a:endParaRPr lang="en-US" sz="1800" dirty="0"/>
          </a:p>
        </p:txBody>
      </p:sp>
      <p:sp>
        <p:nvSpPr>
          <p:cNvPr id="11" name="TextBox 10"/>
          <p:cNvSpPr txBox="1"/>
          <p:nvPr/>
        </p:nvSpPr>
        <p:spPr>
          <a:xfrm rot="19095957">
            <a:off x="4993064" y="3740763"/>
            <a:ext cx="595907" cy="369332"/>
          </a:xfrm>
          <a:prstGeom prst="rect">
            <a:avLst/>
          </a:prstGeom>
          <a:solidFill>
            <a:schemeClr val="accent3">
              <a:lumMod val="75000"/>
            </a:schemeClr>
          </a:solidFill>
        </p:spPr>
        <p:txBody>
          <a:bodyPr wrap="square" rtlCol="0">
            <a:spAutoFit/>
          </a:bodyPr>
          <a:lstStyle/>
          <a:p>
            <a:r>
              <a:rPr lang="en-US" sz="1800" dirty="0" smtClean="0"/>
              <a:t>132</a:t>
            </a:r>
            <a:endParaRPr lang="en-US" sz="1800" dirty="0"/>
          </a:p>
        </p:txBody>
      </p:sp>
      <p:sp>
        <p:nvSpPr>
          <p:cNvPr id="12" name="TextBox 11"/>
          <p:cNvSpPr txBox="1"/>
          <p:nvPr/>
        </p:nvSpPr>
        <p:spPr>
          <a:xfrm>
            <a:off x="7086600" y="3505200"/>
            <a:ext cx="498855" cy="307777"/>
          </a:xfrm>
          <a:prstGeom prst="rect">
            <a:avLst/>
          </a:prstGeom>
          <a:noFill/>
        </p:spPr>
        <p:txBody>
          <a:bodyPr wrap="none" rtlCol="0">
            <a:spAutoFit/>
          </a:bodyPr>
          <a:lstStyle/>
          <a:p>
            <a:r>
              <a:rPr lang="en-US" sz="1400" dirty="0" smtClean="0">
                <a:solidFill>
                  <a:srgbClr val="FF0000"/>
                </a:solidFill>
              </a:rPr>
              <a:t>0.15</a:t>
            </a:r>
            <a:endParaRPr lang="en-US" sz="1400" dirty="0">
              <a:solidFill>
                <a:srgbClr val="FF0000"/>
              </a:solidFill>
            </a:endParaRPr>
          </a:p>
        </p:txBody>
      </p:sp>
      <p:sp>
        <p:nvSpPr>
          <p:cNvPr id="13" name="TextBox 12"/>
          <p:cNvSpPr txBox="1"/>
          <p:nvPr/>
        </p:nvSpPr>
        <p:spPr>
          <a:xfrm>
            <a:off x="6019800" y="3581400"/>
            <a:ext cx="498855" cy="307777"/>
          </a:xfrm>
          <a:prstGeom prst="rect">
            <a:avLst/>
          </a:prstGeom>
          <a:noFill/>
        </p:spPr>
        <p:txBody>
          <a:bodyPr wrap="none" rtlCol="0">
            <a:spAutoFit/>
          </a:bodyPr>
          <a:lstStyle/>
          <a:p>
            <a:r>
              <a:rPr lang="en-US" sz="1400" dirty="0" smtClean="0">
                <a:solidFill>
                  <a:srgbClr val="FF0000"/>
                </a:solidFill>
              </a:rPr>
              <a:t>0.05</a:t>
            </a:r>
            <a:endParaRPr lang="en-US" sz="1400" dirty="0">
              <a:solidFill>
                <a:srgbClr val="FF0000"/>
              </a:solidFill>
            </a:endParaRPr>
          </a:p>
        </p:txBody>
      </p:sp>
      <p:sp>
        <p:nvSpPr>
          <p:cNvPr id="14" name="TextBox 13"/>
          <p:cNvSpPr txBox="1"/>
          <p:nvPr/>
        </p:nvSpPr>
        <p:spPr>
          <a:xfrm>
            <a:off x="6019800" y="2743200"/>
            <a:ext cx="498855" cy="307777"/>
          </a:xfrm>
          <a:prstGeom prst="rect">
            <a:avLst/>
          </a:prstGeom>
          <a:noFill/>
        </p:spPr>
        <p:txBody>
          <a:bodyPr wrap="none" rtlCol="0">
            <a:spAutoFit/>
          </a:bodyPr>
          <a:lstStyle/>
          <a:p>
            <a:r>
              <a:rPr lang="en-US" sz="1400" dirty="0" smtClean="0">
                <a:solidFill>
                  <a:srgbClr val="FF0000"/>
                </a:solidFill>
              </a:rPr>
              <a:t>0.00</a:t>
            </a:r>
            <a:endParaRPr lang="en-US" sz="1400" dirty="0">
              <a:solidFill>
                <a:srgbClr val="FF0000"/>
              </a:solidFill>
            </a:endParaRPr>
          </a:p>
        </p:txBody>
      </p:sp>
      <p:sp>
        <p:nvSpPr>
          <p:cNvPr id="15" name="TextBox 14"/>
          <p:cNvSpPr txBox="1"/>
          <p:nvPr/>
        </p:nvSpPr>
        <p:spPr>
          <a:xfrm>
            <a:off x="6705600" y="4419600"/>
            <a:ext cx="498855" cy="307777"/>
          </a:xfrm>
          <a:prstGeom prst="rect">
            <a:avLst/>
          </a:prstGeom>
          <a:noFill/>
        </p:spPr>
        <p:txBody>
          <a:bodyPr wrap="none" rtlCol="0">
            <a:spAutoFit/>
          </a:bodyPr>
          <a:lstStyle/>
          <a:p>
            <a:r>
              <a:rPr lang="en-US" sz="1400" dirty="0" smtClean="0">
                <a:solidFill>
                  <a:srgbClr val="FF0000"/>
                </a:solidFill>
              </a:rPr>
              <a:t>0.04</a:t>
            </a:r>
            <a:endParaRPr lang="en-US" sz="1400" dirty="0">
              <a:solidFill>
                <a:srgbClr val="FF0000"/>
              </a:solidFill>
            </a:endParaRPr>
          </a:p>
        </p:txBody>
      </p:sp>
      <p:sp>
        <p:nvSpPr>
          <p:cNvPr id="16" name="TextBox 15"/>
          <p:cNvSpPr txBox="1"/>
          <p:nvPr/>
        </p:nvSpPr>
        <p:spPr>
          <a:xfrm>
            <a:off x="6705600" y="2743200"/>
            <a:ext cx="498855" cy="307777"/>
          </a:xfrm>
          <a:prstGeom prst="rect">
            <a:avLst/>
          </a:prstGeom>
          <a:noFill/>
        </p:spPr>
        <p:txBody>
          <a:bodyPr wrap="none" rtlCol="0">
            <a:spAutoFit/>
          </a:bodyPr>
          <a:lstStyle/>
          <a:p>
            <a:r>
              <a:rPr lang="en-US" sz="1400" dirty="0" smtClean="0">
                <a:solidFill>
                  <a:srgbClr val="FF0000"/>
                </a:solidFill>
              </a:rPr>
              <a:t>0.05</a:t>
            </a:r>
            <a:endParaRPr lang="en-US" sz="1400" dirty="0">
              <a:solidFill>
                <a:srgbClr val="FF0000"/>
              </a:solidFill>
            </a:endParaRPr>
          </a:p>
        </p:txBody>
      </p:sp>
      <p:sp>
        <p:nvSpPr>
          <p:cNvPr id="17" name="TextBox 16"/>
          <p:cNvSpPr txBox="1"/>
          <p:nvPr/>
        </p:nvSpPr>
        <p:spPr>
          <a:xfrm>
            <a:off x="6019800" y="4419600"/>
            <a:ext cx="498855" cy="307777"/>
          </a:xfrm>
          <a:prstGeom prst="rect">
            <a:avLst/>
          </a:prstGeom>
          <a:noFill/>
        </p:spPr>
        <p:txBody>
          <a:bodyPr wrap="none" rtlCol="0">
            <a:spAutoFit/>
          </a:bodyPr>
          <a:lstStyle/>
          <a:p>
            <a:r>
              <a:rPr lang="en-US" sz="1400" dirty="0" smtClean="0">
                <a:solidFill>
                  <a:srgbClr val="FF0000"/>
                </a:solidFill>
              </a:rPr>
              <a:t>0.04</a:t>
            </a:r>
            <a:endParaRPr lang="en-US" sz="1400" dirty="0">
              <a:solidFill>
                <a:srgbClr val="FF0000"/>
              </a:solidFill>
            </a:endParaRPr>
          </a:p>
        </p:txBody>
      </p:sp>
      <p:sp>
        <p:nvSpPr>
          <p:cNvPr id="18" name="TextBox 17"/>
          <p:cNvSpPr txBox="1"/>
          <p:nvPr/>
        </p:nvSpPr>
        <p:spPr>
          <a:xfrm>
            <a:off x="4267200" y="2971800"/>
            <a:ext cx="498855" cy="307777"/>
          </a:xfrm>
          <a:prstGeom prst="rect">
            <a:avLst/>
          </a:prstGeom>
          <a:noFill/>
        </p:spPr>
        <p:txBody>
          <a:bodyPr wrap="none" rtlCol="0">
            <a:spAutoFit/>
          </a:bodyPr>
          <a:lstStyle/>
          <a:p>
            <a:r>
              <a:rPr lang="en-US" sz="1400" dirty="0" smtClean="0">
                <a:solidFill>
                  <a:srgbClr val="FF0000"/>
                </a:solidFill>
              </a:rPr>
              <a:t>0.00</a:t>
            </a:r>
            <a:endParaRPr lang="en-US" sz="1400" dirty="0">
              <a:solidFill>
                <a:srgbClr val="FF0000"/>
              </a:solidFill>
            </a:endParaRPr>
          </a:p>
        </p:txBody>
      </p:sp>
      <p:sp>
        <p:nvSpPr>
          <p:cNvPr id="19" name="TextBox 18"/>
          <p:cNvSpPr txBox="1"/>
          <p:nvPr/>
        </p:nvSpPr>
        <p:spPr>
          <a:xfrm>
            <a:off x="4267200" y="3810000"/>
            <a:ext cx="498855" cy="307777"/>
          </a:xfrm>
          <a:prstGeom prst="rect">
            <a:avLst/>
          </a:prstGeom>
          <a:noFill/>
        </p:spPr>
        <p:txBody>
          <a:bodyPr wrap="none" rtlCol="0">
            <a:spAutoFit/>
          </a:bodyPr>
          <a:lstStyle/>
          <a:p>
            <a:r>
              <a:rPr lang="en-US" sz="1400" dirty="0" smtClean="0">
                <a:solidFill>
                  <a:srgbClr val="FF0000"/>
                </a:solidFill>
              </a:rPr>
              <a:t>0.05</a:t>
            </a:r>
            <a:endParaRPr lang="en-US" sz="1400" dirty="0">
              <a:solidFill>
                <a:srgbClr val="FF0000"/>
              </a:solidFill>
            </a:endParaRPr>
          </a:p>
        </p:txBody>
      </p:sp>
      <p:sp>
        <p:nvSpPr>
          <p:cNvPr id="20" name="TextBox 19"/>
          <p:cNvSpPr txBox="1"/>
          <p:nvPr/>
        </p:nvSpPr>
        <p:spPr>
          <a:xfrm>
            <a:off x="4267200" y="4343400"/>
            <a:ext cx="498855" cy="307777"/>
          </a:xfrm>
          <a:prstGeom prst="rect">
            <a:avLst/>
          </a:prstGeom>
          <a:noFill/>
        </p:spPr>
        <p:txBody>
          <a:bodyPr wrap="none" rtlCol="0">
            <a:spAutoFit/>
          </a:bodyPr>
          <a:lstStyle/>
          <a:p>
            <a:r>
              <a:rPr lang="en-US" sz="1400" dirty="0" smtClean="0">
                <a:solidFill>
                  <a:srgbClr val="FF0000"/>
                </a:solidFill>
              </a:rPr>
              <a:t>0.13</a:t>
            </a:r>
            <a:endParaRPr lang="en-US" sz="1400" dirty="0">
              <a:solidFill>
                <a:srgbClr val="FF0000"/>
              </a:solidFill>
            </a:endParaRPr>
          </a:p>
        </p:txBody>
      </p:sp>
      <p:sp>
        <p:nvSpPr>
          <p:cNvPr id="21" name="TextBox 20"/>
          <p:cNvSpPr txBox="1"/>
          <p:nvPr/>
        </p:nvSpPr>
        <p:spPr>
          <a:xfrm>
            <a:off x="4267200" y="4724400"/>
            <a:ext cx="498855" cy="307777"/>
          </a:xfrm>
          <a:prstGeom prst="rect">
            <a:avLst/>
          </a:prstGeom>
          <a:noFill/>
        </p:spPr>
        <p:txBody>
          <a:bodyPr wrap="none" rtlCol="0">
            <a:spAutoFit/>
          </a:bodyPr>
          <a:lstStyle/>
          <a:p>
            <a:r>
              <a:rPr lang="en-US" sz="1400" dirty="0" smtClean="0">
                <a:solidFill>
                  <a:srgbClr val="FF0000"/>
                </a:solidFill>
              </a:rPr>
              <a:t>0.00</a:t>
            </a:r>
            <a:endParaRPr lang="en-US" sz="1400" dirty="0">
              <a:solidFill>
                <a:srgbClr val="FF0000"/>
              </a:solidFill>
            </a:endParaRPr>
          </a:p>
        </p:txBody>
      </p:sp>
      <p:sp>
        <p:nvSpPr>
          <p:cNvPr id="22" name="TextBox 21"/>
          <p:cNvSpPr txBox="1"/>
          <p:nvPr/>
        </p:nvSpPr>
        <p:spPr>
          <a:xfrm>
            <a:off x="2286000" y="3962400"/>
            <a:ext cx="498855" cy="307777"/>
          </a:xfrm>
          <a:prstGeom prst="rect">
            <a:avLst/>
          </a:prstGeom>
          <a:noFill/>
        </p:spPr>
        <p:txBody>
          <a:bodyPr wrap="none" rtlCol="0">
            <a:spAutoFit/>
          </a:bodyPr>
          <a:lstStyle/>
          <a:p>
            <a:r>
              <a:rPr lang="en-US" sz="1400" dirty="0" smtClean="0">
                <a:solidFill>
                  <a:srgbClr val="FF0000"/>
                </a:solidFill>
              </a:rPr>
              <a:t>0.00</a:t>
            </a:r>
            <a:endParaRPr lang="en-US" sz="1400" dirty="0">
              <a:solidFill>
                <a:srgbClr val="FF0000"/>
              </a:solidFill>
            </a:endParaRPr>
          </a:p>
        </p:txBody>
      </p:sp>
      <p:sp>
        <p:nvSpPr>
          <p:cNvPr id="23" name="TextBox 22"/>
          <p:cNvSpPr txBox="1"/>
          <p:nvPr/>
        </p:nvSpPr>
        <p:spPr>
          <a:xfrm>
            <a:off x="2286000" y="2971800"/>
            <a:ext cx="498855" cy="307777"/>
          </a:xfrm>
          <a:prstGeom prst="rect">
            <a:avLst/>
          </a:prstGeom>
          <a:noFill/>
        </p:spPr>
        <p:txBody>
          <a:bodyPr wrap="none" rtlCol="0">
            <a:spAutoFit/>
          </a:bodyPr>
          <a:lstStyle/>
          <a:p>
            <a:r>
              <a:rPr lang="en-US" sz="1400" dirty="0" smtClean="0">
                <a:solidFill>
                  <a:srgbClr val="FF0000"/>
                </a:solidFill>
              </a:rPr>
              <a:t>0.01</a:t>
            </a:r>
            <a:endParaRPr lang="en-US" sz="1400" dirty="0">
              <a:solidFill>
                <a:srgbClr val="FF0000"/>
              </a:solidFill>
            </a:endParaRPr>
          </a:p>
        </p:txBody>
      </p:sp>
      <p:sp>
        <p:nvSpPr>
          <p:cNvPr id="24" name="TextBox 23"/>
          <p:cNvSpPr txBox="1"/>
          <p:nvPr/>
        </p:nvSpPr>
        <p:spPr>
          <a:xfrm>
            <a:off x="2286000" y="3505200"/>
            <a:ext cx="498855" cy="307777"/>
          </a:xfrm>
          <a:prstGeom prst="rect">
            <a:avLst/>
          </a:prstGeom>
          <a:noFill/>
        </p:spPr>
        <p:txBody>
          <a:bodyPr wrap="none" rtlCol="0">
            <a:spAutoFit/>
          </a:bodyPr>
          <a:lstStyle/>
          <a:p>
            <a:r>
              <a:rPr lang="en-US" sz="1400" dirty="0" smtClean="0">
                <a:solidFill>
                  <a:srgbClr val="FF0000"/>
                </a:solidFill>
              </a:rPr>
              <a:t>0.12</a:t>
            </a:r>
            <a:endParaRPr lang="en-US" sz="1400" dirty="0">
              <a:solidFill>
                <a:srgbClr val="FF0000"/>
              </a:solidFill>
            </a:endParaRPr>
          </a:p>
        </p:txBody>
      </p:sp>
      <p:sp>
        <p:nvSpPr>
          <p:cNvPr id="25" name="TextBox 24"/>
          <p:cNvSpPr txBox="1"/>
          <p:nvPr/>
        </p:nvSpPr>
        <p:spPr>
          <a:xfrm>
            <a:off x="2286000" y="4495800"/>
            <a:ext cx="498855" cy="307777"/>
          </a:xfrm>
          <a:prstGeom prst="rect">
            <a:avLst/>
          </a:prstGeom>
          <a:noFill/>
        </p:spPr>
        <p:txBody>
          <a:bodyPr wrap="none" rtlCol="0">
            <a:spAutoFit/>
          </a:bodyPr>
          <a:lstStyle/>
          <a:p>
            <a:r>
              <a:rPr lang="en-US" sz="1400" dirty="0" smtClean="0">
                <a:solidFill>
                  <a:srgbClr val="FF0000"/>
                </a:solidFill>
              </a:rPr>
              <a:t>0.04</a:t>
            </a:r>
            <a:endParaRPr lang="en-US" sz="1400" dirty="0">
              <a:solidFill>
                <a:srgbClr val="FF0000"/>
              </a:solidFill>
            </a:endParaRPr>
          </a:p>
        </p:txBody>
      </p:sp>
      <p:sp>
        <p:nvSpPr>
          <p:cNvPr id="40" name="TextBox 39"/>
          <p:cNvSpPr txBox="1"/>
          <p:nvPr/>
        </p:nvSpPr>
        <p:spPr>
          <a:xfrm>
            <a:off x="6705600" y="4953000"/>
            <a:ext cx="498855" cy="307777"/>
          </a:xfrm>
          <a:prstGeom prst="rect">
            <a:avLst/>
          </a:prstGeom>
          <a:noFill/>
        </p:spPr>
        <p:txBody>
          <a:bodyPr wrap="none" rtlCol="0">
            <a:spAutoFit/>
          </a:bodyPr>
          <a:lstStyle/>
          <a:p>
            <a:r>
              <a:rPr lang="en-US" sz="1400" dirty="0" smtClean="0">
                <a:solidFill>
                  <a:srgbClr val="FF0000"/>
                </a:solidFill>
              </a:rPr>
              <a:t>0.00</a:t>
            </a:r>
            <a:endParaRPr lang="en-US" sz="1400" dirty="0">
              <a:solidFill>
                <a:srgbClr val="FF0000"/>
              </a:solidFill>
            </a:endParaRPr>
          </a:p>
        </p:txBody>
      </p:sp>
      <p:sp>
        <p:nvSpPr>
          <p:cNvPr id="41" name="Oval 40"/>
          <p:cNvSpPr/>
          <p:nvPr/>
        </p:nvSpPr>
        <p:spPr>
          <a:xfrm>
            <a:off x="7239000" y="5638800"/>
            <a:ext cx="304800" cy="15240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85800" y="0"/>
            <a:ext cx="7772400" cy="1143000"/>
          </a:xfrm>
        </p:spPr>
        <p:txBody>
          <a:bodyPr/>
          <a:lstStyle/>
          <a:p>
            <a:r>
              <a:rPr lang="en-US" dirty="0" smtClean="0">
                <a:solidFill>
                  <a:schemeClr val="tx1"/>
                </a:solidFill>
              </a:rPr>
              <a:t>Hydrology - Depth to Water *</a:t>
            </a:r>
            <a:br>
              <a:rPr lang="en-US" dirty="0" smtClean="0">
                <a:solidFill>
                  <a:schemeClr val="tx1"/>
                </a:solidFill>
              </a:rPr>
            </a:br>
            <a:endParaRPr lang="en-US" sz="3200" dirty="0">
              <a:solidFill>
                <a:srgbClr val="FF0000"/>
              </a:solidFill>
            </a:endParaRPr>
          </a:p>
        </p:txBody>
      </p:sp>
      <p:sp>
        <p:nvSpPr>
          <p:cNvPr id="42" name="TextBox 41"/>
          <p:cNvSpPr txBox="1"/>
          <p:nvPr/>
        </p:nvSpPr>
        <p:spPr>
          <a:xfrm>
            <a:off x="2895600" y="609600"/>
            <a:ext cx="3575018" cy="584775"/>
          </a:xfrm>
          <a:prstGeom prst="rect">
            <a:avLst/>
          </a:prstGeom>
          <a:noFill/>
        </p:spPr>
        <p:txBody>
          <a:bodyPr wrap="none" rtlCol="0">
            <a:spAutoFit/>
          </a:bodyPr>
          <a:lstStyle/>
          <a:p>
            <a:r>
              <a:rPr lang="en-US" sz="3200" dirty="0" smtClean="0">
                <a:solidFill>
                  <a:srgbClr val="FF0000"/>
                </a:solidFill>
              </a:rPr>
              <a:t>&amp; Vertical Gradients</a:t>
            </a:r>
            <a:endParaRPr lang="en-US" sz="3200" dirty="0"/>
          </a:p>
        </p:txBody>
      </p:sp>
      <p:sp>
        <p:nvSpPr>
          <p:cNvPr id="45" name="TextBox 44"/>
          <p:cNvSpPr txBox="1"/>
          <p:nvPr/>
        </p:nvSpPr>
        <p:spPr>
          <a:xfrm>
            <a:off x="3124200" y="6488668"/>
            <a:ext cx="4506426" cy="369332"/>
          </a:xfrm>
          <a:prstGeom prst="rect">
            <a:avLst/>
          </a:prstGeom>
          <a:solidFill>
            <a:schemeClr val="bg1"/>
          </a:solidFill>
          <a:ln>
            <a:solidFill>
              <a:schemeClr val="tx1"/>
            </a:solidFill>
          </a:ln>
        </p:spPr>
        <p:txBody>
          <a:bodyPr wrap="none" rtlCol="0">
            <a:spAutoFit/>
          </a:bodyPr>
          <a:lstStyle/>
          <a:p>
            <a:r>
              <a:rPr lang="en-US" sz="1800" dirty="0" smtClean="0"/>
              <a:t>* All data approximate until wells surveyed in </a:t>
            </a:r>
            <a:endParaRPr lang="en-US" sz="1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2000"/>
                                        <p:tgtEl>
                                          <p:spTgt spid="2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4"/>
                                        </p:tgtEl>
                                        <p:attrNameLst>
                                          <p:attrName>style.visibility</p:attrName>
                                        </p:attrNameLst>
                                      </p:cBhvr>
                                      <p:to>
                                        <p:strVal val="visible"/>
                                      </p:to>
                                    </p:set>
                                    <p:animEffect transition="in" filter="fade">
                                      <p:cBhvr>
                                        <p:cTn id="10" dur="2000"/>
                                        <p:tgtEl>
                                          <p:spTgt spid="2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2"/>
                                        </p:tgtEl>
                                        <p:attrNameLst>
                                          <p:attrName>style.visibility</p:attrName>
                                        </p:attrNameLst>
                                      </p:cBhvr>
                                      <p:to>
                                        <p:strVal val="visible"/>
                                      </p:to>
                                    </p:set>
                                    <p:animEffect transition="in" filter="fade">
                                      <p:cBhvr>
                                        <p:cTn id="13" dur="2000"/>
                                        <p:tgtEl>
                                          <p:spTgt spid="22"/>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5"/>
                                        </p:tgtEl>
                                        <p:attrNameLst>
                                          <p:attrName>style.visibility</p:attrName>
                                        </p:attrNameLst>
                                      </p:cBhvr>
                                      <p:to>
                                        <p:strVal val="visible"/>
                                      </p:to>
                                    </p:set>
                                    <p:animEffect transition="in" filter="fade">
                                      <p:cBhvr>
                                        <p:cTn id="16" dur="2000"/>
                                        <p:tgtEl>
                                          <p:spTgt spid="25"/>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21"/>
                                        </p:tgtEl>
                                        <p:attrNameLst>
                                          <p:attrName>style.visibility</p:attrName>
                                        </p:attrNameLst>
                                      </p:cBhvr>
                                      <p:to>
                                        <p:strVal val="visible"/>
                                      </p:to>
                                    </p:set>
                                    <p:animEffect transition="in" filter="fade">
                                      <p:cBhvr>
                                        <p:cTn id="19" dur="2000"/>
                                        <p:tgtEl>
                                          <p:spTgt spid="21"/>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20"/>
                                        </p:tgtEl>
                                        <p:attrNameLst>
                                          <p:attrName>style.visibility</p:attrName>
                                        </p:attrNameLst>
                                      </p:cBhvr>
                                      <p:to>
                                        <p:strVal val="visible"/>
                                      </p:to>
                                    </p:set>
                                    <p:animEffect transition="in" filter="fade">
                                      <p:cBhvr>
                                        <p:cTn id="22" dur="2000"/>
                                        <p:tgtEl>
                                          <p:spTgt spid="20"/>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9"/>
                                        </p:tgtEl>
                                        <p:attrNameLst>
                                          <p:attrName>style.visibility</p:attrName>
                                        </p:attrNameLst>
                                      </p:cBhvr>
                                      <p:to>
                                        <p:strVal val="visible"/>
                                      </p:to>
                                    </p:set>
                                    <p:animEffect transition="in" filter="fade">
                                      <p:cBhvr>
                                        <p:cTn id="25" dur="2000"/>
                                        <p:tgtEl>
                                          <p:spTgt spid="19"/>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8"/>
                                        </p:tgtEl>
                                        <p:attrNameLst>
                                          <p:attrName>style.visibility</p:attrName>
                                        </p:attrNameLst>
                                      </p:cBhvr>
                                      <p:to>
                                        <p:strVal val="visible"/>
                                      </p:to>
                                    </p:set>
                                    <p:animEffect transition="in" filter="fade">
                                      <p:cBhvr>
                                        <p:cTn id="28" dur="2000"/>
                                        <p:tgtEl>
                                          <p:spTgt spid="18"/>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4"/>
                                        </p:tgtEl>
                                        <p:attrNameLst>
                                          <p:attrName>style.visibility</p:attrName>
                                        </p:attrNameLst>
                                      </p:cBhvr>
                                      <p:to>
                                        <p:strVal val="visible"/>
                                      </p:to>
                                    </p:set>
                                    <p:animEffect transition="in" filter="fade">
                                      <p:cBhvr>
                                        <p:cTn id="31" dur="2000"/>
                                        <p:tgtEl>
                                          <p:spTgt spid="14"/>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3"/>
                                        </p:tgtEl>
                                        <p:attrNameLst>
                                          <p:attrName>style.visibility</p:attrName>
                                        </p:attrNameLst>
                                      </p:cBhvr>
                                      <p:to>
                                        <p:strVal val="visible"/>
                                      </p:to>
                                    </p:set>
                                    <p:animEffect transition="in" filter="fade">
                                      <p:cBhvr>
                                        <p:cTn id="34" dur="2000"/>
                                        <p:tgtEl>
                                          <p:spTgt spid="13"/>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17"/>
                                        </p:tgtEl>
                                        <p:attrNameLst>
                                          <p:attrName>style.visibility</p:attrName>
                                        </p:attrNameLst>
                                      </p:cBhvr>
                                      <p:to>
                                        <p:strVal val="visible"/>
                                      </p:to>
                                    </p:set>
                                    <p:animEffect transition="in" filter="fade">
                                      <p:cBhvr>
                                        <p:cTn id="37" dur="2000"/>
                                        <p:tgtEl>
                                          <p:spTgt spid="17"/>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15"/>
                                        </p:tgtEl>
                                        <p:attrNameLst>
                                          <p:attrName>style.visibility</p:attrName>
                                        </p:attrNameLst>
                                      </p:cBhvr>
                                      <p:to>
                                        <p:strVal val="visible"/>
                                      </p:to>
                                    </p:set>
                                    <p:animEffect transition="in" filter="fade">
                                      <p:cBhvr>
                                        <p:cTn id="40" dur="2000"/>
                                        <p:tgtEl>
                                          <p:spTgt spid="15"/>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fade">
                                      <p:cBhvr>
                                        <p:cTn id="43" dur="2000"/>
                                        <p:tgtEl>
                                          <p:spTgt spid="12"/>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16"/>
                                        </p:tgtEl>
                                        <p:attrNameLst>
                                          <p:attrName>style.visibility</p:attrName>
                                        </p:attrNameLst>
                                      </p:cBhvr>
                                      <p:to>
                                        <p:strVal val="visible"/>
                                      </p:to>
                                    </p:set>
                                    <p:animEffect transition="in" filter="fade">
                                      <p:cBhvr>
                                        <p:cTn id="46" dur="2000"/>
                                        <p:tgtEl>
                                          <p:spTgt spid="16"/>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40"/>
                                        </p:tgtEl>
                                        <p:attrNameLst>
                                          <p:attrName>style.visibility</p:attrName>
                                        </p:attrNameLst>
                                      </p:cBhvr>
                                      <p:to>
                                        <p:strVal val="visible"/>
                                      </p:to>
                                    </p:set>
                                    <p:animEffect transition="in" filter="fade">
                                      <p:cBhvr>
                                        <p:cTn id="49" dur="2000"/>
                                        <p:tgtEl>
                                          <p:spTgt spid="40"/>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42"/>
                                        </p:tgtEl>
                                        <p:attrNameLst>
                                          <p:attrName>style.visibility</p:attrName>
                                        </p:attrNameLst>
                                      </p:cBhvr>
                                      <p:to>
                                        <p:strVal val="visible"/>
                                      </p:to>
                                    </p:set>
                                    <p:animEffect transition="in" filter="fade">
                                      <p:cBhvr>
                                        <p:cTn id="52" dur="20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4" grpId="0"/>
      <p:bldP spid="15" grpId="0"/>
      <p:bldP spid="16" grpId="0"/>
      <p:bldP spid="17" grpId="0"/>
      <p:bldP spid="18" grpId="0"/>
      <p:bldP spid="19" grpId="0"/>
      <p:bldP spid="20" grpId="0"/>
      <p:bldP spid="21" grpId="0"/>
      <p:bldP spid="22" grpId="0"/>
      <p:bldP spid="23" grpId="0"/>
      <p:bldP spid="24" grpId="0"/>
      <p:bldP spid="25" grpId="0"/>
      <p:bldP spid="40" grpId="0"/>
      <p:bldP spid="42"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5">
            <a:lumMod val="60000"/>
            <a:lumOff val="4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85800" y="0"/>
            <a:ext cx="7620000" cy="1143000"/>
          </a:xfrm>
        </p:spPr>
        <p:txBody>
          <a:bodyPr/>
          <a:lstStyle/>
          <a:p>
            <a:r>
              <a:rPr lang="en-US" dirty="0" smtClean="0">
                <a:solidFill>
                  <a:schemeClr val="tx1"/>
                </a:solidFill>
              </a:rPr>
              <a:t>SF6 Age Dates</a:t>
            </a:r>
            <a:endParaRPr lang="en-US" dirty="0">
              <a:solidFill>
                <a:schemeClr val="tx1"/>
              </a:solidFill>
            </a:endParaRPr>
          </a:p>
        </p:txBody>
      </p:sp>
      <p:sp>
        <p:nvSpPr>
          <p:cNvPr id="3" name="Content Placeholder 2"/>
          <p:cNvSpPr>
            <a:spLocks noGrp="1"/>
          </p:cNvSpPr>
          <p:nvPr>
            <p:ph idx="1"/>
          </p:nvPr>
        </p:nvSpPr>
        <p:spPr/>
        <p:txBody>
          <a:bodyPr/>
          <a:lstStyle/>
          <a:p>
            <a:endParaRPr lang="en-US" dirty="0"/>
          </a:p>
        </p:txBody>
      </p:sp>
      <p:sp>
        <p:nvSpPr>
          <p:cNvPr id="9218"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9217" name="Object 1"/>
          <p:cNvGraphicFramePr>
            <a:graphicFrameLocks noChangeAspect="1"/>
          </p:cNvGraphicFramePr>
          <p:nvPr/>
        </p:nvGraphicFramePr>
        <p:xfrm>
          <a:off x="0" y="0"/>
          <a:ext cx="8884470" cy="6858000"/>
        </p:xfrm>
        <a:graphic>
          <a:graphicData uri="http://schemas.openxmlformats.org/presentationml/2006/ole">
            <p:oleObj spid="_x0000_s3074" name="Graph Sheet" r:id="rId3" imgW="3352800" imgH="2590465" progId="SPLUSGraphSheetFileType">
              <p:embed/>
            </p:oleObj>
          </a:graphicData>
        </a:graphic>
      </p:graphicFrame>
      <p:sp>
        <p:nvSpPr>
          <p:cNvPr id="7" name="Freeform 6"/>
          <p:cNvSpPr/>
          <p:nvPr/>
        </p:nvSpPr>
        <p:spPr>
          <a:xfrm>
            <a:off x="2325189" y="1942011"/>
            <a:ext cx="4406537" cy="1550126"/>
          </a:xfrm>
          <a:custGeom>
            <a:avLst/>
            <a:gdLst>
              <a:gd name="connsiteX0" fmla="*/ 0 w 4406537"/>
              <a:gd name="connsiteY0" fmla="*/ 1079863 h 1550126"/>
              <a:gd name="connsiteX1" fmla="*/ 1994262 w 4406537"/>
              <a:gd name="connsiteY1" fmla="*/ 1550126 h 1550126"/>
              <a:gd name="connsiteX2" fmla="*/ 3709851 w 4406537"/>
              <a:gd name="connsiteY2" fmla="*/ 1079863 h 1550126"/>
              <a:gd name="connsiteX3" fmla="*/ 4406537 w 4406537"/>
              <a:gd name="connsiteY3" fmla="*/ 0 h 1550126"/>
            </a:gdLst>
            <a:ahLst/>
            <a:cxnLst>
              <a:cxn ang="0">
                <a:pos x="connsiteX0" y="connsiteY0"/>
              </a:cxn>
              <a:cxn ang="0">
                <a:pos x="connsiteX1" y="connsiteY1"/>
              </a:cxn>
              <a:cxn ang="0">
                <a:pos x="connsiteX2" y="connsiteY2"/>
              </a:cxn>
              <a:cxn ang="0">
                <a:pos x="connsiteX3" y="connsiteY3"/>
              </a:cxn>
            </a:cxnLst>
            <a:rect l="l" t="t" r="r" b="b"/>
            <a:pathLst>
              <a:path w="4406537" h="1550126">
                <a:moveTo>
                  <a:pt x="0" y="1079863"/>
                </a:moveTo>
                <a:cubicBezTo>
                  <a:pt x="687977" y="1314994"/>
                  <a:pt x="1375954" y="1550126"/>
                  <a:pt x="1994262" y="1550126"/>
                </a:cubicBezTo>
                <a:cubicBezTo>
                  <a:pt x="2612570" y="1550126"/>
                  <a:pt x="3307805" y="1338217"/>
                  <a:pt x="3709851" y="1079863"/>
                </a:cubicBezTo>
                <a:cubicBezTo>
                  <a:pt x="4111897" y="821509"/>
                  <a:pt x="4358640" y="576217"/>
                  <a:pt x="4406537" y="0"/>
                </a:cubicBezTo>
              </a:path>
            </a:pathLst>
          </a:custGeom>
          <a:ln>
            <a:solidFill>
              <a:srgbClr val="0066FF"/>
            </a:solidFill>
          </a:ln>
        </p:spPr>
        <p:style>
          <a:lnRef idx="3">
            <a:schemeClr val="accent4"/>
          </a:lnRef>
          <a:fillRef idx="0">
            <a:schemeClr val="accent4"/>
          </a:fillRef>
          <a:effectRef idx="2">
            <a:schemeClr val="accent4"/>
          </a:effectRef>
          <a:fontRef idx="minor">
            <a:schemeClr val="tx1"/>
          </a:fontRef>
        </p:style>
        <p:txBody>
          <a:bodyPr rtlCol="0" anchor="ctr"/>
          <a:lstStyle/>
          <a:p>
            <a:pPr algn="ctr"/>
            <a:endParaRPr lang="en-US"/>
          </a:p>
        </p:txBody>
      </p:sp>
      <p:sp>
        <p:nvSpPr>
          <p:cNvPr id="11" name="Freeform 10"/>
          <p:cNvSpPr/>
          <p:nvPr/>
        </p:nvSpPr>
        <p:spPr>
          <a:xfrm>
            <a:off x="2325189" y="3492137"/>
            <a:ext cx="4894217" cy="1206137"/>
          </a:xfrm>
          <a:custGeom>
            <a:avLst/>
            <a:gdLst>
              <a:gd name="connsiteX0" fmla="*/ 0 w 4894217"/>
              <a:gd name="connsiteY0" fmla="*/ 0 h 1206137"/>
              <a:gd name="connsiteX1" fmla="*/ 2011680 w 4894217"/>
              <a:gd name="connsiteY1" fmla="*/ 1123406 h 1206137"/>
              <a:gd name="connsiteX2" fmla="*/ 4397828 w 4894217"/>
              <a:gd name="connsiteY2" fmla="*/ 496389 h 1206137"/>
              <a:gd name="connsiteX3" fmla="*/ 4894217 w 4894217"/>
              <a:gd name="connsiteY3" fmla="*/ 261257 h 1206137"/>
              <a:gd name="connsiteX4" fmla="*/ 4894217 w 4894217"/>
              <a:gd name="connsiteY4" fmla="*/ 261257 h 12061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94217" h="1206137">
                <a:moveTo>
                  <a:pt x="0" y="0"/>
                </a:moveTo>
                <a:cubicBezTo>
                  <a:pt x="639354" y="520337"/>
                  <a:pt x="1278709" y="1040675"/>
                  <a:pt x="2011680" y="1123406"/>
                </a:cubicBezTo>
                <a:cubicBezTo>
                  <a:pt x="2744651" y="1206137"/>
                  <a:pt x="3917405" y="640081"/>
                  <a:pt x="4397828" y="496389"/>
                </a:cubicBezTo>
                <a:cubicBezTo>
                  <a:pt x="4878251" y="352698"/>
                  <a:pt x="4894217" y="261257"/>
                  <a:pt x="4894217" y="261257"/>
                </a:cubicBezTo>
                <a:lnTo>
                  <a:pt x="4894217" y="261257"/>
                </a:lnTo>
              </a:path>
            </a:pathLst>
          </a:custGeom>
          <a:ln>
            <a:solidFill>
              <a:srgbClr val="0066FF"/>
            </a:solidFill>
          </a:ln>
        </p:spPr>
        <p:style>
          <a:lnRef idx="3">
            <a:schemeClr val="accent4"/>
          </a:lnRef>
          <a:fillRef idx="0">
            <a:schemeClr val="accent4"/>
          </a:fillRef>
          <a:effectRef idx="2">
            <a:schemeClr val="accent4"/>
          </a:effectRef>
          <a:fontRef idx="minor">
            <a:schemeClr val="tx1"/>
          </a:fontRef>
        </p:style>
        <p:txBody>
          <a:bodyPr rtlCol="0" anchor="ctr"/>
          <a:lstStyle/>
          <a:p>
            <a:pPr algn="ctr"/>
            <a:endParaRPr lang="en-US"/>
          </a:p>
        </p:txBody>
      </p:sp>
      <p:sp>
        <p:nvSpPr>
          <p:cNvPr id="12" name="Oval 11"/>
          <p:cNvSpPr/>
          <p:nvPr/>
        </p:nvSpPr>
        <p:spPr>
          <a:xfrm>
            <a:off x="6477000" y="4495800"/>
            <a:ext cx="609600" cy="381000"/>
          </a:xfrm>
          <a:prstGeom prst="ellipse">
            <a:avLst/>
          </a:prstGeom>
          <a:noFill/>
          <a:ln>
            <a:solidFill>
              <a:srgbClr val="0066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p:cNvSpPr txBox="1"/>
          <p:nvPr/>
        </p:nvSpPr>
        <p:spPr>
          <a:xfrm rot="20868542">
            <a:off x="4843773" y="4340884"/>
            <a:ext cx="641654" cy="369332"/>
          </a:xfrm>
          <a:prstGeom prst="rect">
            <a:avLst/>
          </a:prstGeom>
          <a:solidFill>
            <a:srgbClr val="FFFFCC"/>
          </a:solidFill>
        </p:spPr>
        <p:txBody>
          <a:bodyPr wrap="square" rtlCol="0">
            <a:spAutoFit/>
          </a:bodyPr>
          <a:lstStyle/>
          <a:p>
            <a:r>
              <a:rPr lang="en-US" sz="1800" dirty="0" smtClean="0"/>
              <a:t>1990</a:t>
            </a:r>
            <a:endParaRPr lang="en-US" sz="1800" dirty="0"/>
          </a:p>
        </p:txBody>
      </p:sp>
      <p:sp>
        <p:nvSpPr>
          <p:cNvPr id="14" name="TextBox 13"/>
          <p:cNvSpPr txBox="1"/>
          <p:nvPr/>
        </p:nvSpPr>
        <p:spPr>
          <a:xfrm rot="20470054">
            <a:off x="5281515" y="3011794"/>
            <a:ext cx="641654" cy="369332"/>
          </a:xfrm>
          <a:prstGeom prst="rect">
            <a:avLst/>
          </a:prstGeom>
          <a:solidFill>
            <a:srgbClr val="FFCC99"/>
          </a:solidFill>
        </p:spPr>
        <p:txBody>
          <a:bodyPr wrap="square" rtlCol="0">
            <a:spAutoFit/>
          </a:bodyPr>
          <a:lstStyle/>
          <a:p>
            <a:r>
              <a:rPr lang="en-US" sz="1800" dirty="0" smtClean="0"/>
              <a:t>2000</a:t>
            </a:r>
            <a:endParaRPr lang="en-US" sz="1800" dirty="0"/>
          </a:p>
        </p:txBody>
      </p:sp>
      <p:sp>
        <p:nvSpPr>
          <p:cNvPr id="16" name="Freeform 15"/>
          <p:cNvSpPr/>
          <p:nvPr/>
        </p:nvSpPr>
        <p:spPr>
          <a:xfrm>
            <a:off x="2333897" y="1950720"/>
            <a:ext cx="4856480" cy="2998651"/>
          </a:xfrm>
          <a:custGeom>
            <a:avLst/>
            <a:gdLst>
              <a:gd name="connsiteX0" fmla="*/ 0 w 4856480"/>
              <a:gd name="connsiteY0" fmla="*/ 1071154 h 2998651"/>
              <a:gd name="connsiteX1" fmla="*/ 1994263 w 4856480"/>
              <a:gd name="connsiteY1" fmla="*/ 1584960 h 2998651"/>
              <a:gd name="connsiteX2" fmla="*/ 3204754 w 4856480"/>
              <a:gd name="connsiteY2" fmla="*/ 2778034 h 2998651"/>
              <a:gd name="connsiteX3" fmla="*/ 4606834 w 4856480"/>
              <a:gd name="connsiteY3" fmla="*/ 2908663 h 2998651"/>
              <a:gd name="connsiteX4" fmla="*/ 4702629 w 4856480"/>
              <a:gd name="connsiteY4" fmla="*/ 2656114 h 2998651"/>
              <a:gd name="connsiteX5" fmla="*/ 3683726 w 4856480"/>
              <a:gd name="connsiteY5" fmla="*/ 2220686 h 2998651"/>
              <a:gd name="connsiteX6" fmla="*/ 3666309 w 4856480"/>
              <a:gd name="connsiteY6" fmla="*/ 1123406 h 2998651"/>
              <a:gd name="connsiteX7" fmla="*/ 4380412 w 4856480"/>
              <a:gd name="connsiteY7" fmla="*/ 0 h 2998651"/>
              <a:gd name="connsiteX8" fmla="*/ 4380412 w 4856480"/>
              <a:gd name="connsiteY8" fmla="*/ 0 h 2998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56480" h="2998651">
                <a:moveTo>
                  <a:pt x="0" y="1071154"/>
                </a:moveTo>
                <a:cubicBezTo>
                  <a:pt x="730068" y="1185817"/>
                  <a:pt x="1460137" y="1300480"/>
                  <a:pt x="1994263" y="1584960"/>
                </a:cubicBezTo>
                <a:cubicBezTo>
                  <a:pt x="2528389" y="1869440"/>
                  <a:pt x="2769326" y="2557417"/>
                  <a:pt x="3204754" y="2778034"/>
                </a:cubicBezTo>
                <a:cubicBezTo>
                  <a:pt x="3640183" y="2998651"/>
                  <a:pt x="4357188" y="2928983"/>
                  <a:pt x="4606834" y="2908663"/>
                </a:cubicBezTo>
                <a:cubicBezTo>
                  <a:pt x="4856480" y="2888343"/>
                  <a:pt x="4856480" y="2770777"/>
                  <a:pt x="4702629" y="2656114"/>
                </a:cubicBezTo>
                <a:cubicBezTo>
                  <a:pt x="4548778" y="2541451"/>
                  <a:pt x="3856446" y="2476137"/>
                  <a:pt x="3683726" y="2220686"/>
                </a:cubicBezTo>
                <a:cubicBezTo>
                  <a:pt x="3511006" y="1965235"/>
                  <a:pt x="3550195" y="1493520"/>
                  <a:pt x="3666309" y="1123406"/>
                </a:cubicBezTo>
                <a:cubicBezTo>
                  <a:pt x="3782423" y="753292"/>
                  <a:pt x="4380412" y="0"/>
                  <a:pt x="4380412" y="0"/>
                </a:cubicBezTo>
                <a:lnTo>
                  <a:pt x="4380412" y="0"/>
                </a:lnTo>
              </a:path>
            </a:pathLst>
          </a:custGeom>
          <a:ln>
            <a:solidFill>
              <a:srgbClr val="00B050"/>
            </a:solidFill>
          </a:ln>
        </p:spPr>
        <p:style>
          <a:lnRef idx="3">
            <a:schemeClr val="accent4"/>
          </a:lnRef>
          <a:fillRef idx="0">
            <a:schemeClr val="accent4"/>
          </a:fillRef>
          <a:effectRef idx="2">
            <a:schemeClr val="accent4"/>
          </a:effectRef>
          <a:fontRef idx="minor">
            <a:schemeClr val="tx1"/>
          </a:fontRef>
        </p:style>
        <p:txBody>
          <a:bodyPr rtlCol="0" anchor="ctr"/>
          <a:lstStyle/>
          <a:p>
            <a:pPr algn="ctr"/>
            <a:endParaRPr lang="en-US"/>
          </a:p>
        </p:txBody>
      </p:sp>
      <p:sp>
        <p:nvSpPr>
          <p:cNvPr id="17" name="Freeform 16"/>
          <p:cNvSpPr/>
          <p:nvPr/>
        </p:nvSpPr>
        <p:spPr>
          <a:xfrm>
            <a:off x="2325189" y="3884023"/>
            <a:ext cx="2778034" cy="984068"/>
          </a:xfrm>
          <a:custGeom>
            <a:avLst/>
            <a:gdLst>
              <a:gd name="connsiteX0" fmla="*/ 0 w 2778034"/>
              <a:gd name="connsiteY0" fmla="*/ 0 h 984068"/>
              <a:gd name="connsiteX1" fmla="*/ 1114697 w 2778034"/>
              <a:gd name="connsiteY1" fmla="*/ 801188 h 984068"/>
              <a:gd name="connsiteX2" fmla="*/ 2778034 w 2778034"/>
              <a:gd name="connsiteY2" fmla="*/ 984068 h 984068"/>
              <a:gd name="connsiteX3" fmla="*/ 2778034 w 2778034"/>
              <a:gd name="connsiteY3" fmla="*/ 984068 h 984068"/>
            </a:gdLst>
            <a:ahLst/>
            <a:cxnLst>
              <a:cxn ang="0">
                <a:pos x="connsiteX0" y="connsiteY0"/>
              </a:cxn>
              <a:cxn ang="0">
                <a:pos x="connsiteX1" y="connsiteY1"/>
              </a:cxn>
              <a:cxn ang="0">
                <a:pos x="connsiteX2" y="connsiteY2"/>
              </a:cxn>
              <a:cxn ang="0">
                <a:pos x="connsiteX3" y="connsiteY3"/>
              </a:cxn>
            </a:cxnLst>
            <a:rect l="l" t="t" r="r" b="b"/>
            <a:pathLst>
              <a:path w="2778034" h="984068">
                <a:moveTo>
                  <a:pt x="0" y="0"/>
                </a:moveTo>
                <a:cubicBezTo>
                  <a:pt x="325845" y="318588"/>
                  <a:pt x="651691" y="637177"/>
                  <a:pt x="1114697" y="801188"/>
                </a:cubicBezTo>
                <a:cubicBezTo>
                  <a:pt x="1577703" y="965199"/>
                  <a:pt x="2778034" y="984068"/>
                  <a:pt x="2778034" y="984068"/>
                </a:cubicBezTo>
                <a:lnTo>
                  <a:pt x="2778034" y="984068"/>
                </a:lnTo>
              </a:path>
            </a:pathLst>
          </a:custGeom>
          <a:ln>
            <a:solidFill>
              <a:srgbClr val="0066FF"/>
            </a:solidFill>
          </a:ln>
        </p:spPr>
        <p:style>
          <a:lnRef idx="3">
            <a:schemeClr val="accent1"/>
          </a:lnRef>
          <a:fillRef idx="0">
            <a:schemeClr val="accent1"/>
          </a:fillRef>
          <a:effectRef idx="2">
            <a:schemeClr val="accent1"/>
          </a:effectRef>
          <a:fontRef idx="minor">
            <a:schemeClr val="tx1"/>
          </a:fontRef>
        </p:style>
        <p:txBody>
          <a:bodyPr rtlCol="0" anchor="ctr"/>
          <a:lstStyle/>
          <a:p>
            <a:pPr algn="ctr"/>
            <a:endParaRPr lang="en-US"/>
          </a:p>
        </p:txBody>
      </p:sp>
      <p:sp>
        <p:nvSpPr>
          <p:cNvPr id="18" name="Freeform 17"/>
          <p:cNvSpPr/>
          <p:nvPr/>
        </p:nvSpPr>
        <p:spPr>
          <a:xfrm>
            <a:off x="2333897" y="4528457"/>
            <a:ext cx="1219200" cy="653143"/>
          </a:xfrm>
          <a:custGeom>
            <a:avLst/>
            <a:gdLst>
              <a:gd name="connsiteX0" fmla="*/ 0 w 1219200"/>
              <a:gd name="connsiteY0" fmla="*/ 0 h 653143"/>
              <a:gd name="connsiteX1" fmla="*/ 644434 w 1219200"/>
              <a:gd name="connsiteY1" fmla="*/ 435429 h 653143"/>
              <a:gd name="connsiteX2" fmla="*/ 1219200 w 1219200"/>
              <a:gd name="connsiteY2" fmla="*/ 653143 h 653143"/>
              <a:gd name="connsiteX3" fmla="*/ 1219200 w 1219200"/>
              <a:gd name="connsiteY3" fmla="*/ 653143 h 653143"/>
            </a:gdLst>
            <a:ahLst/>
            <a:cxnLst>
              <a:cxn ang="0">
                <a:pos x="connsiteX0" y="connsiteY0"/>
              </a:cxn>
              <a:cxn ang="0">
                <a:pos x="connsiteX1" y="connsiteY1"/>
              </a:cxn>
              <a:cxn ang="0">
                <a:pos x="connsiteX2" y="connsiteY2"/>
              </a:cxn>
              <a:cxn ang="0">
                <a:pos x="connsiteX3" y="connsiteY3"/>
              </a:cxn>
            </a:cxnLst>
            <a:rect l="l" t="t" r="r" b="b"/>
            <a:pathLst>
              <a:path w="1219200" h="653143">
                <a:moveTo>
                  <a:pt x="0" y="0"/>
                </a:moveTo>
                <a:cubicBezTo>
                  <a:pt x="220617" y="163286"/>
                  <a:pt x="441234" y="326572"/>
                  <a:pt x="644434" y="435429"/>
                </a:cubicBezTo>
                <a:cubicBezTo>
                  <a:pt x="847634" y="544286"/>
                  <a:pt x="1219200" y="653143"/>
                  <a:pt x="1219200" y="653143"/>
                </a:cubicBezTo>
                <a:lnTo>
                  <a:pt x="1219200" y="653143"/>
                </a:lnTo>
              </a:path>
            </a:pathLst>
          </a:custGeom>
          <a:ln>
            <a:solidFill>
              <a:srgbClr val="0066FF"/>
            </a:solidFill>
          </a:ln>
        </p:spPr>
        <p:style>
          <a:lnRef idx="3">
            <a:schemeClr val="accent2"/>
          </a:lnRef>
          <a:fillRef idx="0">
            <a:schemeClr val="accent2"/>
          </a:fillRef>
          <a:effectRef idx="2">
            <a:schemeClr val="accent2"/>
          </a:effectRef>
          <a:fontRef idx="minor">
            <a:schemeClr val="tx1"/>
          </a:fontRef>
        </p:style>
        <p:txBody>
          <a:bodyPr rtlCol="0" anchor="ctr"/>
          <a:lstStyle/>
          <a:p>
            <a:pPr algn="ctr"/>
            <a:endParaRPr lang="en-US"/>
          </a:p>
        </p:txBody>
      </p:sp>
      <p:sp>
        <p:nvSpPr>
          <p:cNvPr id="20" name="TextBox 19"/>
          <p:cNvSpPr txBox="1"/>
          <p:nvPr/>
        </p:nvSpPr>
        <p:spPr>
          <a:xfrm rot="799605">
            <a:off x="3310526" y="4564780"/>
            <a:ext cx="641654" cy="369332"/>
          </a:xfrm>
          <a:prstGeom prst="rect">
            <a:avLst/>
          </a:prstGeom>
          <a:solidFill>
            <a:srgbClr val="FFFFCC"/>
          </a:solidFill>
        </p:spPr>
        <p:txBody>
          <a:bodyPr wrap="square" rtlCol="0">
            <a:spAutoFit/>
          </a:bodyPr>
          <a:lstStyle/>
          <a:p>
            <a:r>
              <a:rPr lang="en-US" sz="1800" dirty="0" smtClean="0"/>
              <a:t>1980</a:t>
            </a:r>
            <a:endParaRPr lang="en-US" sz="1800" dirty="0"/>
          </a:p>
        </p:txBody>
      </p:sp>
      <p:sp>
        <p:nvSpPr>
          <p:cNvPr id="21" name="TextBox 20"/>
          <p:cNvSpPr txBox="1"/>
          <p:nvPr/>
        </p:nvSpPr>
        <p:spPr>
          <a:xfrm rot="1661148">
            <a:off x="2716067" y="4776121"/>
            <a:ext cx="641654" cy="369332"/>
          </a:xfrm>
          <a:prstGeom prst="rect">
            <a:avLst/>
          </a:prstGeom>
          <a:solidFill>
            <a:srgbClr val="FFFFCC"/>
          </a:solidFill>
        </p:spPr>
        <p:txBody>
          <a:bodyPr wrap="square" rtlCol="0">
            <a:spAutoFit/>
          </a:bodyPr>
          <a:lstStyle/>
          <a:p>
            <a:r>
              <a:rPr lang="en-US" sz="1800" dirty="0" smtClean="0"/>
              <a:t>1970</a:t>
            </a:r>
            <a:endParaRPr lang="en-US" sz="1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2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5">
            <a:lumMod val="60000"/>
            <a:lumOff val="4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0"/>
            <a:ext cx="7772400" cy="1143000"/>
          </a:xfrm>
        </p:spPr>
        <p:txBody>
          <a:bodyPr/>
          <a:lstStyle/>
          <a:p>
            <a:r>
              <a:rPr lang="en-US" dirty="0" smtClean="0">
                <a:solidFill>
                  <a:schemeClr val="tx1"/>
                </a:solidFill>
              </a:rPr>
              <a:t>Chloride (mg/L)</a:t>
            </a:r>
            <a:endParaRPr lang="en-US" dirty="0">
              <a:solidFill>
                <a:schemeClr val="tx1"/>
              </a:solidFill>
            </a:endParaRPr>
          </a:p>
        </p:txBody>
      </p:sp>
      <p:sp>
        <p:nvSpPr>
          <p:cNvPr id="3" name="Content Placeholder 2"/>
          <p:cNvSpPr>
            <a:spLocks noGrp="1"/>
          </p:cNvSpPr>
          <p:nvPr>
            <p:ph idx="1"/>
          </p:nvPr>
        </p:nvSpPr>
        <p:spPr/>
        <p:txBody>
          <a:bodyPr/>
          <a:lstStyle/>
          <a:p>
            <a:endParaRPr lang="en-US" dirty="0"/>
          </a:p>
        </p:txBody>
      </p:sp>
      <p:sp>
        <p:nvSpPr>
          <p:cNvPr id="10242"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10241" name="Object 1"/>
          <p:cNvGraphicFramePr>
            <a:graphicFrameLocks noChangeAspect="1"/>
          </p:cNvGraphicFramePr>
          <p:nvPr/>
        </p:nvGraphicFramePr>
        <p:xfrm>
          <a:off x="0" y="0"/>
          <a:ext cx="8891972" cy="6858000"/>
        </p:xfrm>
        <a:graphic>
          <a:graphicData uri="http://schemas.openxmlformats.org/presentationml/2006/ole">
            <p:oleObj spid="_x0000_s5122" name="Graph Sheet" r:id="rId3" imgW="3352800" imgH="2590465" progId="SPLUSGraphSheetFileType">
              <p:embed/>
            </p:oleObj>
          </a:graphicData>
        </a:graphic>
      </p:graphicFrame>
      <p:sp>
        <p:nvSpPr>
          <p:cNvPr id="6" name="Freeform 5"/>
          <p:cNvSpPr/>
          <p:nvPr/>
        </p:nvSpPr>
        <p:spPr>
          <a:xfrm>
            <a:off x="2314575" y="3848100"/>
            <a:ext cx="4410075" cy="1087438"/>
          </a:xfrm>
          <a:custGeom>
            <a:avLst/>
            <a:gdLst>
              <a:gd name="connsiteX0" fmla="*/ 0 w 4410075"/>
              <a:gd name="connsiteY0" fmla="*/ 0 h 1087438"/>
              <a:gd name="connsiteX1" fmla="*/ 1990725 w 4410075"/>
              <a:gd name="connsiteY1" fmla="*/ 914400 h 1087438"/>
              <a:gd name="connsiteX2" fmla="*/ 4410075 w 4410075"/>
              <a:gd name="connsiteY2" fmla="*/ 1038225 h 1087438"/>
              <a:gd name="connsiteX3" fmla="*/ 4410075 w 4410075"/>
              <a:gd name="connsiteY3" fmla="*/ 1038225 h 1087438"/>
            </a:gdLst>
            <a:ahLst/>
            <a:cxnLst>
              <a:cxn ang="0">
                <a:pos x="connsiteX0" y="connsiteY0"/>
              </a:cxn>
              <a:cxn ang="0">
                <a:pos x="connsiteX1" y="connsiteY1"/>
              </a:cxn>
              <a:cxn ang="0">
                <a:pos x="connsiteX2" y="connsiteY2"/>
              </a:cxn>
              <a:cxn ang="0">
                <a:pos x="connsiteX3" y="connsiteY3"/>
              </a:cxn>
            </a:cxnLst>
            <a:rect l="l" t="t" r="r" b="b"/>
            <a:pathLst>
              <a:path w="4410075" h="1087438">
                <a:moveTo>
                  <a:pt x="0" y="0"/>
                </a:moveTo>
                <a:cubicBezTo>
                  <a:pt x="627856" y="370681"/>
                  <a:pt x="1255713" y="741363"/>
                  <a:pt x="1990725" y="914400"/>
                </a:cubicBezTo>
                <a:cubicBezTo>
                  <a:pt x="2725738" y="1087438"/>
                  <a:pt x="4410075" y="1038225"/>
                  <a:pt x="4410075" y="1038225"/>
                </a:cubicBezTo>
                <a:lnTo>
                  <a:pt x="4410075" y="1038225"/>
                </a:lnTo>
              </a:path>
            </a:pathLst>
          </a:custGeom>
        </p:spPr>
        <p:style>
          <a:lnRef idx="3">
            <a:schemeClr val="accent1"/>
          </a:lnRef>
          <a:fillRef idx="0">
            <a:schemeClr val="accent1"/>
          </a:fillRef>
          <a:effectRef idx="2">
            <a:schemeClr val="accent1"/>
          </a:effectRef>
          <a:fontRef idx="minor">
            <a:schemeClr val="tx1"/>
          </a:fontRef>
        </p:style>
        <p:txBody>
          <a:bodyPr rtlCol="0" anchor="ctr"/>
          <a:lstStyle/>
          <a:p>
            <a:pPr algn="ctr"/>
            <a:endParaRPr lang="en-US"/>
          </a:p>
        </p:txBody>
      </p:sp>
      <p:sp>
        <p:nvSpPr>
          <p:cNvPr id="7" name="Freeform 6"/>
          <p:cNvSpPr/>
          <p:nvPr/>
        </p:nvSpPr>
        <p:spPr>
          <a:xfrm>
            <a:off x="2333625" y="2190750"/>
            <a:ext cx="4295775" cy="2281237"/>
          </a:xfrm>
          <a:custGeom>
            <a:avLst/>
            <a:gdLst>
              <a:gd name="connsiteX0" fmla="*/ 0 w 4295775"/>
              <a:gd name="connsiteY0" fmla="*/ 1047750 h 2281237"/>
              <a:gd name="connsiteX1" fmla="*/ 1971675 w 4295775"/>
              <a:gd name="connsiteY1" fmla="*/ 1685925 h 2281237"/>
              <a:gd name="connsiteX2" fmla="*/ 3705225 w 4295775"/>
              <a:gd name="connsiteY2" fmla="*/ 2000250 h 2281237"/>
              <a:gd name="connsiteX3" fmla="*/ 4295775 w 4295775"/>
              <a:gd name="connsiteY3" fmla="*/ 0 h 2281237"/>
              <a:gd name="connsiteX4" fmla="*/ 4295775 w 4295775"/>
              <a:gd name="connsiteY4" fmla="*/ 0 h 22812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95775" h="2281237">
                <a:moveTo>
                  <a:pt x="0" y="1047750"/>
                </a:moveTo>
                <a:cubicBezTo>
                  <a:pt x="677069" y="1287462"/>
                  <a:pt x="1354138" y="1527175"/>
                  <a:pt x="1971675" y="1685925"/>
                </a:cubicBezTo>
                <a:cubicBezTo>
                  <a:pt x="2589212" y="1844675"/>
                  <a:pt x="3317875" y="2281237"/>
                  <a:pt x="3705225" y="2000250"/>
                </a:cubicBezTo>
                <a:cubicBezTo>
                  <a:pt x="4092575" y="1719263"/>
                  <a:pt x="4295775" y="0"/>
                  <a:pt x="4295775" y="0"/>
                </a:cubicBezTo>
                <a:lnTo>
                  <a:pt x="4295775" y="0"/>
                </a:lnTo>
              </a:path>
            </a:pathLst>
          </a:custGeom>
        </p:spPr>
        <p:style>
          <a:lnRef idx="3">
            <a:schemeClr val="accent1"/>
          </a:lnRef>
          <a:fillRef idx="0">
            <a:schemeClr val="accent1"/>
          </a:fillRef>
          <a:effectRef idx="2">
            <a:schemeClr val="accent1"/>
          </a:effectRef>
          <a:fontRef idx="minor">
            <a:schemeClr val="tx1"/>
          </a:fontRef>
        </p:style>
        <p:txBody>
          <a:bodyPr rtlCol="0" anchor="ctr"/>
          <a:lstStyle/>
          <a:p>
            <a:pPr algn="ctr"/>
            <a:endParaRPr lang="en-US"/>
          </a:p>
        </p:txBody>
      </p:sp>
      <p:sp>
        <p:nvSpPr>
          <p:cNvPr id="8" name="TextBox 7"/>
          <p:cNvSpPr txBox="1"/>
          <p:nvPr/>
        </p:nvSpPr>
        <p:spPr>
          <a:xfrm rot="277324">
            <a:off x="5011145" y="4686829"/>
            <a:ext cx="527139" cy="369332"/>
          </a:xfrm>
          <a:prstGeom prst="rect">
            <a:avLst/>
          </a:prstGeom>
          <a:solidFill>
            <a:srgbClr val="FFFFCC"/>
          </a:solidFill>
        </p:spPr>
        <p:txBody>
          <a:bodyPr wrap="square" rtlCol="0">
            <a:spAutoFit/>
          </a:bodyPr>
          <a:lstStyle/>
          <a:p>
            <a:r>
              <a:rPr lang="en-US" sz="1800" dirty="0" smtClean="0"/>
              <a:t>10</a:t>
            </a:r>
            <a:endParaRPr lang="en-US" sz="1800" dirty="0"/>
          </a:p>
        </p:txBody>
      </p:sp>
      <p:sp>
        <p:nvSpPr>
          <p:cNvPr id="9" name="TextBox 8"/>
          <p:cNvSpPr txBox="1"/>
          <p:nvPr/>
        </p:nvSpPr>
        <p:spPr>
          <a:xfrm rot="1490261">
            <a:off x="3182343" y="3467628"/>
            <a:ext cx="527139" cy="369332"/>
          </a:xfrm>
          <a:prstGeom prst="rect">
            <a:avLst/>
          </a:prstGeom>
          <a:solidFill>
            <a:schemeClr val="bg1">
              <a:lumMod val="75000"/>
            </a:schemeClr>
          </a:solidFill>
        </p:spPr>
        <p:txBody>
          <a:bodyPr wrap="square" rtlCol="0">
            <a:spAutoFit/>
          </a:bodyPr>
          <a:lstStyle/>
          <a:p>
            <a:r>
              <a:rPr lang="en-US" sz="1800" dirty="0" smtClean="0"/>
              <a:t>30</a:t>
            </a:r>
            <a:endParaRPr lang="en-US" sz="18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5">
            <a:lumMod val="60000"/>
            <a:lumOff val="4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0"/>
            <a:ext cx="7772400" cy="1143000"/>
          </a:xfrm>
        </p:spPr>
        <p:txBody>
          <a:bodyPr/>
          <a:lstStyle/>
          <a:p>
            <a:r>
              <a:rPr lang="en-US" dirty="0" smtClean="0">
                <a:solidFill>
                  <a:schemeClr val="tx1"/>
                </a:solidFill>
              </a:rPr>
              <a:t>Dissolved Oxygen (mg/L)</a:t>
            </a:r>
            <a:endParaRPr lang="en-US" dirty="0">
              <a:solidFill>
                <a:schemeClr val="tx1"/>
              </a:solidFill>
            </a:endParaRPr>
          </a:p>
        </p:txBody>
      </p:sp>
      <p:sp>
        <p:nvSpPr>
          <p:cNvPr id="3" name="Content Placeholder 2"/>
          <p:cNvSpPr>
            <a:spLocks noGrp="1"/>
          </p:cNvSpPr>
          <p:nvPr>
            <p:ph idx="1"/>
          </p:nvPr>
        </p:nvSpPr>
        <p:spPr/>
        <p:txBody>
          <a:bodyPr/>
          <a:lstStyle/>
          <a:p>
            <a:endParaRPr lang="en-US"/>
          </a:p>
        </p:txBody>
      </p:sp>
      <p:sp>
        <p:nvSpPr>
          <p:cNvPr id="8194"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8193" name="Object 1"/>
          <p:cNvGraphicFramePr>
            <a:graphicFrameLocks noChangeAspect="1"/>
          </p:cNvGraphicFramePr>
          <p:nvPr/>
        </p:nvGraphicFramePr>
        <p:xfrm>
          <a:off x="0" y="0"/>
          <a:ext cx="8915400" cy="6886746"/>
        </p:xfrm>
        <a:graphic>
          <a:graphicData uri="http://schemas.openxmlformats.org/presentationml/2006/ole">
            <p:oleObj spid="_x0000_s4098" name="Graph Sheet" r:id="rId3" imgW="3352800" imgH="2590465" progId="SPLUSGraphSheetFileType">
              <p:embed/>
            </p:oleObj>
          </a:graphicData>
        </a:graphic>
      </p:graphicFrame>
      <p:sp>
        <p:nvSpPr>
          <p:cNvPr id="10" name="Freeform 9"/>
          <p:cNvSpPr/>
          <p:nvPr/>
        </p:nvSpPr>
        <p:spPr>
          <a:xfrm>
            <a:off x="2377440" y="1959429"/>
            <a:ext cx="4371703" cy="3111863"/>
          </a:xfrm>
          <a:custGeom>
            <a:avLst/>
            <a:gdLst>
              <a:gd name="connsiteX0" fmla="*/ 4371703 w 4371703"/>
              <a:gd name="connsiteY0" fmla="*/ 2978331 h 3111863"/>
              <a:gd name="connsiteX1" fmla="*/ 3657600 w 4371703"/>
              <a:gd name="connsiteY1" fmla="*/ 2917371 h 3111863"/>
              <a:gd name="connsiteX2" fmla="*/ 1959429 w 4371703"/>
              <a:gd name="connsiteY2" fmla="*/ 1811382 h 3111863"/>
              <a:gd name="connsiteX3" fmla="*/ 0 w 4371703"/>
              <a:gd name="connsiteY3" fmla="*/ 0 h 3111863"/>
              <a:gd name="connsiteX4" fmla="*/ 0 w 4371703"/>
              <a:gd name="connsiteY4" fmla="*/ 0 h 31118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71703" h="3111863">
                <a:moveTo>
                  <a:pt x="4371703" y="2978331"/>
                </a:moveTo>
                <a:cubicBezTo>
                  <a:pt x="4215674" y="3045097"/>
                  <a:pt x="4059646" y="3111863"/>
                  <a:pt x="3657600" y="2917371"/>
                </a:cubicBezTo>
                <a:cubicBezTo>
                  <a:pt x="3255554" y="2722880"/>
                  <a:pt x="2569029" y="2297610"/>
                  <a:pt x="1959429" y="1811382"/>
                </a:cubicBezTo>
                <a:cubicBezTo>
                  <a:pt x="1349829" y="1325154"/>
                  <a:pt x="0" y="0"/>
                  <a:pt x="0" y="0"/>
                </a:cubicBezTo>
                <a:lnTo>
                  <a:pt x="0" y="0"/>
                </a:lnTo>
              </a:path>
            </a:pathLst>
          </a:custGeom>
        </p:spPr>
        <p:style>
          <a:lnRef idx="3">
            <a:schemeClr val="accent1"/>
          </a:lnRef>
          <a:fillRef idx="0">
            <a:schemeClr val="accent1"/>
          </a:fillRef>
          <a:effectRef idx="2">
            <a:schemeClr val="accent1"/>
          </a:effectRef>
          <a:fontRef idx="minor">
            <a:schemeClr val="tx1"/>
          </a:fontRef>
        </p:style>
        <p:txBody>
          <a:bodyPr rtlCol="0" anchor="ctr"/>
          <a:lstStyle/>
          <a:p>
            <a:pPr algn="ctr"/>
            <a:endParaRPr lang="en-US"/>
          </a:p>
        </p:txBody>
      </p:sp>
      <p:sp>
        <p:nvSpPr>
          <p:cNvPr id="11" name="TextBox 10"/>
          <p:cNvSpPr txBox="1"/>
          <p:nvPr/>
        </p:nvSpPr>
        <p:spPr>
          <a:xfrm rot="2010906">
            <a:off x="5163543" y="4382029"/>
            <a:ext cx="527139" cy="369332"/>
          </a:xfrm>
          <a:prstGeom prst="rect">
            <a:avLst/>
          </a:prstGeom>
          <a:solidFill>
            <a:srgbClr val="FFFFCC"/>
          </a:solidFill>
        </p:spPr>
        <p:txBody>
          <a:bodyPr wrap="square" rtlCol="0">
            <a:spAutoFit/>
          </a:bodyPr>
          <a:lstStyle/>
          <a:p>
            <a:r>
              <a:rPr lang="en-US" sz="1800" dirty="0" smtClean="0"/>
              <a:t>1.0</a:t>
            </a:r>
            <a:endParaRPr lang="en-US" sz="1800" dirty="0"/>
          </a:p>
        </p:txBody>
      </p:sp>
      <p:sp>
        <p:nvSpPr>
          <p:cNvPr id="12" name="TextBox 11"/>
          <p:cNvSpPr txBox="1"/>
          <p:nvPr/>
        </p:nvSpPr>
        <p:spPr>
          <a:xfrm>
            <a:off x="1295400" y="3962400"/>
            <a:ext cx="2722220" cy="1938992"/>
          </a:xfrm>
          <a:prstGeom prst="rect">
            <a:avLst/>
          </a:prstGeom>
          <a:solidFill>
            <a:schemeClr val="bg1"/>
          </a:solidFill>
          <a:ln>
            <a:solidFill>
              <a:schemeClr val="tx1"/>
            </a:solidFill>
          </a:ln>
        </p:spPr>
        <p:txBody>
          <a:bodyPr wrap="square" rtlCol="0">
            <a:spAutoFit/>
          </a:bodyPr>
          <a:lstStyle/>
          <a:p>
            <a:r>
              <a:rPr lang="en-US" dirty="0" smtClean="0"/>
              <a:t>Nitrate    0.8 – </a:t>
            </a:r>
            <a:r>
              <a:rPr lang="en-US" dirty="0" err="1" smtClean="0"/>
              <a:t>nd</a:t>
            </a:r>
            <a:endParaRPr lang="en-US" dirty="0" smtClean="0"/>
          </a:p>
          <a:p>
            <a:r>
              <a:rPr lang="en-US" dirty="0" smtClean="0"/>
              <a:t>Iron 	   3340 – 86</a:t>
            </a:r>
          </a:p>
          <a:p>
            <a:r>
              <a:rPr lang="en-US" dirty="0" smtClean="0"/>
              <a:t>Sulfate    10.6 – 0.6</a:t>
            </a:r>
          </a:p>
          <a:p>
            <a:r>
              <a:rPr lang="en-US" dirty="0" smtClean="0"/>
              <a:t>Methane 0.55 – 0.02</a:t>
            </a:r>
          </a:p>
          <a:p>
            <a:r>
              <a:rPr lang="en-US" dirty="0" smtClean="0"/>
              <a:t>DOC       0.6 – 0.3</a:t>
            </a:r>
            <a:endParaRPr lang="en-US" dirty="0"/>
          </a:p>
        </p:txBody>
      </p:sp>
      <p:sp>
        <p:nvSpPr>
          <p:cNvPr id="13" name="TextBox 12"/>
          <p:cNvSpPr txBox="1"/>
          <p:nvPr/>
        </p:nvSpPr>
        <p:spPr>
          <a:xfrm>
            <a:off x="4876800" y="1981200"/>
            <a:ext cx="2722220" cy="1938992"/>
          </a:xfrm>
          <a:prstGeom prst="rect">
            <a:avLst/>
          </a:prstGeom>
          <a:solidFill>
            <a:schemeClr val="bg1"/>
          </a:solidFill>
          <a:ln>
            <a:solidFill>
              <a:schemeClr val="tx1"/>
            </a:solidFill>
          </a:ln>
        </p:spPr>
        <p:txBody>
          <a:bodyPr wrap="square" rtlCol="0">
            <a:spAutoFit/>
          </a:bodyPr>
          <a:lstStyle/>
          <a:p>
            <a:r>
              <a:rPr lang="en-US" dirty="0" smtClean="0"/>
              <a:t>Nitrate    3.1 – 0.6</a:t>
            </a:r>
          </a:p>
          <a:p>
            <a:r>
              <a:rPr lang="en-US" dirty="0" smtClean="0"/>
              <a:t>Iron 	   86 – 9</a:t>
            </a:r>
          </a:p>
          <a:p>
            <a:r>
              <a:rPr lang="en-US" dirty="0" smtClean="0"/>
              <a:t>Sulfate    33.7 – 0.7</a:t>
            </a:r>
          </a:p>
          <a:p>
            <a:r>
              <a:rPr lang="en-US" dirty="0" smtClean="0"/>
              <a:t>Methane  </a:t>
            </a:r>
            <a:r>
              <a:rPr lang="en-US" dirty="0" err="1" smtClean="0"/>
              <a:t>nd</a:t>
            </a:r>
            <a:endParaRPr lang="en-US" dirty="0" smtClean="0"/>
          </a:p>
          <a:p>
            <a:r>
              <a:rPr lang="en-US" dirty="0" smtClean="0"/>
              <a:t>DOC        0.9 – 0.5</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2000"/>
                                        <p:tgtEl>
                                          <p:spTgt spid="1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2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5">
            <a:lumMod val="60000"/>
            <a:lumOff val="4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85800" y="0"/>
            <a:ext cx="7772400" cy="1143000"/>
          </a:xfrm>
        </p:spPr>
        <p:txBody>
          <a:bodyPr/>
          <a:lstStyle/>
          <a:p>
            <a:r>
              <a:rPr lang="en-US" dirty="0" smtClean="0">
                <a:solidFill>
                  <a:schemeClr val="tx1"/>
                </a:solidFill>
              </a:rPr>
              <a:t>Total Nitrogen (mg/L)</a:t>
            </a:r>
            <a:endParaRPr lang="en-US" dirty="0">
              <a:solidFill>
                <a:schemeClr val="tx1"/>
              </a:solidFill>
            </a:endParaRPr>
          </a:p>
        </p:txBody>
      </p:sp>
      <p:sp>
        <p:nvSpPr>
          <p:cNvPr id="3" name="Content Placeholder 2"/>
          <p:cNvSpPr>
            <a:spLocks noGrp="1"/>
          </p:cNvSpPr>
          <p:nvPr>
            <p:ph idx="1"/>
          </p:nvPr>
        </p:nvSpPr>
        <p:spPr/>
        <p:txBody>
          <a:bodyPr/>
          <a:lstStyle/>
          <a:p>
            <a:endParaRPr lang="en-US"/>
          </a:p>
        </p:txBody>
      </p:sp>
      <p:sp>
        <p:nvSpPr>
          <p:cNvPr id="11266"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11265" name="Object 1"/>
          <p:cNvGraphicFramePr>
            <a:graphicFrameLocks noChangeAspect="1"/>
          </p:cNvGraphicFramePr>
          <p:nvPr/>
        </p:nvGraphicFramePr>
        <p:xfrm>
          <a:off x="0" y="0"/>
          <a:ext cx="8912190" cy="6858000"/>
        </p:xfrm>
        <a:graphic>
          <a:graphicData uri="http://schemas.openxmlformats.org/presentationml/2006/ole">
            <p:oleObj spid="_x0000_s6146" name="Graph Sheet" r:id="rId3" imgW="3352800" imgH="2590465" progId="SPLUSGraphSheetFileType">
              <p:embed/>
            </p:oleObj>
          </a:graphicData>
        </a:graphic>
      </p:graphicFrame>
      <p:sp>
        <p:nvSpPr>
          <p:cNvPr id="6" name="Freeform 5"/>
          <p:cNvSpPr/>
          <p:nvPr/>
        </p:nvSpPr>
        <p:spPr>
          <a:xfrm>
            <a:off x="2377440" y="1959429"/>
            <a:ext cx="4371703" cy="3111863"/>
          </a:xfrm>
          <a:custGeom>
            <a:avLst/>
            <a:gdLst>
              <a:gd name="connsiteX0" fmla="*/ 4371703 w 4371703"/>
              <a:gd name="connsiteY0" fmla="*/ 2978331 h 3111863"/>
              <a:gd name="connsiteX1" fmla="*/ 3657600 w 4371703"/>
              <a:gd name="connsiteY1" fmla="*/ 2917371 h 3111863"/>
              <a:gd name="connsiteX2" fmla="*/ 1959429 w 4371703"/>
              <a:gd name="connsiteY2" fmla="*/ 1811382 h 3111863"/>
              <a:gd name="connsiteX3" fmla="*/ 0 w 4371703"/>
              <a:gd name="connsiteY3" fmla="*/ 0 h 3111863"/>
              <a:gd name="connsiteX4" fmla="*/ 0 w 4371703"/>
              <a:gd name="connsiteY4" fmla="*/ 0 h 31118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71703" h="3111863">
                <a:moveTo>
                  <a:pt x="4371703" y="2978331"/>
                </a:moveTo>
                <a:cubicBezTo>
                  <a:pt x="4215674" y="3045097"/>
                  <a:pt x="4059646" y="3111863"/>
                  <a:pt x="3657600" y="2917371"/>
                </a:cubicBezTo>
                <a:cubicBezTo>
                  <a:pt x="3255554" y="2722880"/>
                  <a:pt x="2569029" y="2297610"/>
                  <a:pt x="1959429" y="1811382"/>
                </a:cubicBezTo>
                <a:cubicBezTo>
                  <a:pt x="1349829" y="1325154"/>
                  <a:pt x="0" y="0"/>
                  <a:pt x="0" y="0"/>
                </a:cubicBezTo>
                <a:lnTo>
                  <a:pt x="0" y="0"/>
                </a:lnTo>
              </a:path>
            </a:pathLst>
          </a:cu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 name="TextBox 6"/>
          <p:cNvSpPr txBox="1"/>
          <p:nvPr/>
        </p:nvSpPr>
        <p:spPr>
          <a:xfrm rot="2010906">
            <a:off x="5056237" y="4389778"/>
            <a:ext cx="824224" cy="346109"/>
          </a:xfrm>
          <a:prstGeom prst="rect">
            <a:avLst/>
          </a:prstGeom>
          <a:solidFill>
            <a:srgbClr val="FFFFCC"/>
          </a:solidFill>
        </p:spPr>
        <p:txBody>
          <a:bodyPr wrap="square" rtlCol="0">
            <a:spAutoFit/>
          </a:bodyPr>
          <a:lstStyle/>
          <a:p>
            <a:r>
              <a:rPr lang="en-US" sz="1600" dirty="0" smtClean="0">
                <a:solidFill>
                  <a:schemeClr val="accent5">
                    <a:lumMod val="75000"/>
                  </a:schemeClr>
                </a:solidFill>
              </a:rPr>
              <a:t>Anoxic</a:t>
            </a:r>
            <a:endParaRPr lang="en-US" sz="1600" dirty="0">
              <a:solidFill>
                <a:schemeClr val="accent5">
                  <a:lumMod val="75000"/>
                </a:schemeClr>
              </a:solidFill>
            </a:endParaRPr>
          </a:p>
        </p:txBody>
      </p:sp>
      <p:sp>
        <p:nvSpPr>
          <p:cNvPr id="8" name="Oval 7"/>
          <p:cNvSpPr/>
          <p:nvPr/>
        </p:nvSpPr>
        <p:spPr>
          <a:xfrm rot="20281833">
            <a:off x="4251879" y="2503473"/>
            <a:ext cx="2801768" cy="1463080"/>
          </a:xfrm>
          <a:prstGeom prst="ellipse">
            <a:avLst/>
          </a:prstGeom>
          <a:noFill/>
          <a:ln>
            <a:solidFill>
              <a:srgbClr val="0066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solidFill>
                  <a:srgbClr val="FFFF00"/>
                </a:solidFill>
              </a:rPr>
              <a:t>Recharge Nitrate Concentrations </a:t>
            </a:r>
            <a:endParaRPr lang="en-US" dirty="0">
              <a:solidFill>
                <a:srgbClr val="FFFF00"/>
              </a:solidFill>
            </a:endParaRPr>
          </a:p>
        </p:txBody>
      </p:sp>
      <p:graphicFrame>
        <p:nvGraphicFramePr>
          <p:cNvPr id="7" name="Content Placeholder 6"/>
          <p:cNvGraphicFramePr>
            <a:graphicFrameLocks noGrp="1"/>
          </p:cNvGraphicFramePr>
          <p:nvPr>
            <p:ph sz="half" idx="1"/>
          </p:nvPr>
        </p:nvGraphicFramePr>
        <p:xfrm>
          <a:off x="685800" y="1981200"/>
          <a:ext cx="3810000" cy="411480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8" name="Content Placeholder 7"/>
          <p:cNvGraphicFramePr>
            <a:graphicFrameLocks noGrp="1"/>
          </p:cNvGraphicFramePr>
          <p:nvPr>
            <p:ph sz="half" idx="2"/>
          </p:nvPr>
        </p:nvGraphicFramePr>
        <p:xfrm>
          <a:off x="4648200" y="1981200"/>
          <a:ext cx="3810000" cy="4114800"/>
        </p:xfrm>
        <a:graphic>
          <a:graphicData uri="http://schemas.openxmlformats.org/drawingml/2006/chart">
            <c:chart xmlns:c="http://schemas.openxmlformats.org/drawingml/2006/chart" xmlns:r="http://schemas.openxmlformats.org/officeDocument/2006/relationships" r:id="rId3"/>
          </a:graphicData>
        </a:graphic>
      </p:graphicFrame>
      <p:cxnSp>
        <p:nvCxnSpPr>
          <p:cNvPr id="10" name="Straight Connector 9"/>
          <p:cNvCxnSpPr/>
          <p:nvPr/>
        </p:nvCxnSpPr>
        <p:spPr>
          <a:xfrm rot="5400000" flipH="1" flipV="1">
            <a:off x="4305300" y="3771900"/>
            <a:ext cx="3276600" cy="1588"/>
          </a:xfrm>
          <a:prstGeom prst="line">
            <a:avLst/>
          </a:prstGeom>
          <a:ln>
            <a:solidFill>
              <a:schemeClr val="tx1"/>
            </a:solidFill>
            <a:prstDash val="lgDash"/>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2209800" y="2057400"/>
            <a:ext cx="2269404" cy="461665"/>
          </a:xfrm>
          <a:prstGeom prst="rect">
            <a:avLst/>
          </a:prstGeom>
          <a:noFill/>
        </p:spPr>
        <p:txBody>
          <a:bodyPr wrap="none" rtlCol="0">
            <a:spAutoFit/>
          </a:bodyPr>
          <a:lstStyle/>
          <a:p>
            <a:r>
              <a:rPr lang="en-US" dirty="0" smtClean="0"/>
              <a:t>Recharge Nitrate</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8" grpId="0">
        <p:bldAsOne/>
      </p:bldGraphic>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Concentrations as a Function        of Groundwater Age</a:t>
            </a:r>
            <a:endParaRPr lang="en-US" dirty="0"/>
          </a:p>
        </p:txBody>
      </p:sp>
      <p:sp>
        <p:nvSpPr>
          <p:cNvPr id="5" name="Text Placeholder 4"/>
          <p:cNvSpPr>
            <a:spLocks noGrp="1"/>
          </p:cNvSpPr>
          <p:nvPr>
            <p:ph type="body" idx="1"/>
          </p:nvPr>
        </p:nvSpPr>
        <p:spPr/>
        <p:txBody>
          <a:bodyPr/>
          <a:lstStyle/>
          <a:p>
            <a:endParaRPr lang="en-US"/>
          </a:p>
        </p:txBody>
      </p:sp>
      <p:sp>
        <p:nvSpPr>
          <p:cNvPr id="7" name="Text Placeholder 6"/>
          <p:cNvSpPr>
            <a:spLocks noGrp="1"/>
          </p:cNvSpPr>
          <p:nvPr>
            <p:ph type="body" sz="quarter" idx="3"/>
          </p:nvPr>
        </p:nvSpPr>
        <p:spPr/>
        <p:txBody>
          <a:bodyPr/>
          <a:lstStyle/>
          <a:p>
            <a:endParaRPr lang="en-US" dirty="0"/>
          </a:p>
        </p:txBody>
      </p:sp>
      <p:graphicFrame>
        <p:nvGraphicFramePr>
          <p:cNvPr id="10" name="Content Placeholder 9"/>
          <p:cNvGraphicFramePr>
            <a:graphicFrameLocks noGrp="1"/>
          </p:cNvGraphicFramePr>
          <p:nvPr>
            <p:ph sz="half" idx="2"/>
          </p:nvPr>
        </p:nvGraphicFramePr>
        <p:xfrm>
          <a:off x="457200" y="2174875"/>
          <a:ext cx="4040188" cy="3951288"/>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1" name="Content Placeholder 10"/>
          <p:cNvGraphicFramePr>
            <a:graphicFrameLocks noGrp="1"/>
          </p:cNvGraphicFramePr>
          <p:nvPr>
            <p:ph sz="quarter" idx="4"/>
          </p:nvPr>
        </p:nvGraphicFramePr>
        <p:xfrm>
          <a:off x="4645025" y="2174875"/>
          <a:ext cx="4041775" cy="3951288"/>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Concentrations as a Function        of Groundwater Age</a:t>
            </a:r>
            <a:endParaRPr lang="en-US" dirty="0"/>
          </a:p>
        </p:txBody>
      </p:sp>
      <p:sp>
        <p:nvSpPr>
          <p:cNvPr id="5" name="Text Placeholder 4"/>
          <p:cNvSpPr>
            <a:spLocks noGrp="1"/>
          </p:cNvSpPr>
          <p:nvPr>
            <p:ph type="body" idx="1"/>
          </p:nvPr>
        </p:nvSpPr>
        <p:spPr/>
        <p:txBody>
          <a:bodyPr/>
          <a:lstStyle/>
          <a:p>
            <a:endParaRPr lang="en-US"/>
          </a:p>
        </p:txBody>
      </p:sp>
      <p:sp>
        <p:nvSpPr>
          <p:cNvPr id="7" name="Text Placeholder 6"/>
          <p:cNvSpPr>
            <a:spLocks noGrp="1"/>
          </p:cNvSpPr>
          <p:nvPr>
            <p:ph type="body" sz="quarter" idx="3"/>
          </p:nvPr>
        </p:nvSpPr>
        <p:spPr/>
        <p:txBody>
          <a:bodyPr/>
          <a:lstStyle/>
          <a:p>
            <a:endParaRPr lang="en-US"/>
          </a:p>
        </p:txBody>
      </p:sp>
      <p:graphicFrame>
        <p:nvGraphicFramePr>
          <p:cNvPr id="13" name="Content Placeholder 12"/>
          <p:cNvGraphicFramePr>
            <a:graphicFrameLocks noGrp="1"/>
          </p:cNvGraphicFramePr>
          <p:nvPr>
            <p:ph sz="half" idx="2"/>
          </p:nvPr>
        </p:nvGraphicFramePr>
        <p:xfrm>
          <a:off x="457200" y="2174875"/>
          <a:ext cx="4040188" cy="3951288"/>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8" name="Content Placeholder 8"/>
          <p:cNvGraphicFramePr>
            <a:graphicFrameLocks noGrp="1"/>
          </p:cNvGraphicFramePr>
          <p:nvPr>
            <p:ph sz="quarter" idx="4"/>
          </p:nvPr>
        </p:nvGraphicFramePr>
        <p:xfrm>
          <a:off x="4645025" y="2174875"/>
          <a:ext cx="4041775" cy="3951288"/>
        </p:xfrm>
        <a:graphic>
          <a:graphicData uri="http://schemas.openxmlformats.org/drawingml/2006/chart">
            <c:chart xmlns:c="http://schemas.openxmlformats.org/drawingml/2006/chart" xmlns:r="http://schemas.openxmlformats.org/officeDocument/2006/relationships" r:id="rId3"/>
          </a:graphicData>
        </a:graphic>
      </p:graphicFrame>
      <p:sp>
        <p:nvSpPr>
          <p:cNvPr id="9" name="Rectangle 8"/>
          <p:cNvSpPr/>
          <p:nvPr/>
        </p:nvSpPr>
        <p:spPr>
          <a:xfrm>
            <a:off x="3657600" y="4267200"/>
            <a:ext cx="685800" cy="228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Other Geochemistry</a:t>
            </a:r>
            <a:endParaRPr lang="en-US" dirty="0"/>
          </a:p>
        </p:txBody>
      </p:sp>
      <p:sp>
        <p:nvSpPr>
          <p:cNvPr id="3" name="Content Placeholder 2"/>
          <p:cNvSpPr>
            <a:spLocks noGrp="1"/>
          </p:cNvSpPr>
          <p:nvPr>
            <p:ph idx="1"/>
          </p:nvPr>
        </p:nvSpPr>
        <p:spPr/>
        <p:txBody>
          <a:bodyPr/>
          <a:lstStyle/>
          <a:p>
            <a:r>
              <a:rPr lang="en-US" dirty="0" smtClean="0"/>
              <a:t>Low pH waters 5.4 – 4.3</a:t>
            </a:r>
          </a:p>
          <a:p>
            <a:r>
              <a:rPr lang="en-US" dirty="0" smtClean="0"/>
              <a:t>Little Alkalinity </a:t>
            </a:r>
          </a:p>
          <a:p>
            <a:r>
              <a:rPr lang="en-US" dirty="0" smtClean="0"/>
              <a:t>Low DOC – most wells &lt;1 mg/L, one 4.5</a:t>
            </a:r>
          </a:p>
          <a:p>
            <a:r>
              <a:rPr lang="en-US" dirty="0" smtClean="0"/>
              <a:t>Mercury – 40% detection,  </a:t>
            </a:r>
            <a:r>
              <a:rPr lang="en-US" dirty="0" err="1" smtClean="0"/>
              <a:t>nd</a:t>
            </a:r>
            <a:r>
              <a:rPr lang="en-US" dirty="0" smtClean="0"/>
              <a:t> – 0.6 </a:t>
            </a:r>
            <a:r>
              <a:rPr lang="en-US" i="1" dirty="0" err="1" smtClean="0"/>
              <a:t>u</a:t>
            </a:r>
            <a:r>
              <a:rPr lang="en-US" dirty="0" err="1" smtClean="0"/>
              <a:t>g</a:t>
            </a:r>
            <a:r>
              <a:rPr lang="en-US" dirty="0" smtClean="0"/>
              <a:t>/L</a:t>
            </a:r>
          </a:p>
          <a:p>
            <a:r>
              <a:rPr lang="en-US" dirty="0" smtClean="0"/>
              <a:t>Radium-226, 0.15 – 5.17 </a:t>
            </a:r>
            <a:r>
              <a:rPr lang="en-US" dirty="0" err="1" smtClean="0"/>
              <a:t>pCi</a:t>
            </a:r>
            <a:r>
              <a:rPr lang="en-US" dirty="0" smtClean="0"/>
              <a:t>/L</a:t>
            </a:r>
          </a:p>
          <a:p>
            <a:r>
              <a:rPr lang="en-US" dirty="0" smtClean="0"/>
              <a:t>PCE – 22% detection, </a:t>
            </a:r>
            <a:r>
              <a:rPr lang="en-US" dirty="0" err="1" smtClean="0"/>
              <a:t>nd</a:t>
            </a:r>
            <a:r>
              <a:rPr lang="en-US" dirty="0" smtClean="0"/>
              <a:t> – 0.29 </a:t>
            </a:r>
            <a:r>
              <a:rPr lang="en-US" i="1" dirty="0" err="1" smtClean="0"/>
              <a:t>u</a:t>
            </a:r>
            <a:r>
              <a:rPr lang="en-US" dirty="0" err="1" smtClean="0"/>
              <a:t>g</a:t>
            </a:r>
            <a:r>
              <a:rPr lang="en-US" dirty="0" smtClean="0"/>
              <a:t>/L</a:t>
            </a:r>
          </a:p>
          <a:p>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Detected Pesticides and VOCs</a:t>
            </a:r>
            <a:endParaRPr lang="en-US" dirty="0"/>
          </a:p>
        </p:txBody>
      </p:sp>
      <p:graphicFrame>
        <p:nvGraphicFramePr>
          <p:cNvPr id="4" name="Content Placeholder 3"/>
          <p:cNvGraphicFramePr>
            <a:graphicFrameLocks noGrp="1"/>
          </p:cNvGraphicFramePr>
          <p:nvPr>
            <p:ph idx="1"/>
          </p:nvPr>
        </p:nvGraphicFramePr>
        <p:xfrm>
          <a:off x="685800" y="1981200"/>
          <a:ext cx="7772400" cy="411480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US" dirty="0"/>
          </a:p>
        </p:txBody>
      </p:sp>
      <p:sp>
        <p:nvSpPr>
          <p:cNvPr id="3" name="Content Placeholder 2"/>
          <p:cNvSpPr>
            <a:spLocks noGrp="1"/>
          </p:cNvSpPr>
          <p:nvPr>
            <p:ph idx="1"/>
          </p:nvPr>
        </p:nvSpPr>
        <p:spPr/>
        <p:txBody>
          <a:bodyPr/>
          <a:lstStyle/>
          <a:p>
            <a:r>
              <a:rPr lang="en-US" dirty="0" smtClean="0"/>
              <a:t>Flow system survey with Public well receptor – well has QW issues.</a:t>
            </a:r>
          </a:p>
          <a:p>
            <a:r>
              <a:rPr lang="en-US" dirty="0" smtClean="0"/>
              <a:t>Layers of unconsolidated sand with discontinuous stringers of clay.</a:t>
            </a:r>
          </a:p>
          <a:p>
            <a:r>
              <a:rPr lang="en-US" dirty="0" smtClean="0"/>
              <a:t>Zones of </a:t>
            </a:r>
            <a:r>
              <a:rPr lang="en-US" dirty="0" err="1" smtClean="0"/>
              <a:t>oxic</a:t>
            </a:r>
            <a:r>
              <a:rPr lang="en-US" dirty="0" smtClean="0"/>
              <a:t> and anoxic water.  </a:t>
            </a:r>
          </a:p>
          <a:p>
            <a:r>
              <a:rPr lang="en-US" dirty="0" smtClean="0"/>
              <a:t>Anoxic zone has nitrate, iron, and sulfate reduction, plus </a:t>
            </a:r>
            <a:r>
              <a:rPr lang="en-US" dirty="0" err="1" smtClean="0"/>
              <a:t>methanogenesis</a:t>
            </a:r>
            <a:r>
              <a:rPr lang="en-US" dirty="0" smtClean="0"/>
              <a:t>.</a:t>
            </a:r>
          </a:p>
          <a:p>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
            <a:ext cx="7772400" cy="1143000"/>
          </a:xfrm>
        </p:spPr>
        <p:txBody>
          <a:bodyPr/>
          <a:lstStyle/>
          <a:p>
            <a:r>
              <a:rPr lang="en-US" dirty="0" smtClean="0"/>
              <a:t>Summary</a:t>
            </a:r>
            <a:endParaRPr lang="en-US" dirty="0"/>
          </a:p>
        </p:txBody>
      </p:sp>
      <p:sp>
        <p:nvSpPr>
          <p:cNvPr id="3" name="Content Placeholder 2"/>
          <p:cNvSpPr>
            <a:spLocks noGrp="1"/>
          </p:cNvSpPr>
          <p:nvPr>
            <p:ph idx="1"/>
          </p:nvPr>
        </p:nvSpPr>
        <p:spPr>
          <a:xfrm>
            <a:off x="685800" y="1066800"/>
            <a:ext cx="8001000" cy="4114800"/>
          </a:xfrm>
        </p:spPr>
        <p:txBody>
          <a:bodyPr/>
          <a:lstStyle/>
          <a:p>
            <a:r>
              <a:rPr lang="en-US" dirty="0" smtClean="0"/>
              <a:t>Hydrology and Chemistry suggest short-circuited flow paths.</a:t>
            </a:r>
          </a:p>
          <a:p>
            <a:r>
              <a:rPr lang="en-US" dirty="0" smtClean="0"/>
              <a:t>Water generally less than 25 year old, but some older.  </a:t>
            </a:r>
          </a:p>
          <a:p>
            <a:r>
              <a:rPr lang="en-US" dirty="0" smtClean="0"/>
              <a:t>Very few agricultural inputs over past 30 years.</a:t>
            </a:r>
          </a:p>
          <a:p>
            <a:r>
              <a:rPr lang="en-US" dirty="0" smtClean="0"/>
              <a:t>Pesticides and VOCs not frequently detected – most detections in post 1990 water.</a:t>
            </a:r>
          </a:p>
          <a:p>
            <a:r>
              <a:rPr lang="en-US" dirty="0" smtClean="0"/>
              <a:t>Natural contaminants are QW issues.</a:t>
            </a:r>
          </a:p>
          <a:p>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8683</TotalTime>
  <Words>541</Words>
  <PresentationFormat>On-screen Show (4:3)</PresentationFormat>
  <Paragraphs>108</Paragraphs>
  <Slides>18</Slides>
  <Notes>2</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18</vt:i4>
      </vt:variant>
    </vt:vector>
  </HeadingPairs>
  <TitlesOfParts>
    <vt:vector size="20" baseType="lpstr">
      <vt:lpstr>Default Design</vt:lpstr>
      <vt:lpstr>Graph Sheet</vt:lpstr>
      <vt:lpstr>Long Island – New Jersey NAWQA Flow System Survey</vt:lpstr>
      <vt:lpstr>Slide 2</vt:lpstr>
      <vt:lpstr>Cross-Section of NJ Coastal Plain</vt:lpstr>
      <vt:lpstr>FSS Receptor – Public Supply Well Williamstown NJ   Pumpage 0.55 – 0.38 MGD    Known QW issues – PCE (80 ug/L), Hg (1.5 ug/L)</vt:lpstr>
      <vt:lpstr>Predominant Land Use has been Urban for over 30 years</vt:lpstr>
      <vt:lpstr>Geology</vt:lpstr>
      <vt:lpstr>Hydrology - Depth to Water * </vt:lpstr>
      <vt:lpstr>SF6 Age Dates</vt:lpstr>
      <vt:lpstr>Chloride (mg/L)</vt:lpstr>
      <vt:lpstr>Dissolved Oxygen (mg/L)</vt:lpstr>
      <vt:lpstr>Total Nitrogen (mg/L)</vt:lpstr>
      <vt:lpstr>Recharge Nitrate Concentrations </vt:lpstr>
      <vt:lpstr>Concentrations as a Function        of Groundwater Age</vt:lpstr>
      <vt:lpstr>Concentrations as a Function        of Groundwater Age</vt:lpstr>
      <vt:lpstr>Other Geochemistry</vt:lpstr>
      <vt:lpstr>Detected Pesticides and VOCs</vt:lpstr>
      <vt:lpstr>Summary</vt:lpstr>
      <vt:lpstr>Summary</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jeff fischer</cp:lastModifiedBy>
  <cp:revision>394</cp:revision>
  <dcterms:modified xsi:type="dcterms:W3CDTF">2009-03-10T13:07:15Z</dcterms:modified>
</cp:coreProperties>
</file>